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27C660-A686-4843-89BF-EF16B002B92B}" v="7" dt="2024-10-11T15:50:09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B040-302C-639F-04DF-7BD00F608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9D4A9-DDD8-F0DB-782E-06C6FF89C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BD344-68D0-C174-6C52-C2451C86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16A8-419B-41F1-BE21-976791BD602D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B0A30-430C-B81B-F727-1E5E7853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567-173C-8EA0-7E02-914E9025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107B-B637-4D62-8C95-79236DB1C0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822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1964-31DC-62D8-EEF6-8515E433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C01CCC-17DD-DB84-C8AD-EBD02E808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BF44E-8270-7517-CFA8-CB1D4B46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16A8-419B-41F1-BE21-976791BD602D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74FD7-0F16-CB7E-493D-86226532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7F90-FD1B-3E42-4A47-4A58C403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107B-B637-4D62-8C95-79236DB1C0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19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3F97E6-0BE3-E95F-24DE-DB1663A10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3ED8B-F6D3-BA24-E7F1-41FB41688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B769D-C132-B67C-D280-3200EC18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16A8-419B-41F1-BE21-976791BD602D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239D4-4851-32E8-5447-325ADDF7F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FA89B-DB6A-8021-7E81-10D3DE2C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107B-B637-4D62-8C95-79236DB1C0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103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9F2D-61D1-48C6-65CB-AC16E35A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6E76E-EDBB-835F-7348-248E5DFA6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1BAD9-3BE9-5759-FA09-C0931F94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16A8-419B-41F1-BE21-976791BD602D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38B58-B4A5-CD60-F2DB-F10140A2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7EDD0-9039-41F4-7039-65D75DA9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107B-B637-4D62-8C95-79236DB1C0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770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ED5EF-17B3-6BAA-874B-E9780523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DE8B0-A57E-28C8-6645-331CD6386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D2D68-703C-3C4B-E120-F47477E6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16A8-419B-41F1-BE21-976791BD602D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F7B84-59C7-C421-F591-16FC59EA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BC076-3E48-3469-911B-5056A3D2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107B-B637-4D62-8C95-79236DB1C0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447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907B-C0AA-6937-9552-E12152FD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CBFA5-36F5-4B9F-C089-E66FF5762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7670C-43BD-91A9-8F3D-351711390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F93A6-0450-2802-92E1-FCC179582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16A8-419B-41F1-BE21-976791BD602D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A2C1D-904F-9FB3-E1B5-2C601D437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054D5-4F08-FF64-8853-5A4E81E8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107B-B637-4D62-8C95-79236DB1C0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3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2BC9-D127-ED04-FA7E-B41E56B1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45C8-57D6-A4F8-2C93-553B83945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0ABAF-78ED-6DE9-57AC-2F4C7C63A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180D9-BFF2-C57B-7906-FE848EA28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722EF-A5EB-0D33-1F00-4294E804E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F21F0-3785-1D6C-6502-DABA9820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16A8-419B-41F1-BE21-976791BD602D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16317F-0A99-7AEC-D2E2-3B20CDF42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D38D4-5489-E89A-1FDD-D582EA9F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107B-B637-4D62-8C95-79236DB1C0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555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AD37-9C1B-60B4-66D6-EB623423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DE02E-CECB-900C-BC6E-C6F0B8C9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16A8-419B-41F1-BE21-976791BD602D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F7E22-FAFB-B6CC-F14C-0F60391C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C149E-9A4F-274F-C47E-FCDD2058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107B-B637-4D62-8C95-79236DB1C0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199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6C822-6CD0-7DC7-93E7-D94655DE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16A8-419B-41F1-BE21-976791BD602D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6579A-BF34-3E0E-AD69-5A0E093C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89A47-695B-5623-7AA4-4E7DD876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107B-B637-4D62-8C95-79236DB1C0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975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68B5-5BCA-3FFE-DF42-2AC196A9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8EE51-B3E2-C3B1-65CE-A1FB9C72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CA99B-A56E-D6F0-97AF-9617EAF52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7355A-7735-0229-053D-2ABCC910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16A8-419B-41F1-BE21-976791BD602D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7DA4E-F876-B9DA-1782-2AB02C6D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93FD2-151A-6EE9-CA9F-B1F6EB97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107B-B637-4D62-8C95-79236DB1C0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104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837E-1C45-D074-383C-1A70E502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0BA960-2FC6-1CB2-0AE4-AF5689F57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2B67A-61D1-F4EC-AAFF-635E2CF75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C0837-20FB-4B7E-814E-9A43EBB3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16A8-419B-41F1-BE21-976791BD602D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A8BBD-EB6A-4F09-25E1-4FACA381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87A53-D424-B379-4020-6416716E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107B-B637-4D62-8C95-79236DB1C0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230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CA765-0749-612F-19AB-6F65F99C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E4A83-D3E9-BCF4-A9D9-7E070A516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11B8A-9B59-9636-8A4F-C1D2ACE55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516A8-419B-41F1-BE21-976791BD602D}" type="datetimeFigureOut">
              <a:rPr lang="en-IE" smtClean="0"/>
              <a:t>14/10/2024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C93F8-EA8C-9287-A79D-BA1F2E1C5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9DD1B-35B0-49CA-911A-27FFDA250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107B-B637-4D62-8C95-79236DB1C0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132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6E7F-B9F5-2C65-DAB9-027162A96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6AEC5-39BC-A29D-932D-B0ACE45642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FA2CA-03C6-8007-3A0F-3DF415996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1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D2B3B-3004-62D5-9940-75A4D088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>
                <a:effectLst/>
              </a:rPr>
              <a:t>From E-Waste to E-Wisdom: The Future</a:t>
            </a:r>
            <a:br>
              <a:rPr lang="en-US" sz="3800">
                <a:effectLst/>
              </a:rPr>
            </a:br>
            <a:endParaRPr lang="en-US" sz="38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09352-DD36-9295-51C6-028EED8AA65B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Vision for a sustainable, digitally empowered future</a:t>
            </a:r>
            <a:br>
              <a:rPr lang="en-US" sz="2000" dirty="0">
                <a:effectLst/>
              </a:rPr>
            </a:br>
            <a:endParaRPr lang="en-US" sz="2000" dirty="0"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The role of HEIs in leading global ESG best practices in ICT</a:t>
            </a:r>
            <a:br>
              <a:rPr lang="en-US" sz="2000" dirty="0">
                <a:effectLst/>
              </a:rPr>
            </a:br>
            <a:endParaRPr lang="en-US" sz="2000" dirty="0"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Call to action:</a:t>
            </a: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/>
              <a:t>Adopt, </a:t>
            </a:r>
            <a:r>
              <a:rPr lang="en-US" sz="2000" dirty="0">
                <a:effectLst/>
              </a:rPr>
              <a:t>Adapt &amp; Advance</a:t>
            </a:r>
            <a:br>
              <a:rPr lang="en-US" sz="2000" dirty="0">
                <a:effectLst/>
              </a:rPr>
            </a:br>
            <a:endParaRPr lang="en-US" sz="2000" dirty="0"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/>
              <a:t>THANK YOU</a:t>
            </a:r>
            <a:endParaRPr lang="en-US" sz="2000" dirty="0">
              <a:effectLst/>
            </a:endParaRPr>
          </a:p>
        </p:txBody>
      </p:sp>
      <p:pic>
        <p:nvPicPr>
          <p:cNvPr id="6" name="Content Placeholder 5" descr="A solar panel and wind turbines on a small island&#10;&#10;Visual: Visionary image of a sustainable, tech-driven future&#10;">
            <a:extLst>
              <a:ext uri="{FF2B5EF4-FFF2-40B4-BE49-F238E27FC236}">
                <a16:creationId xmlns:a16="http://schemas.microsoft.com/office/drawing/2014/main" id="{30DF05A0-F836-E13F-AAA8-733E3A4C9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45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026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85E5-ADD5-15B8-BAE7-B297DE7B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What is ESG?</a:t>
            </a:r>
            <a:endParaRPr lang="en-IE" sz="3600" dirty="0"/>
          </a:p>
        </p:txBody>
      </p:sp>
      <p:pic>
        <p:nvPicPr>
          <p:cNvPr id="5" name="Picture 4" descr="Visual: Infographic of ESG pillars in an ICT context&#10;">
            <a:extLst>
              <a:ext uri="{FF2B5EF4-FFF2-40B4-BE49-F238E27FC236}">
                <a16:creationId xmlns:a16="http://schemas.microsoft.com/office/drawing/2014/main" id="{9AB2277D-59FE-1EC8-A3B1-9B26A2D3F9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934" b="273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32D13-0415-4A32-4EA7-FA5318631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073" y="3752849"/>
            <a:ext cx="7377540" cy="2527878"/>
          </a:xfrm>
        </p:spPr>
        <p:txBody>
          <a:bodyPr anchor="ctr">
            <a:normAutofit/>
          </a:bodyPr>
          <a:lstStyle/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Overview of ESG: Environmental, Social, Governance</a:t>
            </a:r>
            <a:endParaRPr lang="en-IE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Importance of ESG in the modern world</a:t>
            </a:r>
            <a:endParaRPr lang="en-IE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Growing relevance in ICT management</a:t>
            </a:r>
            <a:endParaRPr lang="en-IE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1500" dirty="0"/>
          </a:p>
        </p:txBody>
      </p:sp>
    </p:spTree>
    <p:extLst>
      <p:ext uri="{BB962C8B-B14F-4D97-AF65-F5344CB8AC3E}">
        <p14:creationId xmlns:p14="http://schemas.microsoft.com/office/powerpoint/2010/main" val="87455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map of the world with showing e-waste production&#10;">
            <a:extLst>
              <a:ext uri="{FF2B5EF4-FFF2-40B4-BE49-F238E27FC236}">
                <a16:creationId xmlns:a16="http://schemas.microsoft.com/office/drawing/2014/main" id="{9BF9D57F-33A1-746C-4CF2-D040CAC754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5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ACAA8-631C-218B-C6F7-61131649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IE" sz="4200" b="1" dirty="0"/>
              <a:t>The E-Waste Problem in ICT</a:t>
            </a:r>
            <a:br>
              <a:rPr lang="en-IE" sz="4200" b="1" dirty="0"/>
            </a:br>
            <a:endParaRPr lang="en-IE" sz="4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368DE-7AFE-B4F7-822D-4BC0084B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Global e-waste statistics</a:t>
            </a:r>
            <a:endParaRPr lang="en-IE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Environmental and social impact of ICT equipment disposal</a:t>
            </a:r>
            <a:endParaRPr lang="en-IE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E" sz="2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Role of higher education institutions (HEIs) in tackling e-waste</a:t>
            </a:r>
            <a:endParaRPr lang="en-IE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27102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Visual: Lifecycle of ICT equipment transitioning to sustainable use A person holding a tablet&#10;">
            <a:extLst>
              <a:ext uri="{FF2B5EF4-FFF2-40B4-BE49-F238E27FC236}">
                <a16:creationId xmlns:a16="http://schemas.microsoft.com/office/drawing/2014/main" id="{3CB325F0-E306-4C52-DC0D-E0414D84B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539" r="15384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C75B2-187A-3E3F-F273-45F56197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760221"/>
            <a:ext cx="3802554" cy="11257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200" b="1" dirty="0"/>
            </a:br>
            <a:br>
              <a:rPr lang="en-US" sz="4200" b="1" dirty="0"/>
            </a:br>
            <a:r>
              <a:rPr lang="en-US" sz="4200" b="1" dirty="0"/>
              <a:t>The Journey from E-Waste to E-Wisdom</a:t>
            </a:r>
            <a:br>
              <a:rPr lang="en-US" sz="2400" dirty="0">
                <a:effectLst/>
              </a:rPr>
            </a:br>
            <a:endParaRPr lang="en-US" sz="24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60EBB-D89E-DEE9-3722-273E7429F4A7}"/>
              </a:ext>
            </a:extLst>
          </p:cNvPr>
          <p:cNvSpPr txBox="1"/>
          <p:nvPr/>
        </p:nvSpPr>
        <p:spPr>
          <a:xfrm>
            <a:off x="59486" y="286491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Defining "E-Wisdom": responsible use, repurposing, and recycling of ICT</a:t>
            </a:r>
            <a:br>
              <a:rPr lang="en-US" sz="2000" dirty="0">
                <a:effectLst/>
              </a:rPr>
            </a:br>
            <a:endParaRPr lang="en-US" sz="2000" dirty="0"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Moving beyond waste management to sustainability in digital ecosystems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2B016-0302-B485-2800-9E368AE84373}"/>
              </a:ext>
            </a:extLst>
          </p:cNvPr>
          <p:cNvSpPr txBox="1"/>
          <p:nvPr/>
        </p:nvSpPr>
        <p:spPr>
          <a:xfrm>
            <a:off x="9050867" y="6414859"/>
            <a:ext cx="321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Source : https://www.epfl.ch/</a:t>
            </a:r>
          </a:p>
        </p:txBody>
      </p:sp>
    </p:spTree>
    <p:extLst>
      <p:ext uri="{BB962C8B-B14F-4D97-AF65-F5344CB8AC3E}">
        <p14:creationId xmlns:p14="http://schemas.microsoft.com/office/powerpoint/2010/main" val="335532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9C478-39C6-6214-7BB3-BAC3695D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>
                <a:effectLst/>
              </a:rPr>
              <a:t>Green Public Procurement in ICT</a:t>
            </a:r>
            <a:br>
              <a:rPr lang="en-US" sz="2400">
                <a:effectLst/>
              </a:rPr>
            </a:br>
            <a:endParaRPr lang="en-US" sz="2400"/>
          </a:p>
        </p:txBody>
      </p:sp>
      <p:sp>
        <p:nvSpPr>
          <p:cNvPr id="56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333D4-FC23-77F5-ED93-38CEA1041CB0}"/>
              </a:ext>
            </a:extLst>
          </p:cNvPr>
          <p:cNvSpPr txBox="1"/>
          <p:nvPr/>
        </p:nvSpPr>
        <p:spPr>
          <a:xfrm>
            <a:off x="841247" y="2359152"/>
            <a:ext cx="3410712" cy="342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What is green procurement?</a:t>
            </a: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How universities can drive demand for eco-friendly ICT solutions</a:t>
            </a: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Examples of best practices in green ICT procurement</a:t>
            </a:r>
          </a:p>
        </p:txBody>
      </p:sp>
      <p:pic>
        <p:nvPicPr>
          <p:cNvPr id="6" name="Content Placeholder 5" descr="A diagram of a process&#10;&#10;Description automatically generated">
            <a:extLst>
              <a:ext uri="{FF2B5EF4-FFF2-40B4-BE49-F238E27FC236}">
                <a16:creationId xmlns:a16="http://schemas.microsoft.com/office/drawing/2014/main" id="{A50B6ADD-15C6-23F5-7548-886241263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" b="3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3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E1CFB-5DEB-E563-3A66-0DBE32BA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>
                <a:effectLst/>
              </a:rPr>
              <a:t>Digital Transformation and ESG</a:t>
            </a:r>
            <a:br>
              <a:rPr lang="en-US" sz="4200" dirty="0">
                <a:effectLst/>
              </a:rPr>
            </a:br>
            <a:endParaRPr lang="en-US" sz="4200" dirty="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0B9A-F9DC-B468-799C-B603C4292AF5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E" sz="2000" dirty="0">
                <a:effectLst/>
              </a:rPr>
              <a:t>Digitalisation</a:t>
            </a:r>
            <a:r>
              <a:rPr lang="en-US" sz="2000" dirty="0">
                <a:effectLst/>
              </a:rPr>
              <a:t> as an enabler of ESG in ICT</a:t>
            </a:r>
            <a:br>
              <a:rPr lang="en-US" sz="2000" dirty="0">
                <a:effectLst/>
              </a:rPr>
            </a:br>
            <a:endParaRPr lang="en-US" sz="2000" dirty="0"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Energy-efficient data centers, cloud solutions, and remote work options</a:t>
            </a:r>
            <a:br>
              <a:rPr lang="en-US" sz="2000" dirty="0">
                <a:effectLst/>
              </a:rPr>
            </a:br>
            <a:endParaRPr lang="en-US" sz="2000" dirty="0"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Case studies of universities leading digital transformation with ESG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E94493-73ED-1CE6-E91F-0F9CD5ADE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2724" y="157685"/>
            <a:ext cx="3769196" cy="3429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ECD2C-6928-4DB5-CF55-921A96F3E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657" y="4079193"/>
            <a:ext cx="3704293" cy="21762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9DE8EC-3D7B-F000-C0AF-1324B85279A5}"/>
              </a:ext>
            </a:extLst>
          </p:cNvPr>
          <p:cNvSpPr txBox="1"/>
          <p:nvPr/>
        </p:nvSpPr>
        <p:spPr>
          <a:xfrm>
            <a:off x="7893149" y="3540584"/>
            <a:ext cx="390683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https://www.digital-adoption.com/digital-infrastructure/</a:t>
            </a:r>
            <a:endParaRPr lang="en-IE" sz="1100" dirty="0"/>
          </a:p>
          <a:p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5A984-F3E4-F67A-4D24-648423AA5709}"/>
              </a:ext>
            </a:extLst>
          </p:cNvPr>
          <p:cNvSpPr txBox="1"/>
          <p:nvPr/>
        </p:nvSpPr>
        <p:spPr>
          <a:xfrm>
            <a:off x="8685322" y="6354426"/>
            <a:ext cx="1963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https://manusis4.com/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882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167F7-8C98-809D-3AEA-2EA3BBAA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Reducing the Carbon Footprint through ICT</a:t>
            </a:r>
            <a:br>
              <a:rPr lang="en-US" sz="3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8A521-A05E-CCF5-FF23-7468B3D37B8F}"/>
              </a:ext>
            </a:extLst>
          </p:cNvPr>
          <p:cNvSpPr txBox="1"/>
          <p:nvPr/>
        </p:nvSpPr>
        <p:spPr>
          <a:xfrm>
            <a:off x="120117" y="2902940"/>
            <a:ext cx="4156217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Implementing energy-efficient ICT services focusing on high energy use e.g. Data </a:t>
            </a:r>
            <a:r>
              <a:rPr lang="en-IE" sz="2000" dirty="0">
                <a:effectLst/>
              </a:rPr>
              <a:t>Centres</a:t>
            </a:r>
            <a:br>
              <a:rPr lang="en-IE" sz="2000" dirty="0">
                <a:effectLst/>
              </a:rPr>
            </a:br>
            <a:endParaRPr lang="en-IE" sz="2000" dirty="0"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Using smart technology to reduce campus energy use (IoT, automation)</a:t>
            </a:r>
            <a:br>
              <a:rPr lang="en-US" sz="2000" dirty="0">
                <a:effectLst/>
              </a:rPr>
            </a:br>
            <a:endParaRPr lang="en-US" sz="2000" dirty="0"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Role of cloud computing and virtual services in reducing emissions</a:t>
            </a:r>
          </a:p>
        </p:txBody>
      </p:sp>
      <p:pic>
        <p:nvPicPr>
          <p:cNvPr id="6" name="Content Placeholder 5" descr="Diagram of data center of the future&#10;ICT energy-saving infographic">
            <a:extLst>
              <a:ext uri="{FF2B5EF4-FFF2-40B4-BE49-F238E27FC236}">
                <a16:creationId xmlns:a16="http://schemas.microsoft.com/office/drawing/2014/main" id="{2E85726B-4181-E069-5E68-C9CE3A6F6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749870"/>
            <a:ext cx="7040502" cy="42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6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59A15-52CE-9F28-DEEA-27FC773E7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Social Responsibility in ICT</a:t>
            </a:r>
            <a:br>
              <a:rPr lang="en-US" sz="3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A8CBD-8555-0702-8A87-AC48E900E93E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E" sz="2000" dirty="0">
                <a:effectLst/>
              </a:rPr>
              <a:t>Ensuring fair labour practices in ICT supply chains</a:t>
            </a:r>
            <a:br>
              <a:rPr lang="en-IE" sz="2000" dirty="0">
                <a:effectLst/>
              </a:rPr>
            </a:br>
            <a:endParaRPr lang="en-IE" sz="2000" dirty="0"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E" sz="2000" dirty="0">
                <a:effectLst/>
              </a:rPr>
              <a:t>Promoting digital inclusion and equity</a:t>
            </a:r>
            <a:br>
              <a:rPr lang="en-IE" sz="2000" dirty="0">
                <a:effectLst/>
              </a:rPr>
            </a:br>
            <a:endParaRPr lang="en-IE" sz="2000" dirty="0"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E" sz="2000" dirty="0">
                <a:effectLst/>
              </a:rPr>
              <a:t>Educating students and staff on sustainable ICT practices</a:t>
            </a:r>
          </a:p>
        </p:txBody>
      </p:sp>
      <p:pic>
        <p:nvPicPr>
          <p:cNvPr id="6" name="Content Placeholder 5" descr="A group of people sitting around a table with a table with colorful bubbles&#10;&#10;Image of diverse groups accessing technology">
            <a:extLst>
              <a:ext uri="{FF2B5EF4-FFF2-40B4-BE49-F238E27FC236}">
                <a16:creationId xmlns:a16="http://schemas.microsoft.com/office/drawing/2014/main" id="{FA3A0FF0-DDDC-2CD2-4805-7B72D8A72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9070" y="640080"/>
            <a:ext cx="549417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D0D8B-D187-EC40-8076-1D9B63CE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Governance and Ethical Use of ICT</a:t>
            </a:r>
            <a:br>
              <a:rPr lang="en-US" sz="3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DEF3D-7B47-26DF-D129-07DD15EEA4F8}"/>
              </a:ext>
            </a:extLst>
          </p:cNvPr>
          <p:cNvSpPr txBox="1"/>
          <p:nvPr/>
        </p:nvSpPr>
        <p:spPr>
          <a:xfrm>
            <a:off x="630935" y="2807208"/>
            <a:ext cx="4111393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Robust policies for data protection, privacy, and responsible ICT use</a:t>
            </a:r>
            <a:br>
              <a:rPr lang="en-US" sz="2000" dirty="0">
                <a:effectLst/>
              </a:rPr>
            </a:br>
            <a:endParaRPr lang="en-US" sz="2000" dirty="0"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Transparency in ICT procurement and disposal</a:t>
            </a:r>
            <a:br>
              <a:rPr lang="en-US" sz="2000" dirty="0">
                <a:effectLst/>
              </a:rPr>
            </a:br>
            <a:endParaRPr lang="en-US" sz="2000" dirty="0"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effectLst/>
              </a:rPr>
              <a:t>Building an accountable, transparent ICT governance framework</a:t>
            </a:r>
          </a:p>
        </p:txBody>
      </p:sp>
      <p:pic>
        <p:nvPicPr>
          <p:cNvPr id="6" name="Content Placeholder 5" descr="A diagram of a good governance for an organisation&#10;&#10;Visual: Governance structure chart&#10;">
            <a:extLst>
              <a:ext uri="{FF2B5EF4-FFF2-40B4-BE49-F238E27FC236}">
                <a16:creationId xmlns:a16="http://schemas.microsoft.com/office/drawing/2014/main" id="{A11EFBF2-30F4-1FB6-785B-45BF90D58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657" y="640080"/>
            <a:ext cx="4782997" cy="5577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116CDD-AC08-64E1-203C-263E40DE6BB8}"/>
              </a:ext>
            </a:extLst>
          </p:cNvPr>
          <p:cNvSpPr txBox="1"/>
          <p:nvPr/>
        </p:nvSpPr>
        <p:spPr>
          <a:xfrm>
            <a:off x="6519334" y="6217920"/>
            <a:ext cx="254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https://www.dreamstime.com/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260030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0544E1717A14B9D63EB6BDE07A190" ma:contentTypeVersion="18" ma:contentTypeDescription="Create a new document." ma:contentTypeScope="" ma:versionID="2e247d34f5ca83769f98f636c92c0042">
  <xsd:schema xmlns:xsd="http://www.w3.org/2001/XMLSchema" xmlns:xs="http://www.w3.org/2001/XMLSchema" xmlns:p="http://schemas.microsoft.com/office/2006/metadata/properties" xmlns:ns2="15af6d95-0c21-46a1-b7b5-ec7856771054" xmlns:ns3="4d39e04f-539d-4b29-a0fa-b476f084603f" targetNamespace="http://schemas.microsoft.com/office/2006/metadata/properties" ma:root="true" ma:fieldsID="f6978c418541f26b667c2d744d4abbfe" ns2:_="" ns3:_="">
    <xsd:import namespace="15af6d95-0c21-46a1-b7b5-ec7856771054"/>
    <xsd:import namespace="4d39e04f-539d-4b29-a0fa-b476f0846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f6d95-0c21-46a1-b7b5-ec78567710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63f6a9-bf9c-43f0-b7bd-5e244946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9e04f-539d-4b29-a0fa-b476f0846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b91c22-8027-40c0-a2fb-6956b10a21f8}" ma:internalName="TaxCatchAll" ma:showField="CatchAllData" ma:web="4d39e04f-539d-4b29-a0fa-b476f0846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714B7E-E023-4694-A3E3-4B6C39F1866A}"/>
</file>

<file path=customXml/itemProps2.xml><?xml version="1.0" encoding="utf-8"?>
<ds:datastoreItem xmlns:ds="http://schemas.openxmlformats.org/officeDocument/2006/customXml" ds:itemID="{73877B41-2A01-4ABE-92B2-BE436C24288A}"/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340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What is ESG?</vt:lpstr>
      <vt:lpstr>The E-Waste Problem in ICT </vt:lpstr>
      <vt:lpstr>  The Journey from E-Waste to E-Wisdom </vt:lpstr>
      <vt:lpstr>Green Public Procurement in ICT </vt:lpstr>
      <vt:lpstr>Digital Transformation and ESG </vt:lpstr>
      <vt:lpstr>Reducing the Carbon Footprint through ICT </vt:lpstr>
      <vt:lpstr>Social Responsibility in ICT </vt:lpstr>
      <vt:lpstr>Governance and Ethical Use of ICT </vt:lpstr>
      <vt:lpstr>From E-Waste to E-Wisdom: The Future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Cathal O'Donnell</dc:creator>
  <cp:lastModifiedBy>Cathal O'Donnell</cp:lastModifiedBy>
  <cp:revision>2</cp:revision>
  <dcterms:created xsi:type="dcterms:W3CDTF">2024-10-10T19:53:27Z</dcterms:created>
  <dcterms:modified xsi:type="dcterms:W3CDTF">2024-10-14T14:01:37Z</dcterms:modified>
</cp:coreProperties>
</file>