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3.xml" ContentType="application/vnd.openxmlformats-officedocument.presentationml.tags+xml"/>
  <Override PartName="/ppt/notesSlides/notesSlide7.xml" ContentType="application/vnd.openxmlformats-officedocument.presentationml.notesSlide+xml"/>
  <Override PartName="/ppt/tags/tag4.xml" ContentType="application/vnd.openxmlformats-officedocument.presentationml.tags+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74" r:id="rId6"/>
    <p:sldId id="282" r:id="rId7"/>
    <p:sldId id="266" r:id="rId8"/>
    <p:sldId id="263" r:id="rId9"/>
    <p:sldId id="281" r:id="rId10"/>
    <p:sldId id="272" r:id="rId11"/>
    <p:sldId id="279" r:id="rId12"/>
    <p:sldId id="260" r:id="rId13"/>
  </p:sldIdLst>
  <p:sldSz cx="9144000" cy="5143500" type="screen16x9"/>
  <p:notesSz cx="6858000" cy="9947275"/>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9">
          <p15:clr>
            <a:srgbClr val="A4A3A4"/>
          </p15:clr>
        </p15:guide>
        <p15:guide id="2" pos="519">
          <p15:clr>
            <a:srgbClr val="A4A3A4"/>
          </p15:clr>
        </p15:guide>
      </p15:sldGuideLst>
    </p:ext>
    <p:ext uri="{2D200454-40CA-4A62-9FC3-DE9A4176ACB9}">
      <p15:notesGuideLst xmlns:p15="http://schemas.microsoft.com/office/powerpoint/2012/main">
        <p15:guide id="1" orient="horz" pos="3133">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eline Holmes" initials="" lastIdx="2" clrIdx="0">
    <p:extLst>
      <p:ext uri="{19B8F6BF-5375-455C-9EA6-DF929625EA0E}">
        <p15:presenceInfo xmlns:p15="http://schemas.microsoft.com/office/powerpoint/2012/main" userId="S::HOLMESEV@tcd.ie::19c93d22-3e48-4c77-aa6d-83ff7d45d7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F3C7"/>
    <a:srgbClr val="BFEDF1"/>
    <a:srgbClr val="E1DED9"/>
    <a:srgbClr val="E2E4D4"/>
    <a:srgbClr val="FFFFFF"/>
    <a:srgbClr val="DBF3D1"/>
    <a:srgbClr val="C3DCED"/>
    <a:srgbClr val="0E73B9"/>
    <a:srgbClr val="00B6C7"/>
    <a:srgbClr val="897A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44409C-11C1-44A2-8F33-A7B987083BEA}" v="198" dt="2024-10-15T13:48:45.0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9" autoAdjust="0"/>
    <p:restoredTop sz="74140" autoAdjust="0"/>
  </p:normalViewPr>
  <p:slideViewPr>
    <p:cSldViewPr snapToGrid="0">
      <p:cViewPr varScale="1">
        <p:scale>
          <a:sx n="106" d="100"/>
          <a:sy n="106" d="100"/>
        </p:scale>
        <p:origin x="1128" y="90"/>
      </p:cViewPr>
      <p:guideLst>
        <p:guide orient="horz" pos="3239"/>
        <p:guide pos="519"/>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guide orient="horz" pos="3133"/>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veline Holmes" userId="19c93d22-3e48-4c77-aa6d-83ff7d45d770" providerId="ADAL" clId="{4C44409C-11C1-44A2-8F33-A7B987083BEA}"/>
    <pc:docChg chg="custSel modSld">
      <pc:chgData name="Eveline Holmes" userId="19c93d22-3e48-4c77-aa6d-83ff7d45d770" providerId="ADAL" clId="{4C44409C-11C1-44A2-8F33-A7B987083BEA}" dt="2024-10-15T13:49:06.423" v="633" actId="20577"/>
      <pc:docMkLst>
        <pc:docMk/>
      </pc:docMkLst>
      <pc:sldChg chg="modNotesTx">
        <pc:chgData name="Eveline Holmes" userId="19c93d22-3e48-4c77-aa6d-83ff7d45d770" providerId="ADAL" clId="{4C44409C-11C1-44A2-8F33-A7B987083BEA}" dt="2024-10-15T13:27:07.257" v="466" actId="20577"/>
        <pc:sldMkLst>
          <pc:docMk/>
          <pc:sldMk cId="1879009581" sldId="263"/>
        </pc:sldMkLst>
      </pc:sldChg>
      <pc:sldChg chg="modNotesTx">
        <pc:chgData name="Eveline Holmes" userId="19c93d22-3e48-4c77-aa6d-83ff7d45d770" providerId="ADAL" clId="{4C44409C-11C1-44A2-8F33-A7B987083BEA}" dt="2024-10-15T13:26:29.366" v="450" actId="20577"/>
        <pc:sldMkLst>
          <pc:docMk/>
          <pc:sldMk cId="327574616" sldId="272"/>
        </pc:sldMkLst>
      </pc:sldChg>
      <pc:sldChg chg="modNotesTx">
        <pc:chgData name="Eveline Holmes" userId="19c93d22-3e48-4c77-aa6d-83ff7d45d770" providerId="ADAL" clId="{4C44409C-11C1-44A2-8F33-A7B987083BEA}" dt="2024-10-15T13:18:38.936" v="344" actId="6549"/>
        <pc:sldMkLst>
          <pc:docMk/>
          <pc:sldMk cId="2058054145" sldId="274"/>
        </pc:sldMkLst>
      </pc:sldChg>
      <pc:sldChg chg="modSp mod modAnim modNotesTx">
        <pc:chgData name="Eveline Holmes" userId="19c93d22-3e48-4c77-aa6d-83ff7d45d770" providerId="ADAL" clId="{4C44409C-11C1-44A2-8F33-A7B987083BEA}" dt="2024-10-15T13:49:06.423" v="633" actId="20577"/>
        <pc:sldMkLst>
          <pc:docMk/>
          <pc:sldMk cId="225891539" sldId="279"/>
        </pc:sldMkLst>
        <pc:spChg chg="mod">
          <ac:chgData name="Eveline Holmes" userId="19c93d22-3e48-4c77-aa6d-83ff7d45d770" providerId="ADAL" clId="{4C44409C-11C1-44A2-8F33-A7B987083BEA}" dt="2024-10-15T13:12:45.096" v="284" actId="1076"/>
          <ac:spMkLst>
            <pc:docMk/>
            <pc:sldMk cId="225891539" sldId="279"/>
            <ac:spMk id="17" creationId="{C0014F66-0D9B-7411-B3E6-702B46CE1AD8}"/>
          </ac:spMkLst>
        </pc:spChg>
        <pc:spChg chg="mod">
          <ac:chgData name="Eveline Holmes" userId="19c93d22-3e48-4c77-aa6d-83ff7d45d770" providerId="ADAL" clId="{4C44409C-11C1-44A2-8F33-A7B987083BEA}" dt="2024-10-15T13:12:45.096" v="284" actId="1076"/>
          <ac:spMkLst>
            <pc:docMk/>
            <pc:sldMk cId="225891539" sldId="279"/>
            <ac:spMk id="46" creationId="{9529751B-A59D-0B9C-53F8-C6D778CBC5B1}"/>
          </ac:spMkLst>
        </pc:spChg>
        <pc:spChg chg="mod">
          <ac:chgData name="Eveline Holmes" userId="19c93d22-3e48-4c77-aa6d-83ff7d45d770" providerId="ADAL" clId="{4C44409C-11C1-44A2-8F33-A7B987083BEA}" dt="2024-10-15T13:12:24.033" v="282" actId="1076"/>
          <ac:spMkLst>
            <pc:docMk/>
            <pc:sldMk cId="225891539" sldId="279"/>
            <ac:spMk id="47" creationId="{E479D3D8-4521-901B-4D98-D8CB6F1B5471}"/>
          </ac:spMkLst>
        </pc:spChg>
        <pc:spChg chg="mod">
          <ac:chgData name="Eveline Holmes" userId="19c93d22-3e48-4c77-aa6d-83ff7d45d770" providerId="ADAL" clId="{4C44409C-11C1-44A2-8F33-A7B987083BEA}" dt="2024-10-15T13:12:24.033" v="282" actId="1076"/>
          <ac:spMkLst>
            <pc:docMk/>
            <pc:sldMk cId="225891539" sldId="279"/>
            <ac:spMk id="48" creationId="{F9ED2190-9242-5687-00EE-5C091BF33BBD}"/>
          </ac:spMkLst>
        </pc:spChg>
        <pc:spChg chg="mod">
          <ac:chgData name="Eveline Holmes" userId="19c93d22-3e48-4c77-aa6d-83ff7d45d770" providerId="ADAL" clId="{4C44409C-11C1-44A2-8F33-A7B987083BEA}" dt="2024-10-15T13:12:08.597" v="280" actId="14100"/>
          <ac:spMkLst>
            <pc:docMk/>
            <pc:sldMk cId="225891539" sldId="279"/>
            <ac:spMk id="49" creationId="{FBD74E6B-6FA7-93C6-25B8-46AC4080B3E3}"/>
          </ac:spMkLst>
        </pc:spChg>
        <pc:spChg chg="mod">
          <ac:chgData name="Eveline Holmes" userId="19c93d22-3e48-4c77-aa6d-83ff7d45d770" providerId="ADAL" clId="{4C44409C-11C1-44A2-8F33-A7B987083BEA}" dt="2024-10-15T13:12:08.597" v="280" actId="14100"/>
          <ac:spMkLst>
            <pc:docMk/>
            <pc:sldMk cId="225891539" sldId="279"/>
            <ac:spMk id="50" creationId="{2AE51B14-3B6A-099B-0E73-1B1DEAD44D17}"/>
          </ac:spMkLst>
        </pc:spChg>
        <pc:spChg chg="mod">
          <ac:chgData name="Eveline Holmes" userId="19c93d22-3e48-4c77-aa6d-83ff7d45d770" providerId="ADAL" clId="{4C44409C-11C1-44A2-8F33-A7B987083BEA}" dt="2024-10-15T13:13:04.664" v="286" actId="14100"/>
          <ac:spMkLst>
            <pc:docMk/>
            <pc:sldMk cId="225891539" sldId="279"/>
            <ac:spMk id="51" creationId="{E1E3AAFB-7869-47AF-4824-DFB2D394BA90}"/>
          </ac:spMkLst>
        </pc:spChg>
        <pc:spChg chg="mod">
          <ac:chgData name="Eveline Holmes" userId="19c93d22-3e48-4c77-aa6d-83ff7d45d770" providerId="ADAL" clId="{4C44409C-11C1-44A2-8F33-A7B987083BEA}" dt="2024-10-15T13:14:47.395" v="308" actId="20577"/>
          <ac:spMkLst>
            <pc:docMk/>
            <pc:sldMk cId="225891539" sldId="279"/>
            <ac:spMk id="52" creationId="{8CE3D42F-700F-115F-D6E7-08BCAC319295}"/>
          </ac:spMkLst>
        </pc:spChg>
        <pc:spChg chg="mod">
          <ac:chgData name="Eveline Holmes" userId="19c93d22-3e48-4c77-aa6d-83ff7d45d770" providerId="ADAL" clId="{4C44409C-11C1-44A2-8F33-A7B987083BEA}" dt="2024-10-15T12:01:21.098" v="69" actId="1035"/>
          <ac:spMkLst>
            <pc:docMk/>
            <pc:sldMk cId="225891539" sldId="279"/>
            <ac:spMk id="54" creationId="{FADABB34-0F44-F9D0-6064-0EA217C5EAD1}"/>
          </ac:spMkLst>
        </pc:spChg>
        <pc:spChg chg="mod">
          <ac:chgData name="Eveline Holmes" userId="19c93d22-3e48-4c77-aa6d-83ff7d45d770" providerId="ADAL" clId="{4C44409C-11C1-44A2-8F33-A7B987083BEA}" dt="2024-10-15T13:48:45.096" v="596" actId="20577"/>
          <ac:spMkLst>
            <pc:docMk/>
            <pc:sldMk cId="225891539" sldId="279"/>
            <ac:spMk id="56" creationId="{DED46C8B-331D-7B71-069D-6BF9E24546DB}"/>
          </ac:spMkLst>
        </pc:spChg>
        <pc:spChg chg="mod">
          <ac:chgData name="Eveline Holmes" userId="19c93d22-3e48-4c77-aa6d-83ff7d45d770" providerId="ADAL" clId="{4C44409C-11C1-44A2-8F33-A7B987083BEA}" dt="2024-10-15T13:12:36.841" v="283" actId="14100"/>
          <ac:spMkLst>
            <pc:docMk/>
            <pc:sldMk cId="225891539" sldId="279"/>
            <ac:spMk id="57" creationId="{6EAC03D6-5F68-3369-F471-D4692969D25E}"/>
          </ac:spMkLst>
        </pc:spChg>
        <pc:spChg chg="mod">
          <ac:chgData name="Eveline Holmes" userId="19c93d22-3e48-4c77-aa6d-83ff7d45d770" providerId="ADAL" clId="{4C44409C-11C1-44A2-8F33-A7B987083BEA}" dt="2024-10-15T13:12:12.904" v="281" actId="14100"/>
          <ac:spMkLst>
            <pc:docMk/>
            <pc:sldMk cId="225891539" sldId="279"/>
            <ac:spMk id="58" creationId="{7EB3187C-CB6F-6D04-0A8B-6301E5B07F60}"/>
          </ac:spMkLst>
        </pc:spChg>
        <pc:spChg chg="mod">
          <ac:chgData name="Eveline Holmes" userId="19c93d22-3e48-4c77-aa6d-83ff7d45d770" providerId="ADAL" clId="{4C44409C-11C1-44A2-8F33-A7B987083BEA}" dt="2024-10-15T12:00:50.363" v="62" actId="1036"/>
          <ac:spMkLst>
            <pc:docMk/>
            <pc:sldMk cId="225891539" sldId="279"/>
            <ac:spMk id="62" creationId="{2CE4BF68-B9D6-9F85-3B92-58A5D90B9872}"/>
          </ac:spMkLst>
        </pc:spChg>
        <pc:spChg chg="mod">
          <ac:chgData name="Eveline Holmes" userId="19c93d22-3e48-4c77-aa6d-83ff7d45d770" providerId="ADAL" clId="{4C44409C-11C1-44A2-8F33-A7B987083BEA}" dt="2024-10-15T13:11:47.660" v="278" actId="1035"/>
          <ac:spMkLst>
            <pc:docMk/>
            <pc:sldMk cId="225891539" sldId="279"/>
            <ac:spMk id="63" creationId="{2D28CC71-9DA2-09CC-C710-424EB7C58784}"/>
          </ac:spMkLst>
        </pc:spChg>
      </pc:sldChg>
      <pc:sldChg chg="modSp modAnim">
        <pc:chgData name="Eveline Holmes" userId="19c93d22-3e48-4c77-aa6d-83ff7d45d770" providerId="ADAL" clId="{4C44409C-11C1-44A2-8F33-A7B987083BEA}" dt="2024-10-15T13:11:04.060" v="149" actId="20577"/>
        <pc:sldMkLst>
          <pc:docMk/>
          <pc:sldMk cId="3716646694" sldId="281"/>
        </pc:sldMkLst>
        <pc:spChg chg="mod">
          <ac:chgData name="Eveline Holmes" userId="19c93d22-3e48-4c77-aa6d-83ff7d45d770" providerId="ADAL" clId="{4C44409C-11C1-44A2-8F33-A7B987083BEA}" dt="2024-10-15T13:11:04.060" v="149" actId="20577"/>
          <ac:spMkLst>
            <pc:docMk/>
            <pc:sldMk cId="3716646694" sldId="281"/>
            <ac:spMk id="4" creationId="{30890494-2947-45B1-9A1C-7C5CE6079F78}"/>
          </ac:spMkLst>
        </pc:spChg>
      </pc:sldChg>
      <pc:sldChg chg="modNotesTx">
        <pc:chgData name="Eveline Holmes" userId="19c93d22-3e48-4c77-aa6d-83ff7d45d770" providerId="ADAL" clId="{4C44409C-11C1-44A2-8F33-A7B987083BEA}" dt="2024-10-15T13:17:04.925" v="326" actId="20577"/>
        <pc:sldMkLst>
          <pc:docMk/>
          <pc:sldMk cId="534255220" sldId="282"/>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Column1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Blind/Visual impairment</c:v>
                </c:pt>
                <c:pt idx="1">
                  <c:v>Deaf/Hard of hearing</c:v>
                </c:pt>
                <c:pt idx="2">
                  <c:v>Specific learning difficulty</c:v>
                </c:pt>
              </c:strCache>
            </c:strRef>
          </c:cat>
          <c:val>
            <c:numRef>
              <c:f>Sheet1!$B$2:$B$4</c:f>
              <c:numCache>
                <c:formatCode>General</c:formatCode>
                <c:ptCount val="3"/>
                <c:pt idx="0">
                  <c:v>27</c:v>
                </c:pt>
                <c:pt idx="1">
                  <c:v>50</c:v>
                </c:pt>
                <c:pt idx="2">
                  <c:v>414</c:v>
                </c:pt>
              </c:numCache>
            </c:numRef>
          </c:val>
          <c:extLst>
            <c:ext xmlns:c16="http://schemas.microsoft.com/office/drawing/2014/chart" uri="{C3380CC4-5D6E-409C-BE32-E72D297353CC}">
              <c16:uniqueId val="{00000000-610A-49F5-88BF-D17A06045E12}"/>
            </c:ext>
          </c:extLst>
        </c:ser>
        <c:dLbls>
          <c:dLblPos val="outEnd"/>
          <c:showLegendKey val="0"/>
          <c:showVal val="1"/>
          <c:showCatName val="0"/>
          <c:showSerName val="0"/>
          <c:showPercent val="0"/>
          <c:showBubbleSize val="0"/>
        </c:dLbls>
        <c:gapWidth val="219"/>
        <c:axId val="478457519"/>
        <c:axId val="478454639"/>
      </c:barChart>
      <c:catAx>
        <c:axId val="47845751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78454639"/>
        <c:crosses val="autoZero"/>
        <c:auto val="1"/>
        <c:lblAlgn val="ctr"/>
        <c:lblOffset val="100"/>
        <c:noMultiLvlLbl val="0"/>
      </c:catAx>
      <c:valAx>
        <c:axId val="478454639"/>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47845751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 y="746125"/>
            <a:ext cx="6629400" cy="3730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87971" y="4724956"/>
            <a:ext cx="4908331" cy="447627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5"/>
          </p:nvPr>
        </p:nvSpPr>
        <p:spPr>
          <a:xfrm>
            <a:off x="6022876" y="9449911"/>
            <a:ext cx="835124" cy="497364"/>
          </a:xfrm>
          <a:prstGeom prst="rect">
            <a:avLst/>
          </a:prstGeom>
        </p:spPr>
        <p:txBody>
          <a:bodyPr vert="horz" lIns="91440" tIns="45720" rIns="91440" bIns="45720" rtlCol="0" anchor="b"/>
          <a:lstStyle>
            <a:lvl1pPr algn="r">
              <a:defRPr sz="1200">
                <a:latin typeface="+mn-lt"/>
                <a:cs typeface="Arial" panose="020B0604020202020204" pitchFamily="34" charset="0"/>
              </a:defRPr>
            </a:lvl1pPr>
          </a:lstStyle>
          <a:p>
            <a:fld id="{49DD4D23-C98A-435E-AE88-9061F8349B02}" type="slidenum">
              <a:rPr lang="en-GB" smtClean="0"/>
              <a:pPr/>
              <a:t>‹#›</a:t>
            </a:fld>
            <a:endParaRPr lang="en-GB"/>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Arial" panose="020B0604020202020204" pitchFamily="34" charset="0"/>
      </a:defRPr>
    </a:lvl1pPr>
    <a:lvl2pPr marL="457200" algn="l" defTabSz="914400" rtl="0" eaLnBrk="1" latinLnBrk="0" hangingPunct="1">
      <a:defRPr sz="1200" kern="1200">
        <a:solidFill>
          <a:schemeClr val="tx1"/>
        </a:solidFill>
        <a:latin typeface="+mn-lt"/>
        <a:ea typeface="+mn-ea"/>
        <a:cs typeface="Arial" panose="020B0604020202020204" pitchFamily="34" charset="0"/>
      </a:defRPr>
    </a:lvl2pPr>
    <a:lvl3pPr marL="914400" algn="l" defTabSz="914400" rtl="0" eaLnBrk="1" latinLnBrk="0" hangingPunct="1">
      <a:defRPr sz="1200" kern="1200">
        <a:solidFill>
          <a:schemeClr val="tx1"/>
        </a:solidFill>
        <a:latin typeface="+mn-lt"/>
        <a:ea typeface="+mn-ea"/>
        <a:cs typeface="Arial" panose="020B0604020202020204" pitchFamily="34" charset="0"/>
      </a:defRPr>
    </a:lvl3pPr>
    <a:lvl4pPr marL="1371600" algn="l" defTabSz="914400" rtl="0" eaLnBrk="1" latinLnBrk="0" hangingPunct="1">
      <a:defRPr sz="1200" kern="1200">
        <a:solidFill>
          <a:schemeClr val="tx1"/>
        </a:solidFill>
        <a:latin typeface="+mn-lt"/>
        <a:ea typeface="+mn-ea"/>
        <a:cs typeface="Arial" panose="020B0604020202020204" pitchFamily="34" charset="0"/>
      </a:defRPr>
    </a:lvl4pPr>
    <a:lvl5pPr marL="1828800" algn="l" defTabSz="914400" rtl="0" eaLnBrk="1" latinLnBrk="0" hangingPunct="1">
      <a:defRPr sz="1200" kern="1200">
        <a:solidFill>
          <a:schemeClr val="tx1"/>
        </a:solidFill>
        <a:latin typeface="+mn-lt"/>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Good morning.  I’m Eveline Holmes, an Instructional Designer with the Digital Learning Development team in Trinity College. This short presentation gives you an overview of a project we ran on incorporating accessibility into our Articulate Storyline 360 course development process. The EU accessibility directive, incorporated into Irish Law in 2020, requires that public bodies online content meet the equivalent of WCAG conformance level 2. We wanted to see how we were performing against this.</a:t>
            </a:r>
            <a:endParaRPr lang="en-IE"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a:t>
            </a:fld>
            <a:endParaRPr lang="en-GB"/>
          </a:p>
        </p:txBody>
      </p:sp>
    </p:spTree>
    <p:extLst>
      <p:ext uri="{BB962C8B-B14F-4D97-AF65-F5344CB8AC3E}">
        <p14:creationId xmlns:p14="http://schemas.microsoft.com/office/powerpoint/2010/main" val="3184281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Our Storyline 360 interactive presentation is only one part of our course offering. With accessibility and UDL in mind, the course also includes alternative formats to support students including accessible PDF transcripts for screen reader users, closed captions on videos, audio on all our presentations as well as separate podcasts. Color contrast and alternative-text for relevant images.  Could we do more? We needed to find out.</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a:t>
            </a:fld>
            <a:endParaRPr lang="en-GB"/>
          </a:p>
        </p:txBody>
      </p:sp>
    </p:spTree>
    <p:extLst>
      <p:ext uri="{BB962C8B-B14F-4D97-AF65-F5344CB8AC3E}">
        <p14:creationId xmlns:p14="http://schemas.microsoft.com/office/powerpoint/2010/main" val="3330430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After an initial audit of a SL 360 resource against the WCAG guidelines, we realized that although we were offering students alternative formats, screen reader users with specific learning difficulties such as dyslexia, dyspraxia or dyscalculia,  and those who are vison and hearing impaired were not having an equitable experience with our interactive presentations when compared to those who didn’t use screen readers. Let me show you what I mean.</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3</a:t>
            </a:fld>
            <a:endParaRPr lang="en-GB"/>
          </a:p>
        </p:txBody>
      </p:sp>
    </p:spTree>
    <p:extLst>
      <p:ext uri="{BB962C8B-B14F-4D97-AF65-F5344CB8AC3E}">
        <p14:creationId xmlns:p14="http://schemas.microsoft.com/office/powerpoint/2010/main" val="519271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How many pieces of learning can you see on this slide? We’ve the title, the 10 points and a note – these are supported by icons - so 12 pieces of learning. Would you be surprised to hear that for the screen reader user, there are 124 pieces of information and no set sequence for them to follow? So, for the screen reader user, identifying the main content on this slide is difficult - and here’s why.</a:t>
            </a:r>
            <a:endParaRPr lang="en-IE"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4</a:t>
            </a:fld>
            <a:endParaRPr lang="en-GB"/>
          </a:p>
        </p:txBody>
      </p:sp>
    </p:spTree>
    <p:extLst>
      <p:ext uri="{BB962C8B-B14F-4D97-AF65-F5344CB8AC3E}">
        <p14:creationId xmlns:p14="http://schemas.microsoft.com/office/powerpoint/2010/main" val="659211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07000"/>
              </a:lnSpc>
              <a:buFont typeface="Calibri" panose="020F0502020204030204" pitchFamily="34" charset="0"/>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All items placed on a SL slide are automatically visible to accessibility tools.</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majority of icons do not appear as single items but are recognized as a group of freeform objects, and each freeform object is also seen as being an item on its own.</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Tx/>
              <a:buSzTx/>
              <a:buFont typeface="Calibri" panose="020F0502020204030204" pitchFamily="34" charset="0"/>
              <a:buChar char="-"/>
              <a:tabLst/>
              <a:defRP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Items hidden in the timeline or placed off-screen are picked up by the screen readers</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Information can appear in random order making the sequence of content nearly impossible to distinguish.</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We were keen make our interactive presentations an equitable experience for our screen reader users, and wanted to see if we could incorporate accessibility deeper into our development process.  Whilst the default Storyline 360 settings aren’t ideal, it does have inbuilt functionality to help.</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5</a:t>
            </a:fld>
            <a:endParaRPr lang="en-GB"/>
          </a:p>
        </p:txBody>
      </p:sp>
    </p:spTree>
    <p:extLst>
      <p:ext uri="{BB962C8B-B14F-4D97-AF65-F5344CB8AC3E}">
        <p14:creationId xmlns:p14="http://schemas.microsoft.com/office/powerpoint/2010/main" val="3030310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There are two options:</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timeline shows us all the elements on the screen and allows us to add alternative-text and set visibility (although this can be fiddly) - but we can’t set the reading order here.</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Focus order is another tool which allows us to set all three. This is the tool we use most.</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6</a:t>
            </a:fld>
            <a:endParaRPr lang="en-GB"/>
          </a:p>
        </p:txBody>
      </p:sp>
    </p:spTree>
    <p:extLst>
      <p:ext uri="{BB962C8B-B14F-4D97-AF65-F5344CB8AC3E}">
        <p14:creationId xmlns:p14="http://schemas.microsoft.com/office/powerpoint/2010/main" val="1921513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800"/>
              </a:spcAft>
              <a:buClrTx/>
              <a:buSzTx/>
              <a:buFont typeface="Calibri" panose="020F0502020204030204" pitchFamily="34" charset="0"/>
              <a:buNone/>
              <a:tabLst/>
              <a:defRP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We then amended our process in the following ways:</a:t>
            </a:r>
          </a:p>
          <a:p>
            <a:pPr marL="0" marR="0" lvl="0" indent="0" algn="l" defTabSz="914400" rtl="0" eaLnBrk="1" fontAlgn="auto" latinLnBrk="0" hangingPunct="1">
              <a:lnSpc>
                <a:spcPct val="107000"/>
              </a:lnSpc>
              <a:spcBef>
                <a:spcPts val="0"/>
              </a:spcBef>
              <a:spcAft>
                <a:spcPts val="800"/>
              </a:spcAft>
              <a:buClrTx/>
              <a:buSzTx/>
              <a:buFont typeface="Calibri" panose="020F0502020204030204" pitchFamily="34" charset="0"/>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1. We configured our Master Template so that only the necessary features were visible to the screen reader. </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Font typeface="+mj-l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2. Our multimedia designers are responsible for making all design objects invisible to accessibility tools. Unnecessary items will be deleted from the timeline.</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mj-l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3. The instructional designers have overall responsibility for ensuring screen reader accessibility and are responsible for setting the focus order as well as adding alternative-text to images that add to the learning. </a:t>
            </a:r>
          </a:p>
          <a:p>
            <a:pPr marL="0" lvl="0" indent="0">
              <a:lnSpc>
                <a:spcPct val="107000"/>
              </a:lnSpc>
              <a:spcAft>
                <a:spcPts val="800"/>
              </a:spcAft>
              <a:buFont typeface="+mj-l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mj-l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legislation allows for accessibility exemptions should the process represent a disproportionate burden, and we recognize that legitimate burdens exist.  Whilst there is a lot of good will towards accessibility in universities, implementing it can be difficult as academics and digital content creators may not know where to start or what they need to do. Marry that with existing workloads and the process can be seen as a burden. </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7</a:t>
            </a:fld>
            <a:endParaRPr lang="en-GB"/>
          </a:p>
        </p:txBody>
      </p:sp>
    </p:spTree>
    <p:extLst>
      <p:ext uri="{BB962C8B-B14F-4D97-AF65-F5344CB8AC3E}">
        <p14:creationId xmlns:p14="http://schemas.microsoft.com/office/powerpoint/2010/main" val="39954526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To unburden incorporating accessibility into online resource creation, here’s the process we created -  an “UNBURDEN framework” so-to-speak -  which has 7 stages – 1. Understand the legal requirements. 2. Be aware of the student experience. 3. Uncover accessibility gaps. 4. Review the accessibility issues identified. 5. Develop work practices to incorporate improvements. 6. Evaluate the changes. 7 Never assume </a:t>
            </a:r>
            <a:r>
              <a:rPr lang="en-US" sz="1800" kern="100">
                <a:effectLst/>
                <a:latin typeface="Calibri" panose="020F0502020204030204" pitchFamily="34" charset="0"/>
                <a:ea typeface="Calibri" panose="020F0502020204030204" pitchFamily="34" charset="0"/>
                <a:cs typeface="Times New Roman" panose="02020603050405020304" pitchFamily="18" charset="0"/>
              </a:rPr>
              <a:t>it’s up-to-date –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accessibility is everchanging with new software and guidelines so annual audits are required. We hope this provides a starting point and some direction on how to approach accessibility for online resources. Thank you.</a:t>
            </a:r>
            <a:endParaRPr lang="en-IE"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8</a:t>
            </a:fld>
            <a:endParaRPr lang="en-GB"/>
          </a:p>
        </p:txBody>
      </p:sp>
    </p:spTree>
    <p:extLst>
      <p:ext uri="{BB962C8B-B14F-4D97-AF65-F5344CB8AC3E}">
        <p14:creationId xmlns:p14="http://schemas.microsoft.com/office/powerpoint/2010/main" val="15447098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descr="PPT_background.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65128" cy="5143500"/>
          </a:xfrm>
          <a:prstGeom prst="rect">
            <a:avLst/>
          </a:prstGeom>
        </p:spPr>
      </p:pic>
      <p:sp>
        <p:nvSpPr>
          <p:cNvPr id="2" name="Title 1"/>
          <p:cNvSpPr>
            <a:spLocks noGrp="1"/>
          </p:cNvSpPr>
          <p:nvPr>
            <p:ph type="ctrTitle"/>
          </p:nvPr>
        </p:nvSpPr>
        <p:spPr>
          <a:xfrm>
            <a:off x="828686" y="2786400"/>
            <a:ext cx="7500939" cy="416138"/>
          </a:xfrm>
        </p:spPr>
        <p:txBody>
          <a:bodyPr/>
          <a:lstStyle>
            <a:lvl1pPr algn="l">
              <a:defRPr sz="2600">
                <a:solidFill>
                  <a:schemeClr val="bg1"/>
                </a:solidFill>
              </a:defRPr>
            </a:lvl1pPr>
          </a:lstStyle>
          <a:p>
            <a:r>
              <a:rPr lang="ga-IE"/>
              <a:t>Click to edit Master title style</a:t>
            </a:r>
            <a:endParaRPr lang="en-GB"/>
          </a:p>
        </p:txBody>
      </p:sp>
      <p:sp>
        <p:nvSpPr>
          <p:cNvPr id="3" name="Subtitle 2"/>
          <p:cNvSpPr>
            <a:spLocks noGrp="1"/>
          </p:cNvSpPr>
          <p:nvPr>
            <p:ph type="subTitle" idx="1"/>
          </p:nvPr>
        </p:nvSpPr>
        <p:spPr>
          <a:xfrm>
            <a:off x="828675" y="3217050"/>
            <a:ext cx="7500938" cy="271350"/>
          </a:xfrm>
        </p:spPr>
        <p:txBody>
          <a:bodyPr/>
          <a:lstStyle>
            <a:lvl1pPr marL="0" indent="0" algn="l">
              <a:buNone/>
              <a:defRPr sz="20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ga-IE"/>
              <a:t>Click to edit Master subtitle style</a:t>
            </a:r>
            <a:endParaRPr lang="en-GB"/>
          </a:p>
        </p:txBody>
      </p:sp>
      <p:sp>
        <p:nvSpPr>
          <p:cNvPr id="11" name="Text Placeholder 10"/>
          <p:cNvSpPr>
            <a:spLocks noGrp="1"/>
          </p:cNvSpPr>
          <p:nvPr>
            <p:ph type="body" sz="quarter" idx="10"/>
          </p:nvPr>
        </p:nvSpPr>
        <p:spPr>
          <a:xfrm>
            <a:off x="828688" y="4111318"/>
            <a:ext cx="4679325" cy="734531"/>
          </a:xfrm>
        </p:spPr>
        <p:txBody>
          <a:bodyPr/>
          <a:lstStyle>
            <a:lvl1pPr>
              <a:spcBef>
                <a:spcPts val="0"/>
              </a:spcBef>
              <a:defRPr sz="1400">
                <a:solidFill>
                  <a:schemeClr val="bg1"/>
                </a:solidFill>
              </a:defRPr>
            </a:lvl1pPr>
            <a:lvl2pPr marL="0" indent="0">
              <a:spcBef>
                <a:spcPts val="0"/>
              </a:spcBef>
              <a:buNone/>
              <a:defRPr sz="1400">
                <a:solidFill>
                  <a:schemeClr val="bg1"/>
                </a:solidFill>
              </a:defRPr>
            </a:lvl2pPr>
            <a:lvl3pPr marL="0" indent="0">
              <a:spcBef>
                <a:spcPts val="567"/>
              </a:spcBef>
              <a:buNone/>
              <a:defRPr sz="1400">
                <a:solidFill>
                  <a:schemeClr val="bg1"/>
                </a:solidFill>
              </a:defRPr>
            </a:lvl3pPr>
            <a:lvl4pPr>
              <a:spcBef>
                <a:spcPts val="0"/>
              </a:spcBef>
              <a:defRPr sz="1400">
                <a:solidFill>
                  <a:schemeClr val="bg1"/>
                </a:solidFill>
              </a:defRPr>
            </a:lvl4pPr>
            <a:lvl5pPr>
              <a:spcBef>
                <a:spcPts val="0"/>
              </a:spcBef>
              <a:defRPr sz="1400">
                <a:solidFill>
                  <a:schemeClr val="bg1"/>
                </a:solidFill>
              </a:defRPr>
            </a:lvl5pPr>
          </a:lstStyle>
          <a:p>
            <a:pPr lvl="0"/>
            <a:r>
              <a:rPr lang="ga-IE"/>
              <a:t>Click to edit Master text styles</a:t>
            </a:r>
          </a:p>
          <a:p>
            <a:pPr lvl="1"/>
            <a:r>
              <a:rPr lang="ga-IE"/>
              <a:t>Second level</a:t>
            </a:r>
          </a:p>
          <a:p>
            <a:pPr lvl="2"/>
            <a:r>
              <a:rPr lang="ga-IE"/>
              <a:t>Third level</a:t>
            </a:r>
          </a:p>
        </p:txBody>
      </p:sp>
      <p:pic>
        <p:nvPicPr>
          <p:cNvPr id="10" name="Picture 9" descr="TCD_White.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0477" y="381655"/>
            <a:ext cx="3039743" cy="819370"/>
          </a:xfrm>
          <a:prstGeom prst="rect">
            <a:avLst/>
          </a:prstGeom>
        </p:spPr>
      </p:pic>
    </p:spTree>
    <p:extLst>
      <p:ext uri="{BB962C8B-B14F-4D97-AF65-F5344CB8AC3E}">
        <p14:creationId xmlns:p14="http://schemas.microsoft.com/office/powerpoint/2010/main" val="3533279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mp; Content 20p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GB"/>
          </a:p>
        </p:txBody>
      </p:sp>
      <p:sp>
        <p:nvSpPr>
          <p:cNvPr id="4" name="Text Placeholder 3"/>
          <p:cNvSpPr>
            <a:spLocks noGrp="1"/>
          </p:cNvSpPr>
          <p:nvPr>
            <p:ph type="body" sz="quarter" idx="10"/>
          </p:nvPr>
        </p:nvSpPr>
        <p:spPr>
          <a:xfrm>
            <a:off x="828675" y="1302191"/>
            <a:ext cx="7500938" cy="3030141"/>
          </a:xfrm>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GB"/>
          </a:p>
        </p:txBody>
      </p:sp>
      <p:sp>
        <p:nvSpPr>
          <p:cNvPr id="8" name="Text Placeholder 5"/>
          <p:cNvSpPr>
            <a:spLocks noGrp="1"/>
          </p:cNvSpPr>
          <p:nvPr>
            <p:ph type="body" sz="quarter" idx="11"/>
          </p:nvPr>
        </p:nvSpPr>
        <p:spPr>
          <a:xfrm>
            <a:off x="828675" y="685806"/>
            <a:ext cx="7500938" cy="207169"/>
          </a:xfrm>
        </p:spPr>
        <p:txBody>
          <a:bodyPr/>
          <a:lstStyle>
            <a:lvl1pPr>
              <a:defRPr sz="2000" b="0">
                <a:solidFill>
                  <a:schemeClr val="tx1"/>
                </a:solidFill>
              </a:defRPr>
            </a:lvl1pPr>
          </a:lstStyle>
          <a:p>
            <a:pPr lvl="0"/>
            <a:r>
              <a:rPr lang="ga-IE"/>
              <a:t>Click to edit Master text styles</a:t>
            </a:r>
          </a:p>
        </p:txBody>
      </p:sp>
      <p:sp>
        <p:nvSpPr>
          <p:cNvPr id="6" name="Slide Number Placeholder 5">
            <a:extLst>
              <a:ext uri="{FF2B5EF4-FFF2-40B4-BE49-F238E27FC236}">
                <a16:creationId xmlns:a16="http://schemas.microsoft.com/office/drawing/2014/main" id="{5EA61A7A-40F1-0B45-8A82-94DCCA5E7412}"/>
              </a:ext>
            </a:extLst>
          </p:cNvPr>
          <p:cNvSpPr>
            <a:spLocks noGrp="1"/>
          </p:cNvSpPr>
          <p:nvPr>
            <p:ph type="sldNum" sz="quarter" idx="4"/>
          </p:nvPr>
        </p:nvSpPr>
        <p:spPr>
          <a:xfrm>
            <a:off x="8039513" y="4881249"/>
            <a:ext cx="290100" cy="191861"/>
          </a:xfrm>
          <a:prstGeom prst="rect">
            <a:avLst/>
          </a:prstGeom>
        </p:spPr>
        <p:txBody>
          <a:bodyPr vert="horz" lIns="0" tIns="0" rIns="0" bIns="0" rtlCol="0" anchor="b" anchorCtr="0"/>
          <a:lstStyle>
            <a:lvl1pPr algn="r">
              <a:defRPr sz="1000">
                <a:solidFill>
                  <a:schemeClr val="bg1"/>
                </a:solidFill>
              </a:defRPr>
            </a:lvl1pPr>
          </a:lstStyle>
          <a:p>
            <a:fld id="{DDBE135E-2566-4748-853C-8A3B78F0FB00}" type="slidenum">
              <a:rPr lang="en-GB" smtClean="0"/>
              <a:pPr/>
              <a:t>‹#›</a:t>
            </a:fld>
            <a:endParaRPr lang="en-GB"/>
          </a:p>
        </p:txBody>
      </p:sp>
    </p:spTree>
    <p:extLst>
      <p:ext uri="{BB962C8B-B14F-4D97-AF65-F5344CB8AC3E}">
        <p14:creationId xmlns:p14="http://schemas.microsoft.com/office/powerpoint/2010/main" val="3573000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mp; 2 Column Content 20pt">
    <p:spTree>
      <p:nvGrpSpPr>
        <p:cNvPr id="1" name=""/>
        <p:cNvGrpSpPr/>
        <p:nvPr/>
      </p:nvGrpSpPr>
      <p:grpSpPr>
        <a:xfrm>
          <a:off x="0" y="0"/>
          <a:ext cx="0" cy="0"/>
          <a:chOff x="0" y="0"/>
          <a:chExt cx="0" cy="0"/>
        </a:xfrm>
      </p:grpSpPr>
      <p:sp>
        <p:nvSpPr>
          <p:cNvPr id="5" name="Rectangle 4"/>
          <p:cNvSpPr/>
          <p:nvPr userDrawn="1"/>
        </p:nvSpPr>
        <p:spPr>
          <a:xfrm>
            <a:off x="0" y="4545078"/>
            <a:ext cx="9144000" cy="597231"/>
          </a:xfrm>
          <a:prstGeom prst="rect">
            <a:avLst/>
          </a:prstGeom>
          <a:solidFill>
            <a:srgbClr val="0E73B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endParaRPr lang="en-GB" sz="1000"/>
          </a:p>
        </p:txBody>
      </p:sp>
      <p:sp>
        <p:nvSpPr>
          <p:cNvPr id="2" name="Title 1"/>
          <p:cNvSpPr>
            <a:spLocks noGrp="1"/>
          </p:cNvSpPr>
          <p:nvPr>
            <p:ph type="title"/>
          </p:nvPr>
        </p:nvSpPr>
        <p:spPr/>
        <p:txBody>
          <a:bodyPr/>
          <a:lstStyle/>
          <a:p>
            <a:r>
              <a:rPr lang="ga-IE"/>
              <a:t>Click to edit Master title style</a:t>
            </a:r>
            <a:endParaRPr lang="en-GB"/>
          </a:p>
        </p:txBody>
      </p:sp>
      <p:sp>
        <p:nvSpPr>
          <p:cNvPr id="8" name="Text Placeholder 5"/>
          <p:cNvSpPr>
            <a:spLocks noGrp="1"/>
          </p:cNvSpPr>
          <p:nvPr>
            <p:ph type="body" sz="quarter" idx="11"/>
          </p:nvPr>
        </p:nvSpPr>
        <p:spPr>
          <a:xfrm>
            <a:off x="828675" y="685806"/>
            <a:ext cx="7500938" cy="207169"/>
          </a:xfrm>
        </p:spPr>
        <p:txBody>
          <a:bodyPr/>
          <a:lstStyle>
            <a:lvl1pPr>
              <a:defRPr sz="2000" b="0">
                <a:solidFill>
                  <a:schemeClr val="tx1"/>
                </a:solidFill>
              </a:defRPr>
            </a:lvl1pPr>
          </a:lstStyle>
          <a:p>
            <a:pPr lvl="0"/>
            <a:r>
              <a:rPr lang="ga-IE"/>
              <a:t>Click to edit Master text styles</a:t>
            </a:r>
          </a:p>
        </p:txBody>
      </p:sp>
      <p:cxnSp>
        <p:nvCxnSpPr>
          <p:cNvPr id="6" name="Straight Connector 5"/>
          <p:cNvCxnSpPr/>
          <p:nvPr userDrawn="1"/>
        </p:nvCxnSpPr>
        <p:spPr>
          <a:xfrm>
            <a:off x="0" y="1078706"/>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Placeholder 3"/>
          <p:cNvSpPr>
            <a:spLocks noGrp="1"/>
          </p:cNvSpPr>
          <p:nvPr>
            <p:ph type="body" sz="quarter" idx="10"/>
          </p:nvPr>
        </p:nvSpPr>
        <p:spPr>
          <a:xfrm>
            <a:off x="828675" y="1302192"/>
            <a:ext cx="7500938" cy="2891980"/>
          </a:xfrm>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GB"/>
          </a:p>
        </p:txBody>
      </p:sp>
      <p:pic>
        <p:nvPicPr>
          <p:cNvPr id="11" name="Picture 10" descr="TCD_Whit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0478" y="4642666"/>
            <a:ext cx="1585894" cy="427482"/>
          </a:xfrm>
          <a:prstGeom prst="rect">
            <a:avLst/>
          </a:prstGeom>
        </p:spPr>
      </p:pic>
      <p:sp>
        <p:nvSpPr>
          <p:cNvPr id="10" name="Slide Number Placeholder 5">
            <a:extLst>
              <a:ext uri="{FF2B5EF4-FFF2-40B4-BE49-F238E27FC236}">
                <a16:creationId xmlns:a16="http://schemas.microsoft.com/office/drawing/2014/main" id="{61145CB8-4673-6A47-9176-F0CB307373DB}"/>
              </a:ext>
            </a:extLst>
          </p:cNvPr>
          <p:cNvSpPr>
            <a:spLocks noGrp="1"/>
          </p:cNvSpPr>
          <p:nvPr>
            <p:ph type="sldNum" sz="quarter" idx="4"/>
          </p:nvPr>
        </p:nvSpPr>
        <p:spPr>
          <a:xfrm>
            <a:off x="8039513" y="4881249"/>
            <a:ext cx="290100" cy="191861"/>
          </a:xfrm>
          <a:prstGeom prst="rect">
            <a:avLst/>
          </a:prstGeom>
        </p:spPr>
        <p:txBody>
          <a:bodyPr vert="horz" lIns="0" tIns="0" rIns="0" bIns="0" rtlCol="0" anchor="b" anchorCtr="0"/>
          <a:lstStyle>
            <a:lvl1pPr algn="r">
              <a:defRPr sz="1000">
                <a:solidFill>
                  <a:schemeClr val="bg1"/>
                </a:solidFill>
              </a:defRPr>
            </a:lvl1pPr>
          </a:lstStyle>
          <a:p>
            <a:fld id="{DDBE135E-2566-4748-853C-8A3B78F0FB00}" type="slidenum">
              <a:rPr lang="en-GB" smtClean="0"/>
              <a:pPr/>
              <a:t>‹#›</a:t>
            </a:fld>
            <a:endParaRPr lang="en-GB"/>
          </a:p>
        </p:txBody>
      </p:sp>
    </p:spTree>
    <p:extLst>
      <p:ext uri="{BB962C8B-B14F-4D97-AF65-F5344CB8AC3E}">
        <p14:creationId xmlns:p14="http://schemas.microsoft.com/office/powerpoint/2010/main" val="4209210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Title &amp; 2 Column Content 20p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GB"/>
          </a:p>
        </p:txBody>
      </p:sp>
      <p:sp>
        <p:nvSpPr>
          <p:cNvPr id="4" name="Text Placeholder 3"/>
          <p:cNvSpPr>
            <a:spLocks noGrp="1"/>
          </p:cNvSpPr>
          <p:nvPr>
            <p:ph type="body" sz="quarter" idx="10"/>
          </p:nvPr>
        </p:nvSpPr>
        <p:spPr>
          <a:xfrm>
            <a:off x="828676" y="1410807"/>
            <a:ext cx="3933824" cy="2372524"/>
          </a:xfrm>
        </p:spPr>
        <p:txBody>
          <a:bodyPr/>
          <a:lstStyle>
            <a:lvl1pPr marL="276225" indent="-276225">
              <a:spcBef>
                <a:spcPts val="900"/>
              </a:spcBef>
              <a:buClr>
                <a:schemeClr val="tx2"/>
              </a:buClr>
              <a:buFont typeface="Arial" panose="020B0604020202020204" pitchFamily="34" charset="0"/>
              <a:buChar char="‒"/>
              <a:defRPr sz="1600" b="0"/>
            </a:lvl1pPr>
            <a:lvl2pPr marL="625475" indent="-233363">
              <a:buFont typeface="Arial" panose="020B0604020202020204" pitchFamily="34" charset="0"/>
              <a:buChar char="•"/>
              <a:defRPr sz="1600"/>
            </a:lvl2pPr>
            <a:lvl3pPr marL="912813" indent="-222250">
              <a:defRPr sz="1600"/>
            </a:lvl3pPr>
            <a:lvl4pPr marL="1128713" indent="-190500">
              <a:defRPr sz="1600"/>
            </a:lvl4pPr>
            <a:lvl5pPr marL="1439863" indent="-185738">
              <a:defRPr sz="1600"/>
            </a:lvl5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GB"/>
          </a:p>
        </p:txBody>
      </p:sp>
      <p:sp>
        <p:nvSpPr>
          <p:cNvPr id="8" name="Text Placeholder 5"/>
          <p:cNvSpPr>
            <a:spLocks noGrp="1"/>
          </p:cNvSpPr>
          <p:nvPr>
            <p:ph type="body" sz="quarter" idx="11"/>
          </p:nvPr>
        </p:nvSpPr>
        <p:spPr>
          <a:xfrm>
            <a:off x="828675" y="685806"/>
            <a:ext cx="7500938" cy="207169"/>
          </a:xfrm>
        </p:spPr>
        <p:txBody>
          <a:bodyPr/>
          <a:lstStyle>
            <a:lvl1pPr>
              <a:defRPr sz="2000" b="0">
                <a:solidFill>
                  <a:schemeClr val="tx1"/>
                </a:solidFill>
              </a:defRPr>
            </a:lvl1pPr>
          </a:lstStyle>
          <a:p>
            <a:pPr lvl="0"/>
            <a:r>
              <a:rPr lang="ga-IE"/>
              <a:t>Click to edit Master text styles</a:t>
            </a:r>
          </a:p>
        </p:txBody>
      </p:sp>
      <p:cxnSp>
        <p:nvCxnSpPr>
          <p:cNvPr id="6" name="Straight Connector 5"/>
          <p:cNvCxnSpPr/>
          <p:nvPr userDrawn="1"/>
        </p:nvCxnSpPr>
        <p:spPr>
          <a:xfrm>
            <a:off x="0" y="1078706"/>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Text Placeholder 3"/>
          <p:cNvSpPr>
            <a:spLocks noGrp="1"/>
          </p:cNvSpPr>
          <p:nvPr>
            <p:ph type="body" sz="quarter" idx="12"/>
          </p:nvPr>
        </p:nvSpPr>
        <p:spPr>
          <a:xfrm>
            <a:off x="4914901" y="1410807"/>
            <a:ext cx="3934800" cy="2372524"/>
          </a:xfrm>
        </p:spPr>
        <p:txBody>
          <a:bodyPr/>
          <a:lstStyle>
            <a:lvl1pPr marL="276225" indent="-276225">
              <a:spcBef>
                <a:spcPts val="900"/>
              </a:spcBef>
              <a:buClr>
                <a:schemeClr val="tx2"/>
              </a:buClr>
              <a:buFont typeface="Arial" panose="020B0604020202020204" pitchFamily="34" charset="0"/>
              <a:buChar char="‒"/>
              <a:defRPr sz="1600" b="0"/>
            </a:lvl1pPr>
            <a:lvl2pPr marL="625475" indent="-233363">
              <a:buFont typeface="Arial" panose="020B0604020202020204" pitchFamily="34" charset="0"/>
              <a:buChar char="•"/>
              <a:defRPr sz="1600"/>
            </a:lvl2pPr>
            <a:lvl3pPr marL="912813" indent="-222250">
              <a:defRPr sz="1600"/>
            </a:lvl3pPr>
            <a:lvl4pPr marL="1128713" indent="-190500">
              <a:defRPr sz="1600"/>
            </a:lvl4pPr>
            <a:lvl5pPr marL="1439863" indent="-185738">
              <a:defRPr sz="1600"/>
            </a:lvl5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GB"/>
          </a:p>
        </p:txBody>
      </p:sp>
      <p:sp>
        <p:nvSpPr>
          <p:cNvPr id="13" name="Rectangle 12"/>
          <p:cNvSpPr/>
          <p:nvPr userDrawn="1"/>
        </p:nvSpPr>
        <p:spPr>
          <a:xfrm>
            <a:off x="0" y="4545078"/>
            <a:ext cx="9144000" cy="597231"/>
          </a:xfrm>
          <a:prstGeom prst="rect">
            <a:avLst/>
          </a:prstGeom>
          <a:solidFill>
            <a:srgbClr val="0E73B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endParaRPr lang="en-GB" sz="1000"/>
          </a:p>
        </p:txBody>
      </p:sp>
      <p:pic>
        <p:nvPicPr>
          <p:cNvPr id="9" name="Picture 8" descr="TCD_Whit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0478" y="4642666"/>
            <a:ext cx="1585894" cy="427482"/>
          </a:xfrm>
          <a:prstGeom prst="rect">
            <a:avLst/>
          </a:prstGeom>
        </p:spPr>
      </p:pic>
      <p:sp>
        <p:nvSpPr>
          <p:cNvPr id="10" name="Slide Number Placeholder 5">
            <a:extLst>
              <a:ext uri="{FF2B5EF4-FFF2-40B4-BE49-F238E27FC236}">
                <a16:creationId xmlns:a16="http://schemas.microsoft.com/office/drawing/2014/main" id="{D8D990A1-B68F-2A49-BE34-734A4A613400}"/>
              </a:ext>
            </a:extLst>
          </p:cNvPr>
          <p:cNvSpPr>
            <a:spLocks noGrp="1"/>
          </p:cNvSpPr>
          <p:nvPr>
            <p:ph type="sldNum" sz="quarter" idx="4"/>
          </p:nvPr>
        </p:nvSpPr>
        <p:spPr>
          <a:xfrm>
            <a:off x="8039513" y="4881249"/>
            <a:ext cx="290100" cy="191861"/>
          </a:xfrm>
          <a:prstGeom prst="rect">
            <a:avLst/>
          </a:prstGeom>
        </p:spPr>
        <p:txBody>
          <a:bodyPr vert="horz" lIns="0" tIns="0" rIns="0" bIns="0" rtlCol="0" anchor="b" anchorCtr="0"/>
          <a:lstStyle>
            <a:lvl1pPr algn="r">
              <a:defRPr sz="1000">
                <a:solidFill>
                  <a:schemeClr val="bg1"/>
                </a:solidFill>
              </a:defRPr>
            </a:lvl1pPr>
          </a:lstStyle>
          <a:p>
            <a:fld id="{DDBE135E-2566-4748-853C-8A3B78F0FB00}" type="slidenum">
              <a:rPr lang="en-GB" smtClean="0"/>
              <a:pPr/>
              <a:t>‹#›</a:t>
            </a:fld>
            <a:endParaRPr lang="en-GB"/>
          </a:p>
        </p:txBody>
      </p:sp>
    </p:spTree>
    <p:extLst>
      <p:ext uri="{BB962C8B-B14F-4D97-AF65-F5344CB8AC3E}">
        <p14:creationId xmlns:p14="http://schemas.microsoft.com/office/powerpoint/2010/main" val="2971917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Content &amp; Image">
    <p:spTree>
      <p:nvGrpSpPr>
        <p:cNvPr id="1" name=""/>
        <p:cNvGrpSpPr/>
        <p:nvPr/>
      </p:nvGrpSpPr>
      <p:grpSpPr>
        <a:xfrm>
          <a:off x="0" y="0"/>
          <a:ext cx="0" cy="0"/>
          <a:chOff x="0" y="0"/>
          <a:chExt cx="0" cy="0"/>
        </a:xfrm>
      </p:grpSpPr>
      <p:sp>
        <p:nvSpPr>
          <p:cNvPr id="5" name="Picture Placeholder 4"/>
          <p:cNvSpPr>
            <a:spLocks noGrp="1"/>
          </p:cNvSpPr>
          <p:nvPr>
            <p:ph type="pic" sz="quarter" idx="12" hasCustomPrompt="1"/>
          </p:nvPr>
        </p:nvSpPr>
        <p:spPr>
          <a:xfrm>
            <a:off x="4939200" y="1078712"/>
            <a:ext cx="4204800" cy="3807619"/>
          </a:xfrm>
          <a:solidFill>
            <a:schemeClr val="accent4"/>
          </a:solidFill>
        </p:spPr>
        <p:txBody>
          <a:bodyPr tIns="0" anchor="ctr" anchorCtr="0"/>
          <a:lstStyle>
            <a:lvl1pPr algn="ctr">
              <a:defRPr sz="1600" b="0">
                <a:solidFill>
                  <a:schemeClr val="accent3"/>
                </a:solidFill>
              </a:defRPr>
            </a:lvl1pPr>
          </a:lstStyle>
          <a:p>
            <a:r>
              <a:rPr lang="en-GB"/>
              <a:t>IMAGE</a:t>
            </a:r>
          </a:p>
        </p:txBody>
      </p:sp>
      <p:sp>
        <p:nvSpPr>
          <p:cNvPr id="2" name="Title 1"/>
          <p:cNvSpPr>
            <a:spLocks noGrp="1"/>
          </p:cNvSpPr>
          <p:nvPr>
            <p:ph type="title"/>
          </p:nvPr>
        </p:nvSpPr>
        <p:spPr/>
        <p:txBody>
          <a:bodyPr/>
          <a:lstStyle/>
          <a:p>
            <a:r>
              <a:rPr lang="ga-IE"/>
              <a:t>Click to edit Master title style</a:t>
            </a:r>
            <a:endParaRPr lang="en-GB"/>
          </a:p>
        </p:txBody>
      </p:sp>
      <p:sp>
        <p:nvSpPr>
          <p:cNvPr id="4" name="Text Placeholder 3"/>
          <p:cNvSpPr>
            <a:spLocks noGrp="1"/>
          </p:cNvSpPr>
          <p:nvPr>
            <p:ph type="body" sz="quarter" idx="10"/>
          </p:nvPr>
        </p:nvSpPr>
        <p:spPr>
          <a:xfrm>
            <a:off x="828683" y="1428750"/>
            <a:ext cx="3819525" cy="2990766"/>
          </a:xfrm>
        </p:spPr>
        <p:txBody>
          <a:bodyPr/>
          <a:lstStyle>
            <a:lvl1pPr marL="238125" indent="-238125">
              <a:spcBef>
                <a:spcPts val="850"/>
              </a:spcBef>
              <a:buClr>
                <a:schemeClr val="tx2"/>
              </a:buClr>
              <a:buFont typeface="Calibri" panose="020F0502020204030204" pitchFamily="34" charset="0"/>
              <a:buChar char="–"/>
              <a:defRPr sz="1600" b="0"/>
            </a:lvl1pPr>
            <a:lvl2pPr marL="503238" indent="-207963">
              <a:spcBef>
                <a:spcPts val="0"/>
              </a:spcBef>
              <a:spcAft>
                <a:spcPts val="567"/>
              </a:spcAft>
              <a:defRPr sz="1600" b="0"/>
            </a:lvl2pPr>
            <a:lvl3pPr>
              <a:defRPr sz="1400" b="0"/>
            </a:lvl3pPr>
            <a:lvl4pPr>
              <a:defRPr sz="1400" b="0"/>
            </a:lvl4pPr>
            <a:lvl5pPr>
              <a:defRPr sz="1400" b="0"/>
            </a:lvl5pPr>
          </a:lstStyle>
          <a:p>
            <a:pPr lvl="0"/>
            <a:r>
              <a:rPr lang="ga-IE"/>
              <a:t>Click to edit Master text styles</a:t>
            </a:r>
          </a:p>
          <a:p>
            <a:pPr lvl="1"/>
            <a:r>
              <a:rPr lang="ga-IE"/>
              <a:t>Second level</a:t>
            </a:r>
          </a:p>
        </p:txBody>
      </p:sp>
      <p:sp>
        <p:nvSpPr>
          <p:cNvPr id="6" name="Text Placeholder 5"/>
          <p:cNvSpPr>
            <a:spLocks noGrp="1"/>
          </p:cNvSpPr>
          <p:nvPr>
            <p:ph type="body" sz="quarter" idx="11"/>
          </p:nvPr>
        </p:nvSpPr>
        <p:spPr>
          <a:xfrm>
            <a:off x="828675" y="685806"/>
            <a:ext cx="7500938" cy="207169"/>
          </a:xfrm>
        </p:spPr>
        <p:txBody>
          <a:bodyPr/>
          <a:lstStyle>
            <a:lvl1pPr>
              <a:defRPr sz="2000" b="0">
                <a:solidFill>
                  <a:schemeClr val="tx1"/>
                </a:solidFill>
              </a:defRPr>
            </a:lvl1pPr>
          </a:lstStyle>
          <a:p>
            <a:pPr lvl="0"/>
            <a:r>
              <a:rPr lang="ga-IE"/>
              <a:t>Click to edit Master text styles</a:t>
            </a:r>
          </a:p>
        </p:txBody>
      </p:sp>
      <p:sp>
        <p:nvSpPr>
          <p:cNvPr id="8" name="Rectangle 7"/>
          <p:cNvSpPr/>
          <p:nvPr userDrawn="1"/>
        </p:nvSpPr>
        <p:spPr>
          <a:xfrm>
            <a:off x="0" y="4873500"/>
            <a:ext cx="9144000" cy="270000"/>
          </a:xfrm>
          <a:prstGeom prst="rect">
            <a:avLst/>
          </a:prstGeom>
          <a:solidFill>
            <a:srgbClr val="0E73B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r>
              <a:rPr lang="en-GB" sz="1000" b="1"/>
              <a:t>Trinity College Dublin, </a:t>
            </a:r>
            <a:r>
              <a:rPr lang="en-GB" sz="1000"/>
              <a:t>The University of Dublin</a:t>
            </a:r>
          </a:p>
        </p:txBody>
      </p:sp>
      <p:cxnSp>
        <p:nvCxnSpPr>
          <p:cNvPr id="7" name="Straight Connector 6"/>
          <p:cNvCxnSpPr/>
          <p:nvPr userDrawn="1"/>
        </p:nvCxnSpPr>
        <p:spPr>
          <a:xfrm>
            <a:off x="0" y="1078706"/>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Slide Number Placeholder 5">
            <a:extLst>
              <a:ext uri="{FF2B5EF4-FFF2-40B4-BE49-F238E27FC236}">
                <a16:creationId xmlns:a16="http://schemas.microsoft.com/office/drawing/2014/main" id="{DA149838-4667-8C41-A6F0-AC61A4FACE90}"/>
              </a:ext>
            </a:extLst>
          </p:cNvPr>
          <p:cNvSpPr>
            <a:spLocks noGrp="1"/>
          </p:cNvSpPr>
          <p:nvPr>
            <p:ph type="sldNum" sz="quarter" idx="4"/>
          </p:nvPr>
        </p:nvSpPr>
        <p:spPr>
          <a:xfrm>
            <a:off x="8039513" y="4881249"/>
            <a:ext cx="290100" cy="191861"/>
          </a:xfrm>
          <a:prstGeom prst="rect">
            <a:avLst/>
          </a:prstGeom>
        </p:spPr>
        <p:txBody>
          <a:bodyPr vert="horz" lIns="0" tIns="0" rIns="0" bIns="0" rtlCol="0" anchor="b" anchorCtr="0"/>
          <a:lstStyle>
            <a:lvl1pPr algn="r">
              <a:defRPr sz="1000">
                <a:solidFill>
                  <a:schemeClr val="bg1"/>
                </a:solidFill>
              </a:defRPr>
            </a:lvl1pPr>
          </a:lstStyle>
          <a:p>
            <a:fld id="{DDBE135E-2566-4748-853C-8A3B78F0FB00}" type="slidenum">
              <a:rPr lang="en-GB" smtClean="0"/>
              <a:pPr/>
              <a:t>‹#›</a:t>
            </a:fld>
            <a:endParaRPr lang="en-GB"/>
          </a:p>
        </p:txBody>
      </p:sp>
    </p:spTree>
    <p:extLst>
      <p:ext uri="{BB962C8B-B14F-4D97-AF65-F5344CB8AC3E}">
        <p14:creationId xmlns:p14="http://schemas.microsoft.com/office/powerpoint/2010/main" val="1282368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amp; Image">
    <p:spTree>
      <p:nvGrpSpPr>
        <p:cNvPr id="1" name=""/>
        <p:cNvGrpSpPr/>
        <p:nvPr/>
      </p:nvGrpSpPr>
      <p:grpSpPr>
        <a:xfrm>
          <a:off x="0" y="0"/>
          <a:ext cx="0" cy="0"/>
          <a:chOff x="0" y="0"/>
          <a:chExt cx="0" cy="0"/>
        </a:xfrm>
      </p:grpSpPr>
      <p:sp>
        <p:nvSpPr>
          <p:cNvPr id="5" name="Picture Placeholder 4"/>
          <p:cNvSpPr>
            <a:spLocks noGrp="1"/>
          </p:cNvSpPr>
          <p:nvPr>
            <p:ph type="pic" sz="quarter" idx="12" hasCustomPrompt="1"/>
          </p:nvPr>
        </p:nvSpPr>
        <p:spPr>
          <a:xfrm>
            <a:off x="0" y="1078712"/>
            <a:ext cx="9144000" cy="3807619"/>
          </a:xfrm>
          <a:solidFill>
            <a:schemeClr val="accent4"/>
          </a:solidFill>
        </p:spPr>
        <p:txBody>
          <a:bodyPr tIns="0" anchor="ctr" anchorCtr="0"/>
          <a:lstStyle>
            <a:lvl1pPr algn="ctr">
              <a:defRPr sz="1600" b="0">
                <a:solidFill>
                  <a:schemeClr val="accent3"/>
                </a:solidFill>
              </a:defRPr>
            </a:lvl1pPr>
          </a:lstStyle>
          <a:p>
            <a:r>
              <a:rPr lang="en-GB"/>
              <a:t>IMAGE</a:t>
            </a:r>
          </a:p>
        </p:txBody>
      </p:sp>
      <p:sp>
        <p:nvSpPr>
          <p:cNvPr id="2" name="Title 1"/>
          <p:cNvSpPr>
            <a:spLocks noGrp="1"/>
          </p:cNvSpPr>
          <p:nvPr>
            <p:ph type="title"/>
          </p:nvPr>
        </p:nvSpPr>
        <p:spPr/>
        <p:txBody>
          <a:bodyPr/>
          <a:lstStyle/>
          <a:p>
            <a:r>
              <a:rPr lang="ga-IE"/>
              <a:t>Click to edit Master title style</a:t>
            </a:r>
            <a:endParaRPr lang="en-GB"/>
          </a:p>
        </p:txBody>
      </p:sp>
      <p:sp>
        <p:nvSpPr>
          <p:cNvPr id="6" name="Text Placeholder 5"/>
          <p:cNvSpPr>
            <a:spLocks noGrp="1"/>
          </p:cNvSpPr>
          <p:nvPr>
            <p:ph type="body" sz="quarter" idx="11"/>
          </p:nvPr>
        </p:nvSpPr>
        <p:spPr>
          <a:xfrm>
            <a:off x="828675" y="685806"/>
            <a:ext cx="7500938" cy="207169"/>
          </a:xfrm>
        </p:spPr>
        <p:txBody>
          <a:bodyPr/>
          <a:lstStyle>
            <a:lvl1pPr>
              <a:defRPr sz="2000" b="0">
                <a:solidFill>
                  <a:schemeClr val="tx1"/>
                </a:solidFill>
              </a:defRPr>
            </a:lvl1pPr>
          </a:lstStyle>
          <a:p>
            <a:pPr lvl="0"/>
            <a:r>
              <a:rPr lang="ga-IE"/>
              <a:t>Click to edit Master text styles</a:t>
            </a:r>
          </a:p>
        </p:txBody>
      </p:sp>
      <p:sp>
        <p:nvSpPr>
          <p:cNvPr id="8" name="Rectangle 7"/>
          <p:cNvSpPr/>
          <p:nvPr userDrawn="1"/>
        </p:nvSpPr>
        <p:spPr>
          <a:xfrm>
            <a:off x="0" y="4873500"/>
            <a:ext cx="9144000" cy="270000"/>
          </a:xfrm>
          <a:prstGeom prst="rect">
            <a:avLst/>
          </a:prstGeom>
          <a:solidFill>
            <a:srgbClr val="0E73B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r>
              <a:rPr lang="en-GB" sz="1000" b="1"/>
              <a:t>Trinity College Dublin, </a:t>
            </a:r>
            <a:r>
              <a:rPr lang="en-GB" sz="1000"/>
              <a:t>The University of Dublin</a:t>
            </a:r>
          </a:p>
        </p:txBody>
      </p:sp>
      <p:cxnSp>
        <p:nvCxnSpPr>
          <p:cNvPr id="7" name="Straight Connector 6"/>
          <p:cNvCxnSpPr/>
          <p:nvPr userDrawn="1"/>
        </p:nvCxnSpPr>
        <p:spPr>
          <a:xfrm>
            <a:off x="0" y="1078706"/>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E250068A-6AF5-9545-B42A-0DF4DC426CED}"/>
              </a:ext>
            </a:extLst>
          </p:cNvPr>
          <p:cNvSpPr>
            <a:spLocks noGrp="1"/>
          </p:cNvSpPr>
          <p:nvPr>
            <p:ph type="sldNum" sz="quarter" idx="4"/>
          </p:nvPr>
        </p:nvSpPr>
        <p:spPr>
          <a:xfrm>
            <a:off x="8039513" y="4881249"/>
            <a:ext cx="290100" cy="191861"/>
          </a:xfrm>
          <a:prstGeom prst="rect">
            <a:avLst/>
          </a:prstGeom>
        </p:spPr>
        <p:txBody>
          <a:bodyPr vert="horz" lIns="0" tIns="0" rIns="0" bIns="0" rtlCol="0" anchor="b" anchorCtr="0"/>
          <a:lstStyle>
            <a:lvl1pPr algn="r">
              <a:defRPr sz="1000">
                <a:solidFill>
                  <a:schemeClr val="bg1"/>
                </a:solidFill>
              </a:defRPr>
            </a:lvl1pPr>
          </a:lstStyle>
          <a:p>
            <a:fld id="{DDBE135E-2566-4748-853C-8A3B78F0FB00}" type="slidenum">
              <a:rPr lang="en-GB" smtClean="0"/>
              <a:pPr/>
              <a:t>‹#›</a:t>
            </a:fld>
            <a:endParaRPr lang="en-GB"/>
          </a:p>
        </p:txBody>
      </p:sp>
    </p:spTree>
    <p:extLst>
      <p:ext uri="{BB962C8B-B14F-4D97-AF65-F5344CB8AC3E}">
        <p14:creationId xmlns:p14="http://schemas.microsoft.com/office/powerpoint/2010/main" val="3138617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hank You">
    <p:spTree>
      <p:nvGrpSpPr>
        <p:cNvPr id="1" name=""/>
        <p:cNvGrpSpPr/>
        <p:nvPr/>
      </p:nvGrpSpPr>
      <p:grpSpPr>
        <a:xfrm>
          <a:off x="0" y="0"/>
          <a:ext cx="0" cy="0"/>
          <a:chOff x="0" y="0"/>
          <a:chExt cx="0" cy="0"/>
        </a:xfrm>
      </p:grpSpPr>
      <p:pic>
        <p:nvPicPr>
          <p:cNvPr id="3" name="Picture 2" descr="PPT_background.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71711" cy="5147195"/>
          </a:xfrm>
          <a:prstGeom prst="rect">
            <a:avLst/>
          </a:prstGeom>
        </p:spPr>
      </p:pic>
      <p:sp>
        <p:nvSpPr>
          <p:cNvPr id="2" name="Title 1"/>
          <p:cNvSpPr>
            <a:spLocks noGrp="1"/>
          </p:cNvSpPr>
          <p:nvPr>
            <p:ph type="ctrTitle"/>
          </p:nvPr>
        </p:nvSpPr>
        <p:spPr>
          <a:xfrm>
            <a:off x="828686" y="2786400"/>
            <a:ext cx="7500939" cy="416138"/>
          </a:xfrm>
        </p:spPr>
        <p:txBody>
          <a:bodyPr/>
          <a:lstStyle>
            <a:lvl1pPr algn="l">
              <a:defRPr sz="4200">
                <a:solidFill>
                  <a:schemeClr val="bg1"/>
                </a:solidFill>
              </a:defRPr>
            </a:lvl1pPr>
          </a:lstStyle>
          <a:p>
            <a:r>
              <a:rPr lang="ga-IE"/>
              <a:t>Click to edit Master title style</a:t>
            </a:r>
            <a:endParaRPr lang="en-GB"/>
          </a:p>
        </p:txBody>
      </p:sp>
      <p:pic>
        <p:nvPicPr>
          <p:cNvPr id="5" name="Picture 4" descr="TCD_White.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0477" y="381655"/>
            <a:ext cx="3039743" cy="819370"/>
          </a:xfrm>
          <a:prstGeom prst="rect">
            <a:avLst/>
          </a:prstGeom>
        </p:spPr>
      </p:pic>
    </p:spTree>
    <p:extLst>
      <p:ext uri="{BB962C8B-B14F-4D97-AF65-F5344CB8AC3E}">
        <p14:creationId xmlns:p14="http://schemas.microsoft.com/office/powerpoint/2010/main" val="547789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GB"/>
          </a:p>
        </p:txBody>
      </p:sp>
      <p:sp>
        <p:nvSpPr>
          <p:cNvPr id="3" name="Slide Number Placeholder 5">
            <a:extLst>
              <a:ext uri="{FF2B5EF4-FFF2-40B4-BE49-F238E27FC236}">
                <a16:creationId xmlns:a16="http://schemas.microsoft.com/office/drawing/2014/main" id="{F01D4001-B407-4A4F-9142-F1AD168EA386}"/>
              </a:ext>
            </a:extLst>
          </p:cNvPr>
          <p:cNvSpPr>
            <a:spLocks noGrp="1"/>
          </p:cNvSpPr>
          <p:nvPr>
            <p:ph type="sldNum" sz="quarter" idx="4"/>
          </p:nvPr>
        </p:nvSpPr>
        <p:spPr>
          <a:xfrm>
            <a:off x="8039513" y="4881249"/>
            <a:ext cx="290100" cy="191861"/>
          </a:xfrm>
          <a:prstGeom prst="rect">
            <a:avLst/>
          </a:prstGeom>
        </p:spPr>
        <p:txBody>
          <a:bodyPr vert="horz" lIns="0" tIns="0" rIns="0" bIns="0" rtlCol="0" anchor="b" anchorCtr="0"/>
          <a:lstStyle>
            <a:lvl1pPr algn="r">
              <a:defRPr sz="1000">
                <a:solidFill>
                  <a:schemeClr val="bg1"/>
                </a:solidFill>
              </a:defRPr>
            </a:lvl1pPr>
          </a:lstStyle>
          <a:p>
            <a:fld id="{DDBE135E-2566-4748-853C-8A3B78F0FB00}" type="slidenum">
              <a:rPr lang="en-GB" smtClean="0"/>
              <a:pPr/>
              <a:t>‹#›</a:t>
            </a:fld>
            <a:endParaRPr lang="en-GB"/>
          </a:p>
        </p:txBody>
      </p:sp>
    </p:spTree>
    <p:extLst>
      <p:ext uri="{BB962C8B-B14F-4D97-AF65-F5344CB8AC3E}">
        <p14:creationId xmlns:p14="http://schemas.microsoft.com/office/powerpoint/2010/main" val="757743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8686" y="270000"/>
            <a:ext cx="7500939" cy="421200"/>
          </a:xfrm>
          <a:prstGeom prst="rect">
            <a:avLst/>
          </a:prstGeom>
        </p:spPr>
        <p:txBody>
          <a:bodyPr vert="horz" lIns="0" tIns="0" rIns="0" bIns="0" rtlCol="0" anchor="b" anchorCtr="0">
            <a:noAutofit/>
          </a:bodyPr>
          <a:lstStyle/>
          <a:p>
            <a:r>
              <a:rPr lang="ga-IE"/>
              <a:t>Click to edit Master title style</a:t>
            </a:r>
            <a:endParaRPr lang="en-GB"/>
          </a:p>
        </p:txBody>
      </p:sp>
      <p:sp>
        <p:nvSpPr>
          <p:cNvPr id="3" name="Text Placeholder 2"/>
          <p:cNvSpPr>
            <a:spLocks noGrp="1"/>
          </p:cNvSpPr>
          <p:nvPr>
            <p:ph type="body" idx="1"/>
          </p:nvPr>
        </p:nvSpPr>
        <p:spPr>
          <a:xfrm>
            <a:off x="828675" y="1303403"/>
            <a:ext cx="7500938" cy="3072600"/>
          </a:xfrm>
          <a:prstGeom prst="rect">
            <a:avLst/>
          </a:prstGeom>
        </p:spPr>
        <p:txBody>
          <a:bodyPr vert="horz" lIns="0" tIns="0" rIns="0" bIns="0" rtlCol="0">
            <a:noAutofit/>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GB"/>
          </a:p>
        </p:txBody>
      </p:sp>
      <p:sp>
        <p:nvSpPr>
          <p:cNvPr id="11" name="Rectangle 10"/>
          <p:cNvSpPr/>
          <p:nvPr/>
        </p:nvSpPr>
        <p:spPr>
          <a:xfrm>
            <a:off x="0" y="4873500"/>
            <a:ext cx="9144000" cy="270000"/>
          </a:xfrm>
          <a:prstGeom prst="rect">
            <a:avLst/>
          </a:prstGeom>
          <a:solidFill>
            <a:srgbClr val="0E73B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r>
              <a:rPr lang="en-GB" sz="1000" b="1"/>
              <a:t>Trinity College Dublin, </a:t>
            </a:r>
            <a:r>
              <a:rPr lang="en-GB" sz="1000"/>
              <a:t>The University of Dublin</a:t>
            </a:r>
          </a:p>
        </p:txBody>
      </p:sp>
      <p:cxnSp>
        <p:nvCxnSpPr>
          <p:cNvPr id="6" name="Straight Connector 5"/>
          <p:cNvCxnSpPr/>
          <p:nvPr/>
        </p:nvCxnSpPr>
        <p:spPr>
          <a:xfrm>
            <a:off x="0" y="1078706"/>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3125E529-5F0B-4D4A-84B9-75C65BFBAABD}"/>
              </a:ext>
            </a:extLst>
          </p:cNvPr>
          <p:cNvSpPr>
            <a:spLocks noGrp="1"/>
          </p:cNvSpPr>
          <p:nvPr>
            <p:ph type="sldNum" sz="quarter" idx="4"/>
          </p:nvPr>
        </p:nvSpPr>
        <p:spPr>
          <a:xfrm>
            <a:off x="8039513" y="4881249"/>
            <a:ext cx="290100" cy="191861"/>
          </a:xfrm>
          <a:prstGeom prst="rect">
            <a:avLst/>
          </a:prstGeom>
        </p:spPr>
        <p:txBody>
          <a:bodyPr vert="horz" lIns="0" tIns="0" rIns="0" bIns="0" rtlCol="0" anchor="b" anchorCtr="0"/>
          <a:lstStyle>
            <a:lvl1pPr algn="r">
              <a:defRPr sz="1000">
                <a:solidFill>
                  <a:schemeClr val="bg1"/>
                </a:solidFill>
              </a:defRPr>
            </a:lvl1pPr>
          </a:lstStyle>
          <a:p>
            <a:fld id="{DDBE135E-2566-4748-853C-8A3B78F0FB00}" type="slidenum">
              <a:rPr lang="en-GB" smtClean="0"/>
              <a:pPr/>
              <a:t>‹#›</a:t>
            </a:fld>
            <a:endParaRPr lang="en-GB"/>
          </a:p>
        </p:txBody>
      </p:sp>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60" r:id="rId3"/>
    <p:sldLayoutId id="2147483661" r:id="rId4"/>
    <p:sldLayoutId id="2147483657" r:id="rId5"/>
    <p:sldLayoutId id="2147483658" r:id="rId6"/>
    <p:sldLayoutId id="2147483659" r:id="rId7"/>
    <p:sldLayoutId id="2147483654" r:id="rId8"/>
  </p:sldLayoutIdLst>
  <p:hf hdr="0" dt="0"/>
  <p:txStyles>
    <p:titleStyle>
      <a:lvl1pPr algn="l" defTabSz="914400" rtl="0" eaLnBrk="1" latinLnBrk="0" hangingPunct="1">
        <a:spcBef>
          <a:spcPct val="0"/>
        </a:spcBef>
        <a:buNone/>
        <a:defRPr sz="2600" b="1" kern="1200">
          <a:solidFill>
            <a:schemeClr val="tx1"/>
          </a:solidFill>
          <a:latin typeface="+mj-lt"/>
          <a:ea typeface="+mj-ea"/>
          <a:cs typeface="+mj-cs"/>
        </a:defRPr>
      </a:lvl1pPr>
    </p:titleStyle>
    <p:bodyStyle>
      <a:lvl1pPr marL="0" indent="0" algn="l" defTabSz="914400" rtl="0" eaLnBrk="1" latinLnBrk="0" hangingPunct="1">
        <a:spcBef>
          <a:spcPts val="1417"/>
        </a:spcBef>
        <a:buFont typeface="Arial" pitchFamily="34" charset="0"/>
        <a:buNone/>
        <a:defRPr sz="2000" b="1" kern="1200">
          <a:solidFill>
            <a:schemeClr val="tx1"/>
          </a:solidFill>
          <a:latin typeface="+mn-lt"/>
          <a:ea typeface="+mn-ea"/>
          <a:cs typeface="+mn-cs"/>
        </a:defRPr>
      </a:lvl1pPr>
      <a:lvl2pPr marL="317500" indent="-31750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2pPr>
      <a:lvl3pPr marL="568325" indent="-22225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3pPr>
      <a:lvl4pPr marL="784225" indent="-201613" algn="l" defTabSz="914400" rtl="0" eaLnBrk="1" latinLnBrk="0" hangingPunct="1">
        <a:spcBef>
          <a:spcPts val="1134"/>
        </a:spcBef>
        <a:buClr>
          <a:schemeClr val="tx2"/>
        </a:buClr>
        <a:buFont typeface="Minion Pro" pitchFamily="18" charset="0"/>
        <a:buChar char="‒"/>
        <a:defRPr sz="2000" kern="1200">
          <a:solidFill>
            <a:schemeClr val="tx1"/>
          </a:solidFill>
          <a:latin typeface="+mn-lt"/>
          <a:ea typeface="+mn-ea"/>
          <a:cs typeface="+mn-cs"/>
        </a:defRPr>
      </a:lvl4pPr>
      <a:lvl5pPr marL="1000125" indent="-185738"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notesSlide" Target="../notesSlides/notesSlide2.xml"/><Relationship Id="rId7" Type="http://schemas.openxmlformats.org/officeDocument/2006/relationships/image" Target="../media/image7.svg"/><Relationship Id="rId12" Type="http://schemas.openxmlformats.org/officeDocument/2006/relationships/image" Target="../media/image12.png"/><Relationship Id="rId2" Type="http://schemas.openxmlformats.org/officeDocument/2006/relationships/slideLayout" Target="../slideLayouts/slideLayout5.xml"/><Relationship Id="rId1" Type="http://schemas.openxmlformats.org/officeDocument/2006/relationships/tags" Target="../tags/tag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image" Target="../media/image14.png"/><Relationship Id="rId4" Type="http://schemas.openxmlformats.org/officeDocument/2006/relationships/image" Target="../media/image16.svg"/></Relationships>
</file>

<file path=ppt/slides/_rels/slide5.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0.sv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s>
</file>

<file path=ppt/slides/_rels/slide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26.png"/></Relationships>
</file>

<file path=ppt/slides/_rels/slide7.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notesSlide" Target="../notesSlides/notesSlide7.xml"/><Relationship Id="rId7" Type="http://schemas.openxmlformats.org/officeDocument/2006/relationships/image" Target="../media/image30.svg"/><Relationship Id="rId2" Type="http://schemas.openxmlformats.org/officeDocument/2006/relationships/slideLayout" Target="../slideLayouts/slideLayout5.xml"/><Relationship Id="rId1" Type="http://schemas.openxmlformats.org/officeDocument/2006/relationships/tags" Target="../tags/tag3.xml"/><Relationship Id="rId6" Type="http://schemas.openxmlformats.org/officeDocument/2006/relationships/image" Target="../media/image29.png"/><Relationship Id="rId5" Type="http://schemas.openxmlformats.org/officeDocument/2006/relationships/image" Target="../media/image28.svg"/><Relationship Id="rId4" Type="http://schemas.openxmlformats.org/officeDocument/2006/relationships/image" Target="../media/image27.png"/><Relationship Id="rId9" Type="http://schemas.openxmlformats.org/officeDocument/2006/relationships/image" Target="../media/image32.sv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5.xml"/><Relationship Id="rId1" Type="http://schemas.openxmlformats.org/officeDocument/2006/relationships/tags" Target="../tags/tag4.xml"/><Relationship Id="rId4" Type="http://schemas.openxmlformats.org/officeDocument/2006/relationships/image" Target="../media/image3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8686" y="2786400"/>
            <a:ext cx="7831737" cy="416138"/>
          </a:xfrm>
        </p:spPr>
        <p:txBody>
          <a:bodyPr/>
          <a:lstStyle/>
          <a:p>
            <a:r>
              <a:rPr lang="en-GB" dirty="0"/>
              <a:t>Unburdening Accessible Content Creation </a:t>
            </a:r>
            <a:br>
              <a:rPr lang="en-GB" dirty="0"/>
            </a:br>
            <a:r>
              <a:rPr lang="en-GB" dirty="0"/>
              <a:t>in Articulate Storyline 360  </a:t>
            </a:r>
          </a:p>
        </p:txBody>
      </p:sp>
      <p:sp>
        <p:nvSpPr>
          <p:cNvPr id="6" name="Text Placeholder 5"/>
          <p:cNvSpPr>
            <a:spLocks noGrp="1"/>
          </p:cNvSpPr>
          <p:nvPr>
            <p:ph type="body" sz="quarter" idx="10"/>
          </p:nvPr>
        </p:nvSpPr>
        <p:spPr>
          <a:xfrm>
            <a:off x="828688" y="3952068"/>
            <a:ext cx="5000612" cy="836909"/>
          </a:xfrm>
        </p:spPr>
        <p:txBody>
          <a:bodyPr anchor="b"/>
          <a:lstStyle/>
          <a:p>
            <a:r>
              <a:rPr lang="en-GB" sz="1600" dirty="0"/>
              <a:t>Eveline Holmes</a:t>
            </a:r>
          </a:p>
          <a:p>
            <a:pPr lvl="1"/>
            <a:r>
              <a:rPr lang="en-GB" sz="1600" dirty="0"/>
              <a:t>Instructional Designer, Digital Learning Development Team</a:t>
            </a:r>
          </a:p>
        </p:txBody>
      </p:sp>
    </p:spTree>
    <p:extLst>
      <p:ext uri="{BB962C8B-B14F-4D97-AF65-F5344CB8AC3E}">
        <p14:creationId xmlns:p14="http://schemas.microsoft.com/office/powerpoint/2010/main" val="1772792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28CD0D1-EDF3-0048-B2CC-87E57CD342B5}"/>
              </a:ext>
            </a:extLst>
          </p:cNvPr>
          <p:cNvSpPr>
            <a:spLocks noGrp="1"/>
          </p:cNvSpPr>
          <p:nvPr>
            <p:ph type="sldNum" sz="quarter" idx="4"/>
          </p:nvPr>
        </p:nvSpPr>
        <p:spPr/>
        <p:txBody>
          <a:bodyPr/>
          <a:lstStyle/>
          <a:p>
            <a:fld id="{DDBE135E-2566-4748-853C-8A3B78F0FB00}" type="slidenum">
              <a:rPr lang="en-GB" smtClean="0"/>
              <a:pPr/>
              <a:t>2</a:t>
            </a:fld>
            <a:endParaRPr lang="en-GB"/>
          </a:p>
        </p:txBody>
      </p:sp>
      <p:sp>
        <p:nvSpPr>
          <p:cNvPr id="2" name="Title 1"/>
          <p:cNvSpPr>
            <a:spLocks noGrp="1"/>
          </p:cNvSpPr>
          <p:nvPr>
            <p:ph type="title"/>
          </p:nvPr>
        </p:nvSpPr>
        <p:spPr/>
        <p:txBody>
          <a:bodyPr/>
          <a:lstStyle/>
          <a:p>
            <a:r>
              <a:rPr lang="en-GB" dirty="0"/>
              <a:t>Accessibility Measures</a:t>
            </a:r>
          </a:p>
        </p:txBody>
      </p:sp>
      <p:sp>
        <p:nvSpPr>
          <p:cNvPr id="4" name="Text Placeholder 3"/>
          <p:cNvSpPr>
            <a:spLocks noGrp="1"/>
          </p:cNvSpPr>
          <p:nvPr>
            <p:ph type="body" sz="quarter" idx="11"/>
          </p:nvPr>
        </p:nvSpPr>
        <p:spPr>
          <a:xfrm>
            <a:off x="828675" y="719396"/>
            <a:ext cx="8360459" cy="217577"/>
          </a:xfrm>
        </p:spPr>
        <p:txBody>
          <a:bodyPr/>
          <a:lstStyle/>
          <a:p>
            <a:r>
              <a:rPr lang="en-GB" dirty="0"/>
              <a:t>What we include in our online resources</a:t>
            </a:r>
          </a:p>
          <a:p>
            <a:endParaRPr lang="en-GB" dirty="0"/>
          </a:p>
        </p:txBody>
      </p:sp>
      <p:sp>
        <p:nvSpPr>
          <p:cNvPr id="16" name="TextBox 15">
            <a:extLst>
              <a:ext uri="{FF2B5EF4-FFF2-40B4-BE49-F238E27FC236}">
                <a16:creationId xmlns:a16="http://schemas.microsoft.com/office/drawing/2014/main" id="{47CE1B57-1E87-AF4C-2A44-F6892D0790E4}"/>
              </a:ext>
            </a:extLst>
          </p:cNvPr>
          <p:cNvSpPr txBox="1"/>
          <p:nvPr/>
        </p:nvSpPr>
        <p:spPr>
          <a:xfrm>
            <a:off x="5232027" y="2280214"/>
            <a:ext cx="1302408" cy="307777"/>
          </a:xfrm>
          <a:prstGeom prst="rect">
            <a:avLst/>
          </a:prstGeom>
          <a:noFill/>
        </p:spPr>
        <p:txBody>
          <a:bodyPr wrap="none" rtlCol="0">
            <a:spAutoFit/>
          </a:bodyPr>
          <a:lstStyle/>
          <a:p>
            <a:r>
              <a:rPr lang="en-US" sz="1400" dirty="0"/>
              <a:t>PDF Transcripts</a:t>
            </a:r>
            <a:endParaRPr lang="en-IE" sz="1400" dirty="0"/>
          </a:p>
        </p:txBody>
      </p:sp>
      <p:grpSp>
        <p:nvGrpSpPr>
          <p:cNvPr id="15" name="Group 14">
            <a:extLst>
              <a:ext uri="{FF2B5EF4-FFF2-40B4-BE49-F238E27FC236}">
                <a16:creationId xmlns:a16="http://schemas.microsoft.com/office/drawing/2014/main" id="{3F200D16-38E0-9FEC-D6DF-5BFCEB85712D}"/>
              </a:ext>
              <a:ext uri="{C183D7F6-B498-43B3-948B-1728B52AA6E4}">
                <adec:decorative xmlns:adec="http://schemas.microsoft.com/office/drawing/2017/decorative" val="1"/>
              </a:ext>
            </a:extLst>
          </p:cNvPr>
          <p:cNvGrpSpPr/>
          <p:nvPr/>
        </p:nvGrpSpPr>
        <p:grpSpPr>
          <a:xfrm>
            <a:off x="5264270" y="1163007"/>
            <a:ext cx="1154387" cy="1093468"/>
            <a:chOff x="5264270" y="1163007"/>
            <a:chExt cx="1154387" cy="1093468"/>
          </a:xfrm>
        </p:grpSpPr>
        <p:pic>
          <p:nvPicPr>
            <p:cNvPr id="8" name="Graphic 7">
              <a:extLst>
                <a:ext uri="{FF2B5EF4-FFF2-40B4-BE49-F238E27FC236}">
                  <a16:creationId xmlns:a16="http://schemas.microsoft.com/office/drawing/2014/main" id="{CE7F2021-310B-E325-85E0-2C26FF3246EC}"/>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5484277" y="1341983"/>
              <a:ext cx="766371" cy="766371"/>
            </a:xfrm>
            <a:prstGeom prst="rect">
              <a:avLst/>
            </a:prstGeom>
          </p:spPr>
        </p:pic>
        <p:sp>
          <p:nvSpPr>
            <p:cNvPr id="12" name="Oval 11">
              <a:extLst>
                <a:ext uri="{FF2B5EF4-FFF2-40B4-BE49-F238E27FC236}">
                  <a16:creationId xmlns:a16="http://schemas.microsoft.com/office/drawing/2014/main" id="{7C057275-EB34-8F8E-CEF9-2C152D638B3D}"/>
                </a:ext>
              </a:extLst>
            </p:cNvPr>
            <p:cNvSpPr/>
            <p:nvPr/>
          </p:nvSpPr>
          <p:spPr>
            <a:xfrm>
              <a:off x="5264270" y="1163007"/>
              <a:ext cx="1154387" cy="1093468"/>
            </a:xfrm>
            <a:prstGeom prst="ellipse">
              <a:avLst/>
            </a:prstGeom>
            <a:noFill/>
            <a:ln w="31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ln w="0"/>
                <a:solidFill>
                  <a:schemeClr val="accent1"/>
                </a:solidFill>
                <a:effectLst>
                  <a:outerShdw blurRad="38100" dist="25400" dir="5400000" algn="ctr" rotWithShape="0">
                    <a:srgbClr val="6E747A">
                      <a:alpha val="43000"/>
                    </a:srgbClr>
                  </a:outerShdw>
                </a:effectLst>
              </a:endParaRPr>
            </a:p>
          </p:txBody>
        </p:sp>
      </p:grpSp>
      <p:sp>
        <p:nvSpPr>
          <p:cNvPr id="17" name="TextBox 16">
            <a:extLst>
              <a:ext uri="{FF2B5EF4-FFF2-40B4-BE49-F238E27FC236}">
                <a16:creationId xmlns:a16="http://schemas.microsoft.com/office/drawing/2014/main" id="{07860776-732E-E4B0-885D-C85F8F16099E}"/>
              </a:ext>
            </a:extLst>
          </p:cNvPr>
          <p:cNvSpPr txBox="1"/>
          <p:nvPr/>
        </p:nvSpPr>
        <p:spPr>
          <a:xfrm>
            <a:off x="7142983" y="2274709"/>
            <a:ext cx="1543788" cy="307777"/>
          </a:xfrm>
          <a:prstGeom prst="rect">
            <a:avLst/>
          </a:prstGeom>
          <a:noFill/>
        </p:spPr>
        <p:txBody>
          <a:bodyPr wrap="square" rtlCol="0">
            <a:spAutoFit/>
          </a:bodyPr>
          <a:lstStyle/>
          <a:p>
            <a:pPr algn="ctr"/>
            <a:r>
              <a:rPr lang="en-US" sz="1400" dirty="0"/>
              <a:t>Closed captions</a:t>
            </a:r>
            <a:endParaRPr lang="en-IE" sz="1400" dirty="0"/>
          </a:p>
        </p:txBody>
      </p:sp>
      <p:grpSp>
        <p:nvGrpSpPr>
          <p:cNvPr id="27" name="Group 26">
            <a:extLst>
              <a:ext uri="{FF2B5EF4-FFF2-40B4-BE49-F238E27FC236}">
                <a16:creationId xmlns:a16="http://schemas.microsoft.com/office/drawing/2014/main" id="{32A37908-6A19-DC4D-2743-2DA9107C4465}"/>
              </a:ext>
              <a:ext uri="{C183D7F6-B498-43B3-948B-1728B52AA6E4}">
                <adec:decorative xmlns:adec="http://schemas.microsoft.com/office/drawing/2017/decorative" val="1"/>
              </a:ext>
            </a:extLst>
          </p:cNvPr>
          <p:cNvGrpSpPr/>
          <p:nvPr/>
        </p:nvGrpSpPr>
        <p:grpSpPr>
          <a:xfrm>
            <a:off x="7295219" y="1126004"/>
            <a:ext cx="1154387" cy="1093468"/>
            <a:chOff x="7295219" y="1126004"/>
            <a:chExt cx="1154387" cy="1093468"/>
          </a:xfrm>
        </p:grpSpPr>
        <p:pic>
          <p:nvPicPr>
            <p:cNvPr id="19" name="Graphic 18">
              <a:extLst>
                <a:ext uri="{FF2B5EF4-FFF2-40B4-BE49-F238E27FC236}">
                  <a16:creationId xmlns:a16="http://schemas.microsoft.com/office/drawing/2014/main" id="{16CB7775-CC2F-2347-8E5E-E8CB85308481}"/>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433623" y="1299468"/>
              <a:ext cx="832798" cy="832798"/>
            </a:xfrm>
            <a:prstGeom prst="rect">
              <a:avLst/>
            </a:prstGeom>
          </p:spPr>
        </p:pic>
        <p:sp>
          <p:nvSpPr>
            <p:cNvPr id="20" name="TextBox 19">
              <a:extLst>
                <a:ext uri="{FF2B5EF4-FFF2-40B4-BE49-F238E27FC236}">
                  <a16:creationId xmlns:a16="http://schemas.microsoft.com/office/drawing/2014/main" id="{7E6AB634-E400-1BD0-5E78-4BF5289DA8F1}"/>
                </a:ext>
                <a:ext uri="{C183D7F6-B498-43B3-948B-1728B52AA6E4}">
                  <adec:decorative xmlns:adec="http://schemas.microsoft.com/office/drawing/2017/decorative" val="1"/>
                </a:ext>
              </a:extLst>
            </p:cNvPr>
            <p:cNvSpPr txBox="1"/>
            <p:nvPr/>
          </p:nvSpPr>
          <p:spPr>
            <a:xfrm>
              <a:off x="7872412" y="1827067"/>
              <a:ext cx="402674" cy="338554"/>
            </a:xfrm>
            <a:prstGeom prst="rect">
              <a:avLst/>
            </a:prstGeom>
            <a:noFill/>
          </p:spPr>
          <p:txBody>
            <a:bodyPr wrap="none" rtlCol="0">
              <a:spAutoFit/>
            </a:bodyPr>
            <a:lstStyle/>
            <a:p>
              <a:r>
                <a:rPr lang="en-US" sz="1600" dirty="0">
                  <a:solidFill>
                    <a:srgbClr val="00B050"/>
                  </a:solidFill>
                </a:rPr>
                <a:t>CC</a:t>
              </a:r>
              <a:endParaRPr lang="en-IE" sz="1600" dirty="0">
                <a:solidFill>
                  <a:srgbClr val="00B050"/>
                </a:solidFill>
              </a:endParaRPr>
            </a:p>
          </p:txBody>
        </p:sp>
        <p:sp>
          <p:nvSpPr>
            <p:cNvPr id="13" name="Oval 12">
              <a:extLst>
                <a:ext uri="{FF2B5EF4-FFF2-40B4-BE49-F238E27FC236}">
                  <a16:creationId xmlns:a16="http://schemas.microsoft.com/office/drawing/2014/main" id="{60B6A58E-2E57-CBFE-D48B-2D0F3892420A}"/>
                </a:ext>
              </a:extLst>
            </p:cNvPr>
            <p:cNvSpPr/>
            <p:nvPr/>
          </p:nvSpPr>
          <p:spPr>
            <a:xfrm>
              <a:off x="7295219" y="1126004"/>
              <a:ext cx="1154387" cy="1093468"/>
            </a:xfrm>
            <a:prstGeom prst="ellipse">
              <a:avLst/>
            </a:prstGeom>
            <a:noFill/>
            <a:ln w="31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ln w="0"/>
                <a:solidFill>
                  <a:schemeClr val="accent1"/>
                </a:solidFill>
                <a:effectLst>
                  <a:outerShdw blurRad="38100" dist="25400" dir="5400000" algn="ctr" rotWithShape="0">
                    <a:srgbClr val="6E747A">
                      <a:alpha val="43000"/>
                    </a:srgbClr>
                  </a:outerShdw>
                </a:effectLst>
              </a:endParaRPr>
            </a:p>
          </p:txBody>
        </p:sp>
      </p:grpSp>
      <p:sp>
        <p:nvSpPr>
          <p:cNvPr id="21" name="TextBox 20">
            <a:extLst>
              <a:ext uri="{FF2B5EF4-FFF2-40B4-BE49-F238E27FC236}">
                <a16:creationId xmlns:a16="http://schemas.microsoft.com/office/drawing/2014/main" id="{78ACA461-8C63-F884-3D40-21D3F845F02E}"/>
              </a:ext>
            </a:extLst>
          </p:cNvPr>
          <p:cNvSpPr txBox="1"/>
          <p:nvPr/>
        </p:nvSpPr>
        <p:spPr>
          <a:xfrm>
            <a:off x="5107118" y="3816449"/>
            <a:ext cx="1543788" cy="523220"/>
          </a:xfrm>
          <a:prstGeom prst="rect">
            <a:avLst/>
          </a:prstGeom>
          <a:noFill/>
        </p:spPr>
        <p:txBody>
          <a:bodyPr wrap="square" rtlCol="0">
            <a:spAutoFit/>
          </a:bodyPr>
          <a:lstStyle/>
          <a:p>
            <a:pPr algn="ctr"/>
            <a:r>
              <a:rPr lang="en-US" sz="1400" dirty="0"/>
              <a:t>Audio on all our presentations</a:t>
            </a:r>
            <a:endParaRPr lang="en-IE" sz="1400" dirty="0"/>
          </a:p>
        </p:txBody>
      </p:sp>
      <p:grpSp>
        <p:nvGrpSpPr>
          <p:cNvPr id="28" name="Group 27">
            <a:extLst>
              <a:ext uri="{FF2B5EF4-FFF2-40B4-BE49-F238E27FC236}">
                <a16:creationId xmlns:a16="http://schemas.microsoft.com/office/drawing/2014/main" id="{C29AAF65-B2C3-C69A-09C9-5CC18D1E91A2}"/>
              </a:ext>
              <a:ext uri="{C183D7F6-B498-43B3-948B-1728B52AA6E4}">
                <adec:decorative xmlns:adec="http://schemas.microsoft.com/office/drawing/2017/decorative" val="1"/>
              </a:ext>
            </a:extLst>
          </p:cNvPr>
          <p:cNvGrpSpPr/>
          <p:nvPr/>
        </p:nvGrpSpPr>
        <p:grpSpPr>
          <a:xfrm>
            <a:off x="5301820" y="2738653"/>
            <a:ext cx="1154387" cy="1093468"/>
            <a:chOff x="5301820" y="2738653"/>
            <a:chExt cx="1154387" cy="1093468"/>
          </a:xfrm>
        </p:grpSpPr>
        <p:pic>
          <p:nvPicPr>
            <p:cNvPr id="23" name="Graphic 22">
              <a:extLst>
                <a:ext uri="{FF2B5EF4-FFF2-40B4-BE49-F238E27FC236}">
                  <a16:creationId xmlns:a16="http://schemas.microsoft.com/office/drawing/2014/main" id="{DF7A22EB-EA07-A9D9-BF57-9FB62D3FC397}"/>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84277" y="2855118"/>
              <a:ext cx="789471" cy="789471"/>
            </a:xfrm>
            <a:prstGeom prst="rect">
              <a:avLst/>
            </a:prstGeom>
          </p:spPr>
        </p:pic>
        <p:sp>
          <p:nvSpPr>
            <p:cNvPr id="18" name="Oval 17">
              <a:extLst>
                <a:ext uri="{FF2B5EF4-FFF2-40B4-BE49-F238E27FC236}">
                  <a16:creationId xmlns:a16="http://schemas.microsoft.com/office/drawing/2014/main" id="{CA586AA4-1648-088B-5A37-D83845D35919}"/>
                </a:ext>
              </a:extLst>
            </p:cNvPr>
            <p:cNvSpPr/>
            <p:nvPr/>
          </p:nvSpPr>
          <p:spPr>
            <a:xfrm>
              <a:off x="5301820" y="2738653"/>
              <a:ext cx="1154387" cy="1093468"/>
            </a:xfrm>
            <a:prstGeom prst="ellipse">
              <a:avLst/>
            </a:prstGeom>
            <a:noFill/>
            <a:ln w="31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ln w="0"/>
                <a:solidFill>
                  <a:schemeClr val="accent1"/>
                </a:solidFill>
                <a:effectLst>
                  <a:outerShdw blurRad="38100" dist="25400" dir="5400000" algn="ctr" rotWithShape="0">
                    <a:srgbClr val="6E747A">
                      <a:alpha val="43000"/>
                    </a:srgbClr>
                  </a:outerShdw>
                </a:effectLst>
              </a:endParaRPr>
            </a:p>
          </p:txBody>
        </p:sp>
      </p:grpSp>
      <p:sp>
        <p:nvSpPr>
          <p:cNvPr id="26" name="TextBox 25">
            <a:extLst>
              <a:ext uri="{FF2B5EF4-FFF2-40B4-BE49-F238E27FC236}">
                <a16:creationId xmlns:a16="http://schemas.microsoft.com/office/drawing/2014/main" id="{996FBF00-6984-DFA0-F28F-804E4FC53C43}"/>
              </a:ext>
            </a:extLst>
          </p:cNvPr>
          <p:cNvSpPr txBox="1"/>
          <p:nvPr/>
        </p:nvSpPr>
        <p:spPr>
          <a:xfrm>
            <a:off x="7196926" y="3838531"/>
            <a:ext cx="1543788" cy="523220"/>
          </a:xfrm>
          <a:prstGeom prst="rect">
            <a:avLst/>
          </a:prstGeom>
          <a:noFill/>
        </p:spPr>
        <p:txBody>
          <a:bodyPr wrap="square" rtlCol="0">
            <a:spAutoFit/>
          </a:bodyPr>
          <a:lstStyle/>
          <a:p>
            <a:pPr algn="ctr"/>
            <a:r>
              <a:rPr lang="en-US" sz="1400" dirty="0" err="1"/>
              <a:t>Colour</a:t>
            </a:r>
            <a:r>
              <a:rPr lang="en-US" sz="1400" dirty="0"/>
              <a:t> contrast</a:t>
            </a:r>
          </a:p>
          <a:p>
            <a:pPr algn="ctr"/>
            <a:r>
              <a:rPr lang="en-US" sz="1400" dirty="0"/>
              <a:t>Alternative-text</a:t>
            </a:r>
            <a:endParaRPr lang="en-IE" sz="1400" dirty="0"/>
          </a:p>
        </p:txBody>
      </p:sp>
      <p:grpSp>
        <p:nvGrpSpPr>
          <p:cNvPr id="29" name="Group 28">
            <a:extLst>
              <a:ext uri="{FF2B5EF4-FFF2-40B4-BE49-F238E27FC236}">
                <a16:creationId xmlns:a16="http://schemas.microsoft.com/office/drawing/2014/main" id="{E8410B8D-A787-A3AE-CD02-FF843A825378}"/>
              </a:ext>
              <a:ext uri="{C183D7F6-B498-43B3-948B-1728B52AA6E4}">
                <adec:decorative xmlns:adec="http://schemas.microsoft.com/office/drawing/2017/decorative" val="1"/>
              </a:ext>
            </a:extLst>
          </p:cNvPr>
          <p:cNvGrpSpPr/>
          <p:nvPr/>
        </p:nvGrpSpPr>
        <p:grpSpPr>
          <a:xfrm>
            <a:off x="7337683" y="2704394"/>
            <a:ext cx="1154387" cy="1093468"/>
            <a:chOff x="7339139" y="2748402"/>
            <a:chExt cx="1154387" cy="1093468"/>
          </a:xfrm>
        </p:grpSpPr>
        <p:pic>
          <p:nvPicPr>
            <p:cNvPr id="25" name="Graphic 24">
              <a:extLst>
                <a:ext uri="{FF2B5EF4-FFF2-40B4-BE49-F238E27FC236}">
                  <a16:creationId xmlns:a16="http://schemas.microsoft.com/office/drawing/2014/main" id="{43F0FEF0-47B1-B48E-51B7-DA704F6DB66B}"/>
                </a:ext>
                <a:ext uri="{C183D7F6-B498-43B3-948B-1728B52AA6E4}">
                  <adec:decorative xmlns:adec="http://schemas.microsoft.com/office/drawing/2017/decorative" val="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457677" y="2810931"/>
              <a:ext cx="914400" cy="914400"/>
            </a:xfrm>
            <a:prstGeom prst="rect">
              <a:avLst/>
            </a:prstGeom>
          </p:spPr>
        </p:pic>
        <p:sp>
          <p:nvSpPr>
            <p:cNvPr id="22" name="Oval 21">
              <a:extLst>
                <a:ext uri="{FF2B5EF4-FFF2-40B4-BE49-F238E27FC236}">
                  <a16:creationId xmlns:a16="http://schemas.microsoft.com/office/drawing/2014/main" id="{B4891F00-1333-0425-FF78-C94F04D0F8A9}"/>
                </a:ext>
              </a:extLst>
            </p:cNvPr>
            <p:cNvSpPr/>
            <p:nvPr/>
          </p:nvSpPr>
          <p:spPr>
            <a:xfrm>
              <a:off x="7339139" y="2748402"/>
              <a:ext cx="1154387" cy="1093468"/>
            </a:xfrm>
            <a:prstGeom prst="ellipse">
              <a:avLst/>
            </a:prstGeom>
            <a:noFill/>
            <a:ln w="31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ln w="0"/>
                <a:solidFill>
                  <a:schemeClr val="accent1"/>
                </a:solidFill>
                <a:effectLst>
                  <a:outerShdw blurRad="38100" dist="25400" dir="5400000" algn="ctr" rotWithShape="0">
                    <a:srgbClr val="6E747A">
                      <a:alpha val="43000"/>
                    </a:srgbClr>
                  </a:outerShdw>
                </a:effectLst>
              </a:endParaRPr>
            </a:p>
          </p:txBody>
        </p:sp>
      </p:grpSp>
      <p:sp>
        <p:nvSpPr>
          <p:cNvPr id="7" name="Rectangle 6">
            <a:extLst>
              <a:ext uri="{FF2B5EF4-FFF2-40B4-BE49-F238E27FC236}">
                <a16:creationId xmlns:a16="http://schemas.microsoft.com/office/drawing/2014/main" id="{6E15910B-BF59-FC58-ACC0-372880D65319}"/>
              </a:ext>
            </a:extLst>
          </p:cNvPr>
          <p:cNvSpPr/>
          <p:nvPr/>
        </p:nvSpPr>
        <p:spPr>
          <a:xfrm>
            <a:off x="209520" y="3909932"/>
            <a:ext cx="4714413" cy="827766"/>
          </a:xfrm>
          <a:prstGeom prst="rect">
            <a:avLst/>
          </a:prstGeom>
          <a:solidFill>
            <a:schemeClr val="accent2"/>
          </a:solidFill>
          <a:ln w="3175">
            <a:solidFill>
              <a:srgbClr val="0E73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        Could we do more?</a:t>
            </a:r>
            <a:endParaRPr lang="en-IE" sz="2400" b="1" dirty="0"/>
          </a:p>
        </p:txBody>
      </p:sp>
      <p:pic>
        <p:nvPicPr>
          <p:cNvPr id="9" name="Graphic 8">
            <a:extLst>
              <a:ext uri="{FF2B5EF4-FFF2-40B4-BE49-F238E27FC236}">
                <a16:creationId xmlns:a16="http://schemas.microsoft.com/office/drawing/2014/main" id="{A6E22D9F-BC89-62CD-FDB2-942465DF8040}"/>
              </a:ext>
              <a:ext uri="{C183D7F6-B498-43B3-948B-1728B52AA6E4}">
                <adec:decorative xmlns:adec="http://schemas.microsoft.com/office/drawing/2017/decorative" val="1"/>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35780" y="3875430"/>
            <a:ext cx="914400" cy="884380"/>
          </a:xfrm>
          <a:prstGeom prst="rect">
            <a:avLst/>
          </a:prstGeom>
        </p:spPr>
      </p:pic>
      <p:pic>
        <p:nvPicPr>
          <p:cNvPr id="11" name="Picture 10" descr="Storyline slide image">
            <a:extLst>
              <a:ext uri="{FF2B5EF4-FFF2-40B4-BE49-F238E27FC236}">
                <a16:creationId xmlns:a16="http://schemas.microsoft.com/office/drawing/2014/main" id="{4F005849-D60B-3725-4ED8-BE967EE295A4}"/>
              </a:ext>
            </a:extLst>
          </p:cNvPr>
          <p:cNvPicPr>
            <a:picLocks noChangeAspect="1"/>
          </p:cNvPicPr>
          <p:nvPr/>
        </p:nvPicPr>
        <p:blipFill>
          <a:blip r:embed="rId14"/>
          <a:stretch>
            <a:fillRect/>
          </a:stretch>
        </p:blipFill>
        <p:spPr>
          <a:xfrm>
            <a:off x="185440" y="1216834"/>
            <a:ext cx="4738493" cy="2641345"/>
          </a:xfrm>
          <a:prstGeom prst="rect">
            <a:avLst/>
          </a:prstGeom>
        </p:spPr>
      </p:pic>
    </p:spTree>
    <p:custDataLst>
      <p:tags r:id="rId1"/>
    </p:custDataLst>
    <p:extLst>
      <p:ext uri="{BB962C8B-B14F-4D97-AF65-F5344CB8AC3E}">
        <p14:creationId xmlns:p14="http://schemas.microsoft.com/office/powerpoint/2010/main" val="2058054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0"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animEffect transition="in" filter="fade">
                                      <p:cBhvr>
                                        <p:cTn id="9" dur="500"/>
                                        <p:tgtEl>
                                          <p:spTgt spid="16"/>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27"/>
                                        </p:tgtEl>
                                        <p:attrNameLst>
                                          <p:attrName>style.visibility</p:attrName>
                                        </p:attrNameLst>
                                      </p:cBhvr>
                                      <p:to>
                                        <p:strVal val="visible"/>
                                      </p:to>
                                    </p:set>
                                  </p:childTnLst>
                                </p:cTn>
                              </p:par>
                              <p:par>
                                <p:cTn id="14" presetID="10" presetClass="entr" presetSubtype="0" fill="hold" grpId="0"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fade">
                                      <p:cBhvr>
                                        <p:cTn id="21" dur="500"/>
                                        <p:tgtEl>
                                          <p:spTgt spid="2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fade">
                                      <p:cBhvr>
                                        <p:cTn id="24" dur="500"/>
                                        <p:tgtEl>
                                          <p:spTgt spid="21"/>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fade">
                                      <p:cBhvr>
                                        <p:cTn id="29" dur="500"/>
                                        <p:tgtEl>
                                          <p:spTgt spid="29"/>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500"/>
                                        <p:tgtEl>
                                          <p:spTgt spid="2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par>
                                <p:cTn id="38" presetID="10" presetClass="entr" presetSubtype="0" fill="hold" nodeType="with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21" grpId="0"/>
      <p:bldP spid="26" grpId="0"/>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28CD0D1-EDF3-0048-B2CC-87E57CD342B5}"/>
              </a:ext>
            </a:extLst>
          </p:cNvPr>
          <p:cNvSpPr>
            <a:spLocks noGrp="1"/>
          </p:cNvSpPr>
          <p:nvPr>
            <p:ph type="sldNum" sz="quarter" idx="4"/>
          </p:nvPr>
        </p:nvSpPr>
        <p:spPr/>
        <p:txBody>
          <a:bodyPr/>
          <a:lstStyle/>
          <a:p>
            <a:fld id="{DDBE135E-2566-4748-853C-8A3B78F0FB00}" type="slidenum">
              <a:rPr lang="en-GB" smtClean="0"/>
              <a:pPr/>
              <a:t>3</a:t>
            </a:fld>
            <a:endParaRPr lang="en-GB"/>
          </a:p>
        </p:txBody>
      </p:sp>
      <p:sp>
        <p:nvSpPr>
          <p:cNvPr id="2" name="Title 1"/>
          <p:cNvSpPr>
            <a:spLocks noGrp="1"/>
          </p:cNvSpPr>
          <p:nvPr>
            <p:ph type="title"/>
          </p:nvPr>
        </p:nvSpPr>
        <p:spPr/>
        <p:txBody>
          <a:bodyPr/>
          <a:lstStyle/>
          <a:p>
            <a:r>
              <a:rPr lang="en-GB" dirty="0"/>
              <a:t>Students Using Screen Readers</a:t>
            </a:r>
          </a:p>
        </p:txBody>
      </p:sp>
      <p:sp>
        <p:nvSpPr>
          <p:cNvPr id="4" name="Text Placeholder 3"/>
          <p:cNvSpPr>
            <a:spLocks noGrp="1"/>
          </p:cNvSpPr>
          <p:nvPr>
            <p:ph type="body" sz="quarter" idx="11"/>
          </p:nvPr>
        </p:nvSpPr>
        <p:spPr>
          <a:xfrm>
            <a:off x="828675" y="719396"/>
            <a:ext cx="8360459" cy="217577"/>
          </a:xfrm>
        </p:spPr>
        <p:txBody>
          <a:bodyPr/>
          <a:lstStyle/>
          <a:p>
            <a:r>
              <a:rPr lang="en-GB" dirty="0"/>
              <a:t>Are students having an equitable experience?</a:t>
            </a:r>
          </a:p>
          <a:p>
            <a:endParaRPr lang="en-GB" dirty="0"/>
          </a:p>
        </p:txBody>
      </p:sp>
      <p:sp>
        <p:nvSpPr>
          <p:cNvPr id="9" name="Rectangle 8">
            <a:extLst>
              <a:ext uri="{FF2B5EF4-FFF2-40B4-BE49-F238E27FC236}">
                <a16:creationId xmlns:a16="http://schemas.microsoft.com/office/drawing/2014/main" id="{99865AD4-80A3-DEAE-9037-C1363AD7583D}"/>
              </a:ext>
              <a:ext uri="{C183D7F6-B498-43B3-948B-1728B52AA6E4}">
                <adec:decorative xmlns:adec="http://schemas.microsoft.com/office/drawing/2017/decorative" val="1"/>
              </a:ext>
            </a:extLst>
          </p:cNvPr>
          <p:cNvSpPr/>
          <p:nvPr/>
        </p:nvSpPr>
        <p:spPr>
          <a:xfrm>
            <a:off x="1238470" y="1453330"/>
            <a:ext cx="5162329" cy="576813"/>
          </a:xfrm>
          <a:prstGeom prst="rect">
            <a:avLst/>
          </a:prstGeom>
          <a:noFill/>
          <a:ln w="3175">
            <a:solidFill>
              <a:schemeClr val="accent4">
                <a:lumMod val="20000"/>
                <a:lumOff val="80000"/>
              </a:schemeClr>
            </a:solid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dirty="0"/>
          </a:p>
        </p:txBody>
      </p:sp>
      <p:graphicFrame>
        <p:nvGraphicFramePr>
          <p:cNvPr id="10" name="Chart 9" descr="Breakdown of screen reader users in Trinity College Dublin 2021-2022 showing  414 users with specific learning difficulty&#10;50 users who are deaf or heard of hearing&#10;27 users who are blind or visually impaired">
            <a:extLst>
              <a:ext uri="{FF2B5EF4-FFF2-40B4-BE49-F238E27FC236}">
                <a16:creationId xmlns:a16="http://schemas.microsoft.com/office/drawing/2014/main" id="{5C4BA46A-06E9-36F4-952A-7745FA3C9C8B}"/>
              </a:ext>
            </a:extLst>
          </p:cNvPr>
          <p:cNvGraphicFramePr/>
          <p:nvPr>
            <p:extLst>
              <p:ext uri="{D42A27DB-BD31-4B8C-83A1-F6EECF244321}">
                <p14:modId xmlns:p14="http://schemas.microsoft.com/office/powerpoint/2010/main" val="1565458068"/>
              </p:ext>
            </p:extLst>
          </p:nvPr>
        </p:nvGraphicFramePr>
        <p:xfrm>
          <a:off x="1209647" y="1952664"/>
          <a:ext cx="5240247" cy="1920682"/>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359C5E2E-C68D-DB12-5D18-70AEA32F1882}"/>
              </a:ext>
            </a:extLst>
          </p:cNvPr>
          <p:cNvSpPr txBox="1"/>
          <p:nvPr/>
        </p:nvSpPr>
        <p:spPr>
          <a:xfrm>
            <a:off x="1238470" y="1549109"/>
            <a:ext cx="5162329" cy="338554"/>
          </a:xfrm>
          <a:prstGeom prst="rect">
            <a:avLst/>
          </a:prstGeom>
          <a:noFill/>
          <a:effectLst/>
        </p:spPr>
        <p:txBody>
          <a:bodyPr wrap="square" rtlCol="0">
            <a:spAutoFit/>
          </a:bodyPr>
          <a:lstStyle/>
          <a:p>
            <a:pPr algn="ctr"/>
            <a:r>
              <a:rPr lang="en-US" sz="1600" dirty="0">
                <a:solidFill>
                  <a:srgbClr val="0070C0"/>
                </a:solidFill>
              </a:rPr>
              <a:t>Screen Reader Users in TCD by Disability Category (2021/22)</a:t>
            </a:r>
            <a:endParaRPr lang="en-IE" sz="1600" dirty="0">
              <a:solidFill>
                <a:srgbClr val="0070C0"/>
              </a:solidFill>
            </a:endParaRPr>
          </a:p>
        </p:txBody>
      </p:sp>
    </p:spTree>
    <p:extLst>
      <p:ext uri="{BB962C8B-B14F-4D97-AF65-F5344CB8AC3E}">
        <p14:creationId xmlns:p14="http://schemas.microsoft.com/office/powerpoint/2010/main" val="534255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Graphic spid="10" grpId="0">
        <p:bldAsOne/>
      </p:bldGraphic>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a:extLst>
              <a:ext uri="{FF2B5EF4-FFF2-40B4-BE49-F238E27FC236}">
                <a16:creationId xmlns:a16="http://schemas.microsoft.com/office/drawing/2014/main" id="{B0D361D1-8F3F-F664-37B0-3D5687E14A0C}"/>
              </a:ext>
            </a:extLst>
          </p:cNvPr>
          <p:cNvSpPr>
            <a:spLocks noGrp="1"/>
          </p:cNvSpPr>
          <p:nvPr>
            <p:ph type="sldNum" sz="quarter" idx="4"/>
          </p:nvPr>
        </p:nvSpPr>
        <p:spPr>
          <a:xfrm>
            <a:off x="8039513" y="4881249"/>
            <a:ext cx="290100" cy="191861"/>
          </a:xfrm>
        </p:spPr>
        <p:txBody>
          <a:bodyPr/>
          <a:lstStyle/>
          <a:p>
            <a:fld id="{DDBE135E-2566-4748-853C-8A3B78F0FB00}" type="slidenum">
              <a:rPr lang="en-GB" smtClean="0"/>
              <a:pPr/>
              <a:t>4</a:t>
            </a:fld>
            <a:endParaRPr lang="en-GB"/>
          </a:p>
        </p:txBody>
      </p:sp>
      <p:sp>
        <p:nvSpPr>
          <p:cNvPr id="2" name="Title 1">
            <a:extLst>
              <a:ext uri="{FF2B5EF4-FFF2-40B4-BE49-F238E27FC236}">
                <a16:creationId xmlns:a16="http://schemas.microsoft.com/office/drawing/2014/main" id="{32D501D6-C099-7111-A403-BBCD9E735E8E}"/>
              </a:ext>
            </a:extLst>
          </p:cNvPr>
          <p:cNvSpPr>
            <a:spLocks noGrp="1"/>
          </p:cNvSpPr>
          <p:nvPr>
            <p:ph type="title"/>
          </p:nvPr>
        </p:nvSpPr>
        <p:spPr>
          <a:xfrm>
            <a:off x="828686" y="-421200"/>
            <a:ext cx="7500939" cy="421200"/>
          </a:xfrm>
        </p:spPr>
        <p:txBody>
          <a:bodyPr vert="horz" lIns="0" tIns="0" rIns="0" bIns="0" rtlCol="0" anchor="b" anchorCtr="0">
            <a:noAutofit/>
          </a:bodyPr>
          <a:lstStyle/>
          <a:p>
            <a:r>
              <a:rPr lang="en-US" dirty="0"/>
              <a:t>What a Screen Reader “Sees” on Storyline </a:t>
            </a:r>
            <a:endParaRPr lang="en-IE" dirty="0"/>
          </a:p>
        </p:txBody>
      </p:sp>
      <p:sp>
        <p:nvSpPr>
          <p:cNvPr id="4" name="TextBox 3">
            <a:extLst>
              <a:ext uri="{FF2B5EF4-FFF2-40B4-BE49-F238E27FC236}">
                <a16:creationId xmlns:a16="http://schemas.microsoft.com/office/drawing/2014/main" id="{89AB6E13-2451-7D93-5F24-AF37F0EFA07C}"/>
              </a:ext>
            </a:extLst>
          </p:cNvPr>
          <p:cNvSpPr txBox="1"/>
          <p:nvPr/>
        </p:nvSpPr>
        <p:spPr>
          <a:xfrm>
            <a:off x="456168" y="5514784"/>
            <a:ext cx="14833997" cy="3139321"/>
          </a:xfrm>
          <a:prstGeom prst="rect">
            <a:avLst/>
          </a:prstGeom>
          <a:noFill/>
        </p:spPr>
        <p:txBody>
          <a:bodyPr wrap="none" rtlCol="0">
            <a:spAutoFit/>
          </a:bodyPr>
          <a:lstStyle/>
          <a:p>
            <a:r>
              <a:rPr lang="en-US" dirty="0"/>
              <a:t>Storyline slide title: Principles and attributes of effective feedback</a:t>
            </a:r>
          </a:p>
          <a:p>
            <a:r>
              <a:rPr lang="en-US" dirty="0"/>
              <a:t>Main information:</a:t>
            </a:r>
          </a:p>
          <a:p>
            <a:pPr marL="285750" indent="-285750">
              <a:buFont typeface="Arial" panose="020B0604020202020204" pitchFamily="34" charset="0"/>
              <a:buChar char="•"/>
            </a:pPr>
            <a:r>
              <a:rPr lang="en-US" dirty="0"/>
              <a:t>Use specific criteria to clarify good performance</a:t>
            </a:r>
          </a:p>
          <a:p>
            <a:pPr marL="285750" indent="-285750">
              <a:buFont typeface="Arial" panose="020B0604020202020204" pitchFamily="34" charset="0"/>
              <a:buChar char="•"/>
            </a:pPr>
            <a:r>
              <a:rPr lang="en-US" dirty="0"/>
              <a:t>Promote self-assessment of strengths and challenges use multiple forms and sources of evidence to deliver quality feedback</a:t>
            </a:r>
          </a:p>
          <a:p>
            <a:pPr marL="285750" indent="-285750">
              <a:buFont typeface="Arial" panose="020B0604020202020204" pitchFamily="34" charset="0"/>
              <a:buChar char="•"/>
            </a:pPr>
            <a:r>
              <a:rPr lang="en-US" dirty="0"/>
              <a:t>Provide frequent timely planned feedback encourage positive motivation and self esteem </a:t>
            </a:r>
          </a:p>
          <a:p>
            <a:pPr marL="285750" indent="-285750">
              <a:buFont typeface="Arial" panose="020B0604020202020204" pitchFamily="34" charset="0"/>
              <a:buChar char="•"/>
            </a:pPr>
            <a:r>
              <a:rPr lang="en-US" dirty="0"/>
              <a:t>Include future-focused actions</a:t>
            </a:r>
          </a:p>
          <a:p>
            <a:pPr marL="285750" indent="-285750">
              <a:buFont typeface="Arial" panose="020B0604020202020204" pitchFamily="34" charset="0"/>
              <a:buChar char="•"/>
            </a:pPr>
            <a:r>
              <a:rPr lang="en-US" dirty="0"/>
              <a:t>Provide opportunities to close the gap where the student is and needs to be with their learning outcomes </a:t>
            </a:r>
          </a:p>
          <a:p>
            <a:pPr marL="285750" indent="-285750">
              <a:buFont typeface="Arial" panose="020B0604020202020204" pitchFamily="34" charset="0"/>
              <a:buChar char="•"/>
            </a:pPr>
            <a:r>
              <a:rPr lang="en-US" dirty="0"/>
              <a:t>Deliver honest specific descriptive explicit and concise messages</a:t>
            </a:r>
          </a:p>
          <a:p>
            <a:pPr marL="285750" indent="-285750">
              <a:buFont typeface="Arial" panose="020B0604020202020204" pitchFamily="34" charset="0"/>
              <a:buChar char="•"/>
            </a:pPr>
            <a:r>
              <a:rPr lang="en-US" dirty="0"/>
              <a:t>Establish rapport with students</a:t>
            </a:r>
          </a:p>
          <a:p>
            <a:pPr marL="285750" indent="-285750">
              <a:buFont typeface="Arial" panose="020B0604020202020204" pitchFamily="34" charset="0"/>
              <a:buChar char="•"/>
            </a:pPr>
            <a:r>
              <a:rPr lang="en-US" dirty="0"/>
              <a:t>Encourage educator and student dialogue</a:t>
            </a:r>
          </a:p>
          <a:p>
            <a:r>
              <a:rPr lang="en-US" dirty="0"/>
              <a:t>Note: learn more in the articles by Nicol and MacFarlane-Dick, </a:t>
            </a:r>
            <a:r>
              <a:rPr lang="en-US" dirty="0" err="1"/>
              <a:t>Ossenbereg</a:t>
            </a:r>
            <a:r>
              <a:rPr lang="en-US" dirty="0"/>
              <a:t> et al and Rahmani et al available in the extend section of your session home page</a:t>
            </a:r>
            <a:endParaRPr lang="en-IE" dirty="0"/>
          </a:p>
        </p:txBody>
      </p:sp>
      <p:sp>
        <p:nvSpPr>
          <p:cNvPr id="5" name="Rectangle 4">
            <a:extLst>
              <a:ext uri="{FF2B5EF4-FFF2-40B4-BE49-F238E27FC236}">
                <a16:creationId xmlns:a16="http://schemas.microsoft.com/office/drawing/2014/main" id="{79FC2C5F-0A62-0287-FB76-61B842C19A2B}"/>
              </a:ext>
            </a:extLst>
          </p:cNvPr>
          <p:cNvSpPr/>
          <p:nvPr/>
        </p:nvSpPr>
        <p:spPr>
          <a:xfrm>
            <a:off x="1233125" y="4096907"/>
            <a:ext cx="6806388" cy="682033"/>
          </a:xfrm>
          <a:prstGeom prst="rect">
            <a:avLst/>
          </a:prstGeom>
          <a:solidFill>
            <a:schemeClr val="accent2"/>
          </a:solidFill>
          <a:ln w="3175">
            <a:solidFill>
              <a:srgbClr val="0E73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725" indent="-447675"/>
            <a:r>
              <a:rPr lang="en-US" sz="2000" b="1" dirty="0"/>
              <a:t>        </a:t>
            </a:r>
            <a:r>
              <a:rPr lang="en-US" b="1" dirty="0"/>
              <a:t>Screen reader users ‘see’ 124 pieces of information and have no clear pathway to guide them around the content.</a:t>
            </a:r>
            <a:endParaRPr lang="en-IE" b="1" dirty="0"/>
          </a:p>
        </p:txBody>
      </p:sp>
      <p:pic>
        <p:nvPicPr>
          <p:cNvPr id="10" name="Graphic 9">
            <a:extLst>
              <a:ext uri="{FF2B5EF4-FFF2-40B4-BE49-F238E27FC236}">
                <a16:creationId xmlns:a16="http://schemas.microsoft.com/office/drawing/2014/main" id="{505A2D25-15D3-282F-9869-0DFBBD35A2BB}"/>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33124" y="4096907"/>
            <a:ext cx="720000" cy="720000"/>
          </a:xfrm>
          <a:prstGeom prst="rect">
            <a:avLst/>
          </a:prstGeom>
        </p:spPr>
      </p:pic>
      <p:sp>
        <p:nvSpPr>
          <p:cNvPr id="7" name="Rectangle 6">
            <a:extLst>
              <a:ext uri="{FF2B5EF4-FFF2-40B4-BE49-F238E27FC236}">
                <a16:creationId xmlns:a16="http://schemas.microsoft.com/office/drawing/2014/main" id="{30B95136-8F58-A892-E614-4E7A6ECA8648}"/>
              </a:ext>
              <a:ext uri="{C183D7F6-B498-43B3-948B-1728B52AA6E4}">
                <adec:decorative xmlns:adec="http://schemas.microsoft.com/office/drawing/2017/decorative" val="1"/>
              </a:ext>
            </a:extLst>
          </p:cNvPr>
          <p:cNvSpPr/>
          <p:nvPr/>
        </p:nvSpPr>
        <p:spPr>
          <a:xfrm>
            <a:off x="0" y="736430"/>
            <a:ext cx="9144000" cy="564596"/>
          </a:xfrm>
          <a:prstGeom prst="rect">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9" name="Picture 8">
            <a:extLst>
              <a:ext uri="{FF2B5EF4-FFF2-40B4-BE49-F238E27FC236}">
                <a16:creationId xmlns:a16="http://schemas.microsoft.com/office/drawing/2014/main" id="{705AC604-5E9B-FA0E-4B3B-9629E430C22E}"/>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1045722" y="55978"/>
            <a:ext cx="7181193" cy="4002962"/>
          </a:xfrm>
          <a:prstGeom prst="rect">
            <a:avLst/>
          </a:prstGeom>
        </p:spPr>
      </p:pic>
    </p:spTree>
    <p:extLst>
      <p:ext uri="{BB962C8B-B14F-4D97-AF65-F5344CB8AC3E}">
        <p14:creationId xmlns:p14="http://schemas.microsoft.com/office/powerpoint/2010/main" val="1702529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E53DAC9-1C1F-AC00-C705-8B2F779D8429}"/>
              </a:ext>
            </a:extLst>
          </p:cNvPr>
          <p:cNvSpPr>
            <a:spLocks noGrp="1"/>
          </p:cNvSpPr>
          <p:nvPr>
            <p:ph type="sldNum" sz="quarter" idx="4"/>
          </p:nvPr>
        </p:nvSpPr>
        <p:spPr/>
        <p:txBody>
          <a:bodyPr/>
          <a:lstStyle/>
          <a:p>
            <a:fld id="{DDBE135E-2566-4748-853C-8A3B78F0FB00}" type="slidenum">
              <a:rPr lang="en-GB" smtClean="0"/>
              <a:pPr/>
              <a:t>5</a:t>
            </a:fld>
            <a:endParaRPr lang="en-GB"/>
          </a:p>
        </p:txBody>
      </p:sp>
      <p:sp>
        <p:nvSpPr>
          <p:cNvPr id="2" name="Title 1">
            <a:extLst>
              <a:ext uri="{FF2B5EF4-FFF2-40B4-BE49-F238E27FC236}">
                <a16:creationId xmlns:a16="http://schemas.microsoft.com/office/drawing/2014/main" id="{9199259B-6F54-6960-C472-AE3217A796F1}"/>
              </a:ext>
            </a:extLst>
          </p:cNvPr>
          <p:cNvSpPr>
            <a:spLocks noGrp="1"/>
          </p:cNvSpPr>
          <p:nvPr>
            <p:ph type="title"/>
          </p:nvPr>
        </p:nvSpPr>
        <p:spPr/>
        <p:txBody>
          <a:bodyPr/>
          <a:lstStyle/>
          <a:p>
            <a:r>
              <a:rPr lang="en-US" dirty="0"/>
              <a:t>Storyline 360 Default Settings</a:t>
            </a:r>
            <a:endParaRPr lang="en-IE" dirty="0"/>
          </a:p>
        </p:txBody>
      </p:sp>
      <p:sp>
        <p:nvSpPr>
          <p:cNvPr id="4" name="Text Placeholder 3">
            <a:extLst>
              <a:ext uri="{FF2B5EF4-FFF2-40B4-BE49-F238E27FC236}">
                <a16:creationId xmlns:a16="http://schemas.microsoft.com/office/drawing/2014/main" id="{4584CAAA-AD3D-5E92-BC21-1178DD066A0E}"/>
              </a:ext>
            </a:extLst>
          </p:cNvPr>
          <p:cNvSpPr>
            <a:spLocks noGrp="1"/>
          </p:cNvSpPr>
          <p:nvPr>
            <p:ph type="body" sz="quarter" idx="11"/>
          </p:nvPr>
        </p:nvSpPr>
        <p:spPr/>
        <p:txBody>
          <a:bodyPr/>
          <a:lstStyle/>
          <a:p>
            <a:r>
              <a:rPr lang="en-US" dirty="0"/>
              <a:t>Items that affect accessibility</a:t>
            </a:r>
            <a:endParaRPr lang="en-IE" dirty="0"/>
          </a:p>
        </p:txBody>
      </p:sp>
      <p:sp>
        <p:nvSpPr>
          <p:cNvPr id="17" name="TextBox 16">
            <a:extLst>
              <a:ext uri="{FF2B5EF4-FFF2-40B4-BE49-F238E27FC236}">
                <a16:creationId xmlns:a16="http://schemas.microsoft.com/office/drawing/2014/main" id="{7A2B94C3-ACCA-9B89-AA62-20E3CA0B2CC4}"/>
              </a:ext>
            </a:extLst>
          </p:cNvPr>
          <p:cNvSpPr txBox="1"/>
          <p:nvPr/>
        </p:nvSpPr>
        <p:spPr>
          <a:xfrm>
            <a:off x="699963" y="2933828"/>
            <a:ext cx="1602468" cy="738664"/>
          </a:xfrm>
          <a:prstGeom prst="rect">
            <a:avLst/>
          </a:prstGeom>
          <a:noFill/>
        </p:spPr>
        <p:txBody>
          <a:bodyPr wrap="square" rtlCol="0">
            <a:spAutoFit/>
          </a:bodyPr>
          <a:lstStyle/>
          <a:p>
            <a:r>
              <a:rPr lang="en-US" sz="1400" dirty="0"/>
              <a:t>All items on the slide are visible to accessibility tools. </a:t>
            </a:r>
            <a:endParaRPr lang="en-IE" sz="1400" dirty="0"/>
          </a:p>
        </p:txBody>
      </p:sp>
      <p:sp>
        <p:nvSpPr>
          <p:cNvPr id="22" name="TextBox 21">
            <a:extLst>
              <a:ext uri="{FF2B5EF4-FFF2-40B4-BE49-F238E27FC236}">
                <a16:creationId xmlns:a16="http://schemas.microsoft.com/office/drawing/2014/main" id="{22374D92-1A80-EF64-9025-3C7F277116A9}"/>
              </a:ext>
            </a:extLst>
          </p:cNvPr>
          <p:cNvSpPr txBox="1"/>
          <p:nvPr/>
        </p:nvSpPr>
        <p:spPr>
          <a:xfrm>
            <a:off x="2955465" y="2933828"/>
            <a:ext cx="1602468" cy="1384995"/>
          </a:xfrm>
          <a:prstGeom prst="rect">
            <a:avLst/>
          </a:prstGeom>
          <a:noFill/>
        </p:spPr>
        <p:txBody>
          <a:bodyPr wrap="square" rtlCol="0">
            <a:spAutoFit/>
          </a:bodyPr>
          <a:lstStyle/>
          <a:p>
            <a:r>
              <a:rPr lang="en-US" sz="1400" dirty="0"/>
              <a:t>Icons can appear on the timeline as:</a:t>
            </a:r>
          </a:p>
          <a:p>
            <a:pPr marL="285750" indent="-285750">
              <a:buFont typeface="Arial" panose="020B0604020202020204" pitchFamily="34" charset="0"/>
              <a:buChar char="•"/>
            </a:pPr>
            <a:r>
              <a:rPr lang="en-US" sz="1400" dirty="0"/>
              <a:t>A group AND</a:t>
            </a:r>
          </a:p>
          <a:p>
            <a:pPr marL="285750" indent="-285750">
              <a:buFont typeface="Arial" panose="020B0604020202020204" pitchFamily="34" charset="0"/>
              <a:buChar char="•"/>
            </a:pPr>
            <a:r>
              <a:rPr lang="en-US" sz="1400" dirty="0"/>
              <a:t>Individual freeform elements</a:t>
            </a:r>
            <a:endParaRPr lang="en-IE" sz="1400" dirty="0"/>
          </a:p>
        </p:txBody>
      </p:sp>
      <p:sp>
        <p:nvSpPr>
          <p:cNvPr id="29" name="TextBox 28">
            <a:extLst>
              <a:ext uri="{FF2B5EF4-FFF2-40B4-BE49-F238E27FC236}">
                <a16:creationId xmlns:a16="http://schemas.microsoft.com/office/drawing/2014/main" id="{889BAE5F-B13A-67B4-C372-A0D6C5F823DD}"/>
              </a:ext>
            </a:extLst>
          </p:cNvPr>
          <p:cNvSpPr txBox="1"/>
          <p:nvPr/>
        </p:nvSpPr>
        <p:spPr>
          <a:xfrm>
            <a:off x="5296695" y="2911027"/>
            <a:ext cx="1602468" cy="1169551"/>
          </a:xfrm>
          <a:prstGeom prst="rect">
            <a:avLst/>
          </a:prstGeom>
          <a:noFill/>
        </p:spPr>
        <p:txBody>
          <a:bodyPr wrap="square" rtlCol="0">
            <a:spAutoFit/>
          </a:bodyPr>
          <a:lstStyle/>
          <a:p>
            <a:r>
              <a:rPr lang="en-US" sz="1400" dirty="0"/>
              <a:t>Development notes, even if hidden on timeline, are visible to accessibility tools.</a:t>
            </a:r>
            <a:endParaRPr lang="en-IE" sz="1400" dirty="0"/>
          </a:p>
        </p:txBody>
      </p:sp>
      <p:sp>
        <p:nvSpPr>
          <p:cNvPr id="23" name="TextBox 22">
            <a:extLst>
              <a:ext uri="{FF2B5EF4-FFF2-40B4-BE49-F238E27FC236}">
                <a16:creationId xmlns:a16="http://schemas.microsoft.com/office/drawing/2014/main" id="{E5696E7B-1928-9B84-42D8-5AD9040FE272}"/>
              </a:ext>
            </a:extLst>
          </p:cNvPr>
          <p:cNvSpPr txBox="1"/>
          <p:nvPr/>
        </p:nvSpPr>
        <p:spPr>
          <a:xfrm>
            <a:off x="7370541" y="2911027"/>
            <a:ext cx="1602468" cy="738664"/>
          </a:xfrm>
          <a:prstGeom prst="rect">
            <a:avLst/>
          </a:prstGeom>
          <a:noFill/>
        </p:spPr>
        <p:txBody>
          <a:bodyPr wrap="square" rtlCol="0">
            <a:spAutoFit/>
          </a:bodyPr>
          <a:lstStyle/>
          <a:p>
            <a:r>
              <a:rPr lang="en-US" sz="1400" dirty="0"/>
              <a:t>Information appears in random order.</a:t>
            </a:r>
            <a:endParaRPr lang="en-IE" sz="1400" dirty="0"/>
          </a:p>
        </p:txBody>
      </p:sp>
      <p:grpSp>
        <p:nvGrpSpPr>
          <p:cNvPr id="8" name="Group 7">
            <a:extLst>
              <a:ext uri="{FF2B5EF4-FFF2-40B4-BE49-F238E27FC236}">
                <a16:creationId xmlns:a16="http://schemas.microsoft.com/office/drawing/2014/main" id="{8B9193D5-EEF3-EA49-28CE-BEF5F58C563D}"/>
              </a:ext>
              <a:ext uri="{C183D7F6-B498-43B3-948B-1728B52AA6E4}">
                <adec:decorative xmlns:adec="http://schemas.microsoft.com/office/drawing/2017/decorative" val="1"/>
              </a:ext>
            </a:extLst>
          </p:cNvPr>
          <p:cNvGrpSpPr/>
          <p:nvPr/>
        </p:nvGrpSpPr>
        <p:grpSpPr>
          <a:xfrm>
            <a:off x="759508" y="1329610"/>
            <a:ext cx="1447800" cy="1388101"/>
            <a:chOff x="759508" y="1329610"/>
            <a:chExt cx="1447800" cy="1388101"/>
          </a:xfrm>
        </p:grpSpPr>
        <p:pic>
          <p:nvPicPr>
            <p:cNvPr id="15" name="Graphic 14" descr="Eye outline">
              <a:extLst>
                <a:ext uri="{FF2B5EF4-FFF2-40B4-BE49-F238E27FC236}">
                  <a16:creationId xmlns:a16="http://schemas.microsoft.com/office/drawing/2014/main" id="{1F37B045-419E-C5AC-8D4E-D86ED125E3D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6208" y="1563850"/>
              <a:ext cx="914400" cy="914400"/>
            </a:xfrm>
            <a:prstGeom prst="rect">
              <a:avLst/>
            </a:prstGeom>
          </p:spPr>
        </p:pic>
        <p:sp>
          <p:nvSpPr>
            <p:cNvPr id="36" name="Oval 35">
              <a:extLst>
                <a:ext uri="{FF2B5EF4-FFF2-40B4-BE49-F238E27FC236}">
                  <a16:creationId xmlns:a16="http://schemas.microsoft.com/office/drawing/2014/main" id="{F54C5EB1-C481-3809-ABA7-FBCCD5291301}"/>
                </a:ext>
              </a:extLst>
            </p:cNvPr>
            <p:cNvSpPr/>
            <p:nvPr/>
          </p:nvSpPr>
          <p:spPr>
            <a:xfrm>
              <a:off x="759508" y="1329610"/>
              <a:ext cx="1447800" cy="1388101"/>
            </a:xfrm>
            <a:prstGeom prst="ellipse">
              <a:avLst/>
            </a:prstGeom>
            <a:noFill/>
            <a:ln w="31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ln w="0"/>
                <a:solidFill>
                  <a:schemeClr val="accent1"/>
                </a:solidFill>
                <a:effectLst>
                  <a:outerShdw blurRad="38100" dist="25400" dir="5400000" algn="ctr" rotWithShape="0">
                    <a:srgbClr val="6E747A">
                      <a:alpha val="43000"/>
                    </a:srgbClr>
                  </a:outerShdw>
                </a:effectLst>
              </a:endParaRPr>
            </a:p>
          </p:txBody>
        </p:sp>
      </p:grpSp>
      <p:grpSp>
        <p:nvGrpSpPr>
          <p:cNvPr id="9" name="Group 8">
            <a:extLst>
              <a:ext uri="{FF2B5EF4-FFF2-40B4-BE49-F238E27FC236}">
                <a16:creationId xmlns:a16="http://schemas.microsoft.com/office/drawing/2014/main" id="{DEF8FB76-4894-296F-ACC3-6B621FB9E230}"/>
              </a:ext>
              <a:ext uri="{C183D7F6-B498-43B3-948B-1728B52AA6E4}">
                <adec:decorative xmlns:adec="http://schemas.microsoft.com/office/drawing/2017/decorative" val="1"/>
              </a:ext>
            </a:extLst>
          </p:cNvPr>
          <p:cNvGrpSpPr/>
          <p:nvPr/>
        </p:nvGrpSpPr>
        <p:grpSpPr>
          <a:xfrm>
            <a:off x="2905455" y="1329610"/>
            <a:ext cx="1447800" cy="1388101"/>
            <a:chOff x="2905455" y="1329610"/>
            <a:chExt cx="1447800" cy="1388101"/>
          </a:xfrm>
        </p:grpSpPr>
        <p:pic>
          <p:nvPicPr>
            <p:cNvPr id="21" name="Graphic 20" descr="Puzzle pieces outline">
              <a:extLst>
                <a:ext uri="{FF2B5EF4-FFF2-40B4-BE49-F238E27FC236}">
                  <a16:creationId xmlns:a16="http://schemas.microsoft.com/office/drawing/2014/main" id="{2015F30F-84BB-07EC-1140-F625734314E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172155" y="1563850"/>
              <a:ext cx="914400" cy="914400"/>
            </a:xfrm>
            <a:prstGeom prst="rect">
              <a:avLst/>
            </a:prstGeom>
          </p:spPr>
        </p:pic>
        <p:sp>
          <p:nvSpPr>
            <p:cNvPr id="37" name="Oval 36">
              <a:extLst>
                <a:ext uri="{FF2B5EF4-FFF2-40B4-BE49-F238E27FC236}">
                  <a16:creationId xmlns:a16="http://schemas.microsoft.com/office/drawing/2014/main" id="{B898C405-8019-A769-49A7-35FAE0080CF7}"/>
                </a:ext>
              </a:extLst>
            </p:cNvPr>
            <p:cNvSpPr/>
            <p:nvPr/>
          </p:nvSpPr>
          <p:spPr>
            <a:xfrm>
              <a:off x="2905455" y="1329610"/>
              <a:ext cx="1447800" cy="1388101"/>
            </a:xfrm>
            <a:prstGeom prst="ellipse">
              <a:avLst/>
            </a:prstGeom>
            <a:noFill/>
            <a:ln w="31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ln w="0"/>
                <a:solidFill>
                  <a:schemeClr val="accent1"/>
                </a:solidFill>
                <a:effectLst>
                  <a:outerShdw blurRad="38100" dist="25400" dir="5400000" algn="ctr" rotWithShape="0">
                    <a:srgbClr val="6E747A">
                      <a:alpha val="43000"/>
                    </a:srgbClr>
                  </a:outerShdw>
                </a:effectLst>
              </a:endParaRPr>
            </a:p>
          </p:txBody>
        </p:sp>
      </p:grpSp>
      <p:grpSp>
        <p:nvGrpSpPr>
          <p:cNvPr id="6" name="Group 5">
            <a:extLst>
              <a:ext uri="{FF2B5EF4-FFF2-40B4-BE49-F238E27FC236}">
                <a16:creationId xmlns:a16="http://schemas.microsoft.com/office/drawing/2014/main" id="{BAFCF0CE-991D-9D83-0AB6-210087C293AA}"/>
              </a:ext>
              <a:ext uri="{C183D7F6-B498-43B3-948B-1728B52AA6E4}">
                <adec:decorative xmlns:adec="http://schemas.microsoft.com/office/drawing/2017/decorative" val="1"/>
              </a:ext>
            </a:extLst>
          </p:cNvPr>
          <p:cNvGrpSpPr/>
          <p:nvPr/>
        </p:nvGrpSpPr>
        <p:grpSpPr>
          <a:xfrm>
            <a:off x="7262574" y="1306809"/>
            <a:ext cx="1447800" cy="1388101"/>
            <a:chOff x="7262574" y="1306809"/>
            <a:chExt cx="1447800" cy="1388101"/>
          </a:xfrm>
        </p:grpSpPr>
        <p:pic>
          <p:nvPicPr>
            <p:cNvPr id="28" name="Graphic 27" descr="Signpost outline">
              <a:extLst>
                <a:ext uri="{FF2B5EF4-FFF2-40B4-BE49-F238E27FC236}">
                  <a16:creationId xmlns:a16="http://schemas.microsoft.com/office/drawing/2014/main" id="{2EF4DFAB-CEE2-8053-EFEC-06D6237FCD1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529274" y="1541049"/>
              <a:ext cx="914400" cy="914400"/>
            </a:xfrm>
            <a:prstGeom prst="rect">
              <a:avLst/>
            </a:prstGeom>
          </p:spPr>
        </p:pic>
        <p:sp>
          <p:nvSpPr>
            <p:cNvPr id="38" name="Oval 37">
              <a:extLst>
                <a:ext uri="{FF2B5EF4-FFF2-40B4-BE49-F238E27FC236}">
                  <a16:creationId xmlns:a16="http://schemas.microsoft.com/office/drawing/2014/main" id="{176EBAED-D96E-1303-4A59-5FC438901308}"/>
                </a:ext>
              </a:extLst>
            </p:cNvPr>
            <p:cNvSpPr/>
            <p:nvPr/>
          </p:nvSpPr>
          <p:spPr>
            <a:xfrm>
              <a:off x="7262574" y="1306809"/>
              <a:ext cx="1447800" cy="1388101"/>
            </a:xfrm>
            <a:prstGeom prst="ellipse">
              <a:avLst/>
            </a:prstGeom>
            <a:noFill/>
            <a:ln w="31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n w="0"/>
                <a:solidFill>
                  <a:schemeClr val="accent1"/>
                </a:solidFill>
                <a:effectLst>
                  <a:outerShdw blurRad="38100" dist="25400" dir="5400000" algn="ctr" rotWithShape="0">
                    <a:srgbClr val="6E747A">
                      <a:alpha val="43000"/>
                    </a:srgbClr>
                  </a:outerShdw>
                </a:effectLst>
              </a:endParaRPr>
            </a:p>
          </p:txBody>
        </p:sp>
      </p:grpSp>
      <p:grpSp>
        <p:nvGrpSpPr>
          <p:cNvPr id="3" name="Group 2">
            <a:extLst>
              <a:ext uri="{FF2B5EF4-FFF2-40B4-BE49-F238E27FC236}">
                <a16:creationId xmlns:a16="http://schemas.microsoft.com/office/drawing/2014/main" id="{F209F8BE-A248-C30E-4CA8-F6F99D8206A0}"/>
              </a:ext>
              <a:ext uri="{C183D7F6-B498-43B3-948B-1728B52AA6E4}">
                <adec:decorative xmlns:adec="http://schemas.microsoft.com/office/drawing/2017/decorative" val="1"/>
              </a:ext>
            </a:extLst>
          </p:cNvPr>
          <p:cNvGrpSpPr/>
          <p:nvPr/>
        </p:nvGrpSpPr>
        <p:grpSpPr>
          <a:xfrm>
            <a:off x="5197633" y="1306809"/>
            <a:ext cx="1447800" cy="1388101"/>
            <a:chOff x="5197633" y="1306809"/>
            <a:chExt cx="1447800" cy="1388101"/>
          </a:xfrm>
        </p:grpSpPr>
        <p:pic>
          <p:nvPicPr>
            <p:cNvPr id="31" name="Graphic 30" descr="Postit Notes 3 with solid fill">
              <a:extLst>
                <a:ext uri="{FF2B5EF4-FFF2-40B4-BE49-F238E27FC236}">
                  <a16:creationId xmlns:a16="http://schemas.microsoft.com/office/drawing/2014/main" id="{D191FA8E-22A9-A36E-7314-5929C4EF1BE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559783" y="1636499"/>
              <a:ext cx="723500" cy="723500"/>
            </a:xfrm>
            <a:prstGeom prst="rect">
              <a:avLst/>
            </a:prstGeom>
          </p:spPr>
        </p:pic>
        <p:sp>
          <p:nvSpPr>
            <p:cNvPr id="39" name="Oval 38">
              <a:extLst>
                <a:ext uri="{FF2B5EF4-FFF2-40B4-BE49-F238E27FC236}">
                  <a16:creationId xmlns:a16="http://schemas.microsoft.com/office/drawing/2014/main" id="{DF38BA61-C551-8C90-3402-9CB49B0BA811}"/>
                </a:ext>
              </a:extLst>
            </p:cNvPr>
            <p:cNvSpPr/>
            <p:nvPr/>
          </p:nvSpPr>
          <p:spPr>
            <a:xfrm>
              <a:off x="5197633" y="1306809"/>
              <a:ext cx="1447800" cy="1388101"/>
            </a:xfrm>
            <a:prstGeom prst="ellipse">
              <a:avLst/>
            </a:prstGeom>
            <a:noFill/>
            <a:ln w="31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n w="0"/>
                <a:solidFill>
                  <a:schemeClr val="accent1"/>
                </a:solidFill>
                <a:effectLst>
                  <a:outerShdw blurRad="38100" dist="25400" dir="5400000" algn="ctr" rotWithShape="0">
                    <a:srgbClr val="6E747A">
                      <a:alpha val="43000"/>
                    </a:srgbClr>
                  </a:outerShdw>
                </a:effectLst>
              </a:endParaRPr>
            </a:p>
          </p:txBody>
        </p:sp>
      </p:grpSp>
    </p:spTree>
    <p:extLst>
      <p:ext uri="{BB962C8B-B14F-4D97-AF65-F5344CB8AC3E}">
        <p14:creationId xmlns:p14="http://schemas.microsoft.com/office/powerpoint/2010/main" val="1879009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fade">
                                      <p:cBhvr>
                                        <p:cTn id="18" dur="500"/>
                                        <p:tgtEl>
                                          <p:spTgt spid="2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9" grpId="0"/>
      <p:bldP spid="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E4C65FB-2C3A-F81B-2CBE-76713F89FB92}"/>
              </a:ext>
            </a:extLst>
          </p:cNvPr>
          <p:cNvSpPr>
            <a:spLocks noGrp="1"/>
          </p:cNvSpPr>
          <p:nvPr>
            <p:ph type="sldNum" sz="quarter" idx="4"/>
          </p:nvPr>
        </p:nvSpPr>
        <p:spPr/>
        <p:txBody>
          <a:bodyPr/>
          <a:lstStyle/>
          <a:p>
            <a:fld id="{DDBE135E-2566-4748-853C-8A3B78F0FB00}" type="slidenum">
              <a:rPr lang="en-GB" smtClean="0"/>
              <a:pPr/>
              <a:t>6</a:t>
            </a:fld>
            <a:endParaRPr lang="en-GB"/>
          </a:p>
        </p:txBody>
      </p:sp>
      <p:sp>
        <p:nvSpPr>
          <p:cNvPr id="2" name="Title 1">
            <a:extLst>
              <a:ext uri="{FF2B5EF4-FFF2-40B4-BE49-F238E27FC236}">
                <a16:creationId xmlns:a16="http://schemas.microsoft.com/office/drawing/2014/main" id="{CD8A7CBE-4057-6B50-5D35-99AEA52496F2}"/>
              </a:ext>
            </a:extLst>
          </p:cNvPr>
          <p:cNvSpPr>
            <a:spLocks noGrp="1"/>
          </p:cNvSpPr>
          <p:nvPr>
            <p:ph type="title"/>
          </p:nvPr>
        </p:nvSpPr>
        <p:spPr/>
        <p:txBody>
          <a:bodyPr/>
          <a:lstStyle/>
          <a:p>
            <a:r>
              <a:rPr lang="en-US" dirty="0"/>
              <a:t>Storyline Tools</a:t>
            </a:r>
            <a:endParaRPr lang="en-IE" dirty="0"/>
          </a:p>
        </p:txBody>
      </p:sp>
      <p:sp>
        <p:nvSpPr>
          <p:cNvPr id="4" name="Text Placeholder 3">
            <a:extLst>
              <a:ext uri="{FF2B5EF4-FFF2-40B4-BE49-F238E27FC236}">
                <a16:creationId xmlns:a16="http://schemas.microsoft.com/office/drawing/2014/main" id="{30890494-2947-45B1-9A1C-7C5CE6079F78}"/>
              </a:ext>
            </a:extLst>
          </p:cNvPr>
          <p:cNvSpPr>
            <a:spLocks noGrp="1"/>
          </p:cNvSpPr>
          <p:nvPr>
            <p:ph type="body" sz="quarter" idx="11"/>
          </p:nvPr>
        </p:nvSpPr>
        <p:spPr/>
        <p:txBody>
          <a:bodyPr/>
          <a:lstStyle/>
          <a:p>
            <a:r>
              <a:rPr lang="en-US" dirty="0"/>
              <a:t>Timeline and focus order</a:t>
            </a:r>
            <a:endParaRPr lang="en-IE" dirty="0"/>
          </a:p>
        </p:txBody>
      </p:sp>
      <p:sp>
        <p:nvSpPr>
          <p:cNvPr id="3" name="TextBox 2">
            <a:extLst>
              <a:ext uri="{FF2B5EF4-FFF2-40B4-BE49-F238E27FC236}">
                <a16:creationId xmlns:a16="http://schemas.microsoft.com/office/drawing/2014/main" id="{F5FA91D6-7823-6927-59C0-C2F19479AE9B}"/>
              </a:ext>
            </a:extLst>
          </p:cNvPr>
          <p:cNvSpPr txBox="1"/>
          <p:nvPr/>
        </p:nvSpPr>
        <p:spPr>
          <a:xfrm>
            <a:off x="211402" y="1159705"/>
            <a:ext cx="4287511" cy="369332"/>
          </a:xfrm>
          <a:prstGeom prst="rect">
            <a:avLst/>
          </a:prstGeom>
          <a:noFill/>
          <a:ln>
            <a:solidFill>
              <a:schemeClr val="accent2"/>
            </a:solidFill>
          </a:ln>
        </p:spPr>
        <p:txBody>
          <a:bodyPr wrap="square" rtlCol="0">
            <a:spAutoFit/>
          </a:bodyPr>
          <a:lstStyle/>
          <a:p>
            <a:r>
              <a:rPr lang="en-US" dirty="0"/>
              <a:t>Timeline</a:t>
            </a:r>
            <a:endParaRPr lang="en-IE" dirty="0"/>
          </a:p>
        </p:txBody>
      </p:sp>
      <p:pic>
        <p:nvPicPr>
          <p:cNvPr id="13" name="Picture 12" descr="A screenshot of the Storyline 360 timeline with the accessibility options visible.">
            <a:extLst>
              <a:ext uri="{FF2B5EF4-FFF2-40B4-BE49-F238E27FC236}">
                <a16:creationId xmlns:a16="http://schemas.microsoft.com/office/drawing/2014/main" id="{3F1E9EBD-CC51-4F50-CE2A-887DC10B3481}"/>
              </a:ext>
            </a:extLst>
          </p:cNvPr>
          <p:cNvPicPr>
            <a:picLocks noChangeAspect="1"/>
          </p:cNvPicPr>
          <p:nvPr/>
        </p:nvPicPr>
        <p:blipFill>
          <a:blip r:embed="rId3"/>
          <a:stretch>
            <a:fillRect/>
          </a:stretch>
        </p:blipFill>
        <p:spPr>
          <a:xfrm>
            <a:off x="267528" y="1624083"/>
            <a:ext cx="4231385" cy="2069364"/>
          </a:xfrm>
          <a:prstGeom prst="rect">
            <a:avLst/>
          </a:prstGeom>
        </p:spPr>
      </p:pic>
      <p:sp>
        <p:nvSpPr>
          <p:cNvPr id="15" name="TextBox 14">
            <a:extLst>
              <a:ext uri="{FF2B5EF4-FFF2-40B4-BE49-F238E27FC236}">
                <a16:creationId xmlns:a16="http://schemas.microsoft.com/office/drawing/2014/main" id="{30EB4CAD-FC1B-2354-AB9C-6ACBD6AC6F33}"/>
              </a:ext>
            </a:extLst>
          </p:cNvPr>
          <p:cNvSpPr txBox="1"/>
          <p:nvPr/>
        </p:nvSpPr>
        <p:spPr>
          <a:xfrm>
            <a:off x="5094381" y="1124115"/>
            <a:ext cx="2698570" cy="369332"/>
          </a:xfrm>
          <a:prstGeom prst="rect">
            <a:avLst/>
          </a:prstGeom>
          <a:noFill/>
          <a:ln>
            <a:solidFill>
              <a:schemeClr val="accent2"/>
            </a:solidFill>
          </a:ln>
        </p:spPr>
        <p:txBody>
          <a:bodyPr wrap="square" rtlCol="0">
            <a:spAutoFit/>
          </a:bodyPr>
          <a:lstStyle/>
          <a:p>
            <a:r>
              <a:rPr lang="en-US" dirty="0"/>
              <a:t>Focus Order</a:t>
            </a:r>
            <a:endParaRPr lang="en-IE" dirty="0"/>
          </a:p>
        </p:txBody>
      </p:sp>
      <p:pic>
        <p:nvPicPr>
          <p:cNvPr id="7" name="Picture 6" descr="A screenshot of the focus order tool showing available accessibility items.">
            <a:extLst>
              <a:ext uri="{FF2B5EF4-FFF2-40B4-BE49-F238E27FC236}">
                <a16:creationId xmlns:a16="http://schemas.microsoft.com/office/drawing/2014/main" id="{8DFD0FEC-24FA-1196-E240-6DE59110A8B7}"/>
              </a:ext>
            </a:extLst>
          </p:cNvPr>
          <p:cNvPicPr>
            <a:picLocks noChangeAspect="1"/>
          </p:cNvPicPr>
          <p:nvPr/>
        </p:nvPicPr>
        <p:blipFill>
          <a:blip r:embed="rId4"/>
          <a:stretch>
            <a:fillRect/>
          </a:stretch>
        </p:blipFill>
        <p:spPr>
          <a:xfrm>
            <a:off x="5094381" y="1529037"/>
            <a:ext cx="2698570" cy="3308863"/>
          </a:xfrm>
          <a:prstGeom prst="rect">
            <a:avLst/>
          </a:prstGeom>
        </p:spPr>
      </p:pic>
      <p:sp>
        <p:nvSpPr>
          <p:cNvPr id="8" name="Oval 7">
            <a:extLst>
              <a:ext uri="{FF2B5EF4-FFF2-40B4-BE49-F238E27FC236}">
                <a16:creationId xmlns:a16="http://schemas.microsoft.com/office/drawing/2014/main" id="{67ACE670-60B2-2386-D2F4-9F776BC9C375}"/>
              </a:ext>
              <a:ext uri="{C183D7F6-B498-43B3-948B-1728B52AA6E4}">
                <adec:decorative xmlns:adec="http://schemas.microsoft.com/office/drawing/2017/decorative" val="1"/>
              </a:ext>
            </a:extLst>
          </p:cNvPr>
          <p:cNvSpPr/>
          <p:nvPr/>
        </p:nvSpPr>
        <p:spPr>
          <a:xfrm>
            <a:off x="5765635" y="1687024"/>
            <a:ext cx="599846" cy="15574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Oval 8">
            <a:extLst>
              <a:ext uri="{FF2B5EF4-FFF2-40B4-BE49-F238E27FC236}">
                <a16:creationId xmlns:a16="http://schemas.microsoft.com/office/drawing/2014/main" id="{ACA44C56-0EF9-E7CB-B155-FBC9AFFD8AC6}"/>
              </a:ext>
              <a:ext uri="{C183D7F6-B498-43B3-948B-1728B52AA6E4}">
                <adec:decorative xmlns:adec="http://schemas.microsoft.com/office/drawing/2017/decorative" val="1"/>
              </a:ext>
            </a:extLst>
          </p:cNvPr>
          <p:cNvSpPr/>
          <p:nvPr/>
        </p:nvSpPr>
        <p:spPr>
          <a:xfrm>
            <a:off x="5094381" y="2327702"/>
            <a:ext cx="1185538" cy="15574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Oval 9">
            <a:extLst>
              <a:ext uri="{FF2B5EF4-FFF2-40B4-BE49-F238E27FC236}">
                <a16:creationId xmlns:a16="http://schemas.microsoft.com/office/drawing/2014/main" id="{57B5A72C-53D8-D4F1-BBFE-AB8737E6DC6C}"/>
              </a:ext>
              <a:ext uri="{C183D7F6-B498-43B3-948B-1728B52AA6E4}">
                <adec:decorative xmlns:adec="http://schemas.microsoft.com/office/drawing/2017/decorative" val="1"/>
              </a:ext>
            </a:extLst>
          </p:cNvPr>
          <p:cNvSpPr/>
          <p:nvPr/>
        </p:nvSpPr>
        <p:spPr>
          <a:xfrm>
            <a:off x="5234820" y="4311614"/>
            <a:ext cx="452330" cy="15574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Oval 10">
            <a:extLst>
              <a:ext uri="{FF2B5EF4-FFF2-40B4-BE49-F238E27FC236}">
                <a16:creationId xmlns:a16="http://schemas.microsoft.com/office/drawing/2014/main" id="{7DFB0500-9E2A-EE51-89B3-C918D87284FB}"/>
              </a:ext>
              <a:ext uri="{C183D7F6-B498-43B3-948B-1728B52AA6E4}">
                <adec:decorative xmlns:adec="http://schemas.microsoft.com/office/drawing/2017/decorative" val="1"/>
              </a:ext>
            </a:extLst>
          </p:cNvPr>
          <p:cNvSpPr/>
          <p:nvPr/>
        </p:nvSpPr>
        <p:spPr>
          <a:xfrm>
            <a:off x="6365481" y="2580828"/>
            <a:ext cx="532047" cy="16981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a:extLst>
              <a:ext uri="{FF2B5EF4-FFF2-40B4-BE49-F238E27FC236}">
                <a16:creationId xmlns:a16="http://schemas.microsoft.com/office/drawing/2014/main" id="{9FD426CD-FA8C-CC89-666D-9D63EC149C33}"/>
              </a:ext>
            </a:extLst>
          </p:cNvPr>
          <p:cNvSpPr/>
          <p:nvPr/>
        </p:nvSpPr>
        <p:spPr>
          <a:xfrm>
            <a:off x="0" y="3801123"/>
            <a:ext cx="4498913" cy="588363"/>
          </a:xfrm>
          <a:prstGeom prst="rect">
            <a:avLst/>
          </a:prstGeom>
          <a:solidFill>
            <a:schemeClr val="accent2"/>
          </a:solidFill>
          <a:ln w="3175">
            <a:solidFill>
              <a:srgbClr val="0E73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504000"/>
            <a:r>
              <a:rPr lang="en-US" sz="2400" b="1" dirty="0"/>
              <a:t>            </a:t>
            </a:r>
            <a:r>
              <a:rPr lang="en-US" sz="1600" b="1" dirty="0"/>
              <a:t>The timeline does not facilitate reading  </a:t>
            </a:r>
            <a:br>
              <a:rPr lang="en-US" sz="1600" b="1" dirty="0"/>
            </a:br>
            <a:r>
              <a:rPr lang="en-US" sz="1600" b="1" dirty="0"/>
              <a:t>                  order.</a:t>
            </a:r>
            <a:endParaRPr lang="en-IE" sz="1600" b="1" dirty="0"/>
          </a:p>
        </p:txBody>
      </p:sp>
      <p:pic>
        <p:nvPicPr>
          <p:cNvPr id="14" name="Graphic 13">
            <a:extLst>
              <a:ext uri="{FF2B5EF4-FFF2-40B4-BE49-F238E27FC236}">
                <a16:creationId xmlns:a16="http://schemas.microsoft.com/office/drawing/2014/main" id="{F783F921-8E5F-2A50-3C26-F3D597F8722D}"/>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0" y="3819276"/>
            <a:ext cx="609406" cy="570210"/>
          </a:xfrm>
          <a:prstGeom prst="rect">
            <a:avLst/>
          </a:prstGeom>
        </p:spPr>
      </p:pic>
    </p:spTree>
    <p:extLst>
      <p:ext uri="{BB962C8B-B14F-4D97-AF65-F5344CB8AC3E}">
        <p14:creationId xmlns:p14="http://schemas.microsoft.com/office/powerpoint/2010/main" val="3716646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par>
                                <p:cTn id="16" presetID="10" presetClass="entr" presetSubtype="0"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5" grpId="0" animBg="1"/>
      <p:bldP spid="8" grpId="0" animBg="1"/>
      <p:bldP spid="9" grpId="0" animBg="1"/>
      <p:bldP spid="10" grpId="0" animBg="1"/>
      <p:bldP spid="11"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a:extLst>
              <a:ext uri="{FF2B5EF4-FFF2-40B4-BE49-F238E27FC236}">
                <a16:creationId xmlns:a16="http://schemas.microsoft.com/office/drawing/2014/main" id="{4A9F86AA-CC74-9D51-4E1C-29CF9C806923}"/>
              </a:ext>
            </a:extLst>
          </p:cNvPr>
          <p:cNvSpPr>
            <a:spLocks noGrp="1"/>
          </p:cNvSpPr>
          <p:nvPr>
            <p:ph type="sldNum" sz="quarter" idx="4"/>
          </p:nvPr>
        </p:nvSpPr>
        <p:spPr>
          <a:xfrm>
            <a:off x="8039513" y="4881249"/>
            <a:ext cx="290100" cy="191861"/>
          </a:xfrm>
        </p:spPr>
        <p:txBody>
          <a:bodyPr/>
          <a:lstStyle/>
          <a:p>
            <a:fld id="{DDBE135E-2566-4748-853C-8A3B78F0FB00}" type="slidenum">
              <a:rPr lang="en-GB" smtClean="0"/>
              <a:pPr/>
              <a:t>7</a:t>
            </a:fld>
            <a:endParaRPr lang="en-GB"/>
          </a:p>
        </p:txBody>
      </p:sp>
      <p:sp>
        <p:nvSpPr>
          <p:cNvPr id="3" name="Title 2">
            <a:extLst>
              <a:ext uri="{FF2B5EF4-FFF2-40B4-BE49-F238E27FC236}">
                <a16:creationId xmlns:a16="http://schemas.microsoft.com/office/drawing/2014/main" id="{BCC4A242-3510-C146-C969-2D601540ADDE}"/>
              </a:ext>
            </a:extLst>
          </p:cNvPr>
          <p:cNvSpPr>
            <a:spLocks noGrp="1"/>
          </p:cNvSpPr>
          <p:nvPr>
            <p:ph type="title"/>
          </p:nvPr>
        </p:nvSpPr>
        <p:spPr/>
        <p:txBody>
          <a:bodyPr/>
          <a:lstStyle/>
          <a:p>
            <a:r>
              <a:rPr lang="en-US" dirty="0"/>
              <a:t>Amendments to Work Practices</a:t>
            </a:r>
            <a:endParaRPr lang="en-IE" dirty="0"/>
          </a:p>
        </p:txBody>
      </p:sp>
      <p:sp>
        <p:nvSpPr>
          <p:cNvPr id="5" name="Text Placeholder 4">
            <a:extLst>
              <a:ext uri="{FF2B5EF4-FFF2-40B4-BE49-F238E27FC236}">
                <a16:creationId xmlns:a16="http://schemas.microsoft.com/office/drawing/2014/main" id="{14F78AF8-85EB-D56D-10AA-D1FEDC8B5D30}"/>
              </a:ext>
            </a:extLst>
          </p:cNvPr>
          <p:cNvSpPr>
            <a:spLocks noGrp="1"/>
          </p:cNvSpPr>
          <p:nvPr>
            <p:ph type="body" sz="quarter" idx="11"/>
          </p:nvPr>
        </p:nvSpPr>
        <p:spPr/>
        <p:txBody>
          <a:bodyPr/>
          <a:lstStyle/>
          <a:p>
            <a:r>
              <a:rPr lang="en-US" dirty="0"/>
              <a:t>Develop work practices to incorporate changes</a:t>
            </a:r>
            <a:endParaRPr lang="en-IE" dirty="0"/>
          </a:p>
        </p:txBody>
      </p:sp>
      <p:grpSp>
        <p:nvGrpSpPr>
          <p:cNvPr id="30" name="Group 29" descr="Master template configured so only necessary features are visible to the screen reader.">
            <a:extLst>
              <a:ext uri="{FF2B5EF4-FFF2-40B4-BE49-F238E27FC236}">
                <a16:creationId xmlns:a16="http://schemas.microsoft.com/office/drawing/2014/main" id="{62D94048-A3D6-C408-282B-48F1E1026700}"/>
              </a:ext>
            </a:extLst>
          </p:cNvPr>
          <p:cNvGrpSpPr/>
          <p:nvPr/>
        </p:nvGrpSpPr>
        <p:grpSpPr>
          <a:xfrm>
            <a:off x="197155" y="1467734"/>
            <a:ext cx="2841673" cy="2456645"/>
            <a:chOff x="197155" y="1479555"/>
            <a:chExt cx="2841673" cy="2456645"/>
          </a:xfrm>
        </p:grpSpPr>
        <p:sp>
          <p:nvSpPr>
            <p:cNvPr id="17" name="Oval 16">
              <a:extLst>
                <a:ext uri="{FF2B5EF4-FFF2-40B4-BE49-F238E27FC236}">
                  <a16:creationId xmlns:a16="http://schemas.microsoft.com/office/drawing/2014/main" id="{792CB744-E5B9-6F7D-FA23-A2AA45C5C9C3}"/>
                </a:ext>
              </a:extLst>
            </p:cNvPr>
            <p:cNvSpPr/>
            <p:nvPr/>
          </p:nvSpPr>
          <p:spPr>
            <a:xfrm>
              <a:off x="744623" y="1479555"/>
              <a:ext cx="1447800" cy="1388101"/>
            </a:xfrm>
            <a:prstGeom prst="ellipse">
              <a:avLst/>
            </a:prstGeom>
            <a:noFill/>
            <a:ln w="31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ln w="0"/>
                <a:solidFill>
                  <a:schemeClr val="accent1"/>
                </a:solidFill>
                <a:effectLst>
                  <a:outerShdw blurRad="38100" dist="25400" dir="5400000" algn="ctr" rotWithShape="0">
                    <a:srgbClr val="6E747A">
                      <a:alpha val="43000"/>
                    </a:srgbClr>
                  </a:outerShdw>
                </a:effectLst>
              </a:endParaRPr>
            </a:p>
          </p:txBody>
        </p:sp>
        <p:sp>
          <p:nvSpPr>
            <p:cNvPr id="24" name="TextBox 23">
              <a:extLst>
                <a:ext uri="{FF2B5EF4-FFF2-40B4-BE49-F238E27FC236}">
                  <a16:creationId xmlns:a16="http://schemas.microsoft.com/office/drawing/2014/main" id="{ED12B4A7-5250-356B-94C7-AE6077A555A1}"/>
                </a:ext>
              </a:extLst>
            </p:cNvPr>
            <p:cNvSpPr txBox="1"/>
            <p:nvPr/>
          </p:nvSpPr>
          <p:spPr>
            <a:xfrm>
              <a:off x="197155" y="3105203"/>
              <a:ext cx="2841673" cy="830997"/>
            </a:xfrm>
            <a:prstGeom prst="rect">
              <a:avLst/>
            </a:prstGeom>
            <a:noFill/>
          </p:spPr>
          <p:txBody>
            <a:bodyPr wrap="square" rtlCol="0">
              <a:spAutoFit/>
            </a:bodyPr>
            <a:lstStyle/>
            <a:p>
              <a:r>
                <a:rPr lang="en-US" sz="1600" dirty="0"/>
                <a:t>Master template configured so only necessary features are visible to the screen reader.</a:t>
              </a:r>
            </a:p>
          </p:txBody>
        </p:sp>
        <p:pic>
          <p:nvPicPr>
            <p:cNvPr id="29" name="Graphic 28" descr="Presentation with pie chart outline">
              <a:extLst>
                <a:ext uri="{FF2B5EF4-FFF2-40B4-BE49-F238E27FC236}">
                  <a16:creationId xmlns:a16="http://schemas.microsoft.com/office/drawing/2014/main" id="{54FFF342-A503-74D3-F8F9-BE4C7F7ABC0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84690" y="1746505"/>
              <a:ext cx="914400" cy="914400"/>
            </a:xfrm>
            <a:prstGeom prst="rect">
              <a:avLst/>
            </a:prstGeom>
          </p:spPr>
        </p:pic>
      </p:grpSp>
      <p:grpSp>
        <p:nvGrpSpPr>
          <p:cNvPr id="8" name="Group 7" descr="Designers must: Set all design elements to invisible and delete, rather than hide elements">
            <a:extLst>
              <a:ext uri="{FF2B5EF4-FFF2-40B4-BE49-F238E27FC236}">
                <a16:creationId xmlns:a16="http://schemas.microsoft.com/office/drawing/2014/main" id="{AC5FC16F-4781-0644-21EA-FEF91C4DC053}"/>
              </a:ext>
            </a:extLst>
          </p:cNvPr>
          <p:cNvGrpSpPr/>
          <p:nvPr/>
        </p:nvGrpSpPr>
        <p:grpSpPr>
          <a:xfrm>
            <a:off x="3243677" y="1467734"/>
            <a:ext cx="2841673" cy="2717396"/>
            <a:chOff x="1097280" y="1689888"/>
            <a:chExt cx="2841673" cy="2717396"/>
          </a:xfrm>
        </p:grpSpPr>
        <p:sp>
          <p:nvSpPr>
            <p:cNvPr id="10" name="Oval 9">
              <a:extLst>
                <a:ext uri="{FF2B5EF4-FFF2-40B4-BE49-F238E27FC236}">
                  <a16:creationId xmlns:a16="http://schemas.microsoft.com/office/drawing/2014/main" id="{BDB18194-6634-2CA1-2883-CAC05DDF599C}"/>
                </a:ext>
              </a:extLst>
            </p:cNvPr>
            <p:cNvSpPr/>
            <p:nvPr/>
          </p:nvSpPr>
          <p:spPr>
            <a:xfrm>
              <a:off x="1616521" y="1689888"/>
              <a:ext cx="1447800" cy="1388101"/>
            </a:xfrm>
            <a:prstGeom prst="ellipse">
              <a:avLst/>
            </a:prstGeom>
            <a:noFill/>
            <a:ln w="31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ln w="0"/>
                <a:solidFill>
                  <a:schemeClr val="accent1"/>
                </a:solidFill>
                <a:effectLst>
                  <a:outerShdw blurRad="38100" dist="25400" dir="5400000" algn="ctr" rotWithShape="0">
                    <a:srgbClr val="6E747A">
                      <a:alpha val="43000"/>
                    </a:srgbClr>
                  </a:outerShdw>
                </a:effectLst>
              </a:endParaRPr>
            </a:p>
          </p:txBody>
        </p:sp>
        <p:sp>
          <p:nvSpPr>
            <p:cNvPr id="11" name="TextBox 10">
              <a:extLst>
                <a:ext uri="{FF2B5EF4-FFF2-40B4-BE49-F238E27FC236}">
                  <a16:creationId xmlns:a16="http://schemas.microsoft.com/office/drawing/2014/main" id="{DC754D6D-6B9E-F38F-243B-816EC8C48E74}"/>
                </a:ext>
              </a:extLst>
            </p:cNvPr>
            <p:cNvSpPr txBox="1"/>
            <p:nvPr/>
          </p:nvSpPr>
          <p:spPr>
            <a:xfrm>
              <a:off x="1097280" y="3330066"/>
              <a:ext cx="2841673" cy="1077218"/>
            </a:xfrm>
            <a:prstGeom prst="rect">
              <a:avLst/>
            </a:prstGeom>
            <a:noFill/>
          </p:spPr>
          <p:txBody>
            <a:bodyPr wrap="square" rtlCol="0">
              <a:spAutoFit/>
            </a:bodyPr>
            <a:lstStyle/>
            <a:p>
              <a:r>
                <a:rPr lang="en-US" sz="1600" dirty="0"/>
                <a:t>Designers must:</a:t>
              </a:r>
            </a:p>
            <a:p>
              <a:pPr marL="285750" indent="-285750">
                <a:buFont typeface="Arial" panose="020B0604020202020204" pitchFamily="34" charset="0"/>
                <a:buChar char="•"/>
              </a:pPr>
              <a:r>
                <a:rPr lang="en-US" sz="1600" dirty="0"/>
                <a:t>Set all design elements to invisible</a:t>
              </a:r>
            </a:p>
            <a:p>
              <a:pPr marL="285750" indent="-285750">
                <a:buFont typeface="Arial" panose="020B0604020202020204" pitchFamily="34" charset="0"/>
                <a:buChar char="•"/>
              </a:pPr>
              <a:r>
                <a:rPr lang="en-US" sz="1600" dirty="0"/>
                <a:t>Include off-screen items</a:t>
              </a:r>
            </a:p>
          </p:txBody>
        </p:sp>
        <p:pic>
          <p:nvPicPr>
            <p:cNvPr id="9" name="Graphic 8" descr="Artist female outline">
              <a:extLst>
                <a:ext uri="{FF2B5EF4-FFF2-40B4-BE49-F238E27FC236}">
                  <a16:creationId xmlns:a16="http://schemas.microsoft.com/office/drawing/2014/main" id="{C6D632A8-04D6-B6D4-AEE8-5DE99716773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952789" y="1946542"/>
              <a:ext cx="775263" cy="775263"/>
            </a:xfrm>
            <a:prstGeom prst="rect">
              <a:avLst/>
            </a:prstGeom>
          </p:spPr>
        </p:pic>
      </p:grpSp>
      <p:grpSp>
        <p:nvGrpSpPr>
          <p:cNvPr id="12" name="Group 11" descr="Instructional designers must: Set the focus order, add alt-text, have overall responsibility">
            <a:extLst>
              <a:ext uri="{FF2B5EF4-FFF2-40B4-BE49-F238E27FC236}">
                <a16:creationId xmlns:a16="http://schemas.microsoft.com/office/drawing/2014/main" id="{5ED8616A-B098-A86B-CA73-7BD9A30C8661}"/>
              </a:ext>
            </a:extLst>
          </p:cNvPr>
          <p:cNvGrpSpPr/>
          <p:nvPr/>
        </p:nvGrpSpPr>
        <p:grpSpPr>
          <a:xfrm>
            <a:off x="6290199" y="1467734"/>
            <a:ext cx="2853801" cy="2719298"/>
            <a:chOff x="5059276" y="1769016"/>
            <a:chExt cx="2853801" cy="2719298"/>
          </a:xfrm>
        </p:grpSpPr>
        <p:sp>
          <p:nvSpPr>
            <p:cNvPr id="14" name="TextBox 13">
              <a:extLst>
                <a:ext uri="{FF2B5EF4-FFF2-40B4-BE49-F238E27FC236}">
                  <a16:creationId xmlns:a16="http://schemas.microsoft.com/office/drawing/2014/main" id="{2A07C297-D96A-4BFE-AED0-1AF0F977386B}"/>
                </a:ext>
              </a:extLst>
            </p:cNvPr>
            <p:cNvSpPr txBox="1"/>
            <p:nvPr/>
          </p:nvSpPr>
          <p:spPr>
            <a:xfrm>
              <a:off x="5059276" y="3411096"/>
              <a:ext cx="2853801" cy="1077218"/>
            </a:xfrm>
            <a:prstGeom prst="rect">
              <a:avLst/>
            </a:prstGeom>
            <a:noFill/>
          </p:spPr>
          <p:txBody>
            <a:bodyPr wrap="square" rtlCol="0">
              <a:spAutoFit/>
            </a:bodyPr>
            <a:lstStyle/>
            <a:p>
              <a:r>
                <a:rPr lang="en-US" sz="1600" dirty="0"/>
                <a:t>Instructional designers must: </a:t>
              </a:r>
            </a:p>
            <a:p>
              <a:pPr marL="285750" indent="-285750">
                <a:buFont typeface="Arial" panose="020B0604020202020204" pitchFamily="34" charset="0"/>
                <a:buChar char="•"/>
              </a:pPr>
              <a:r>
                <a:rPr lang="en-US" sz="1600" dirty="0"/>
                <a:t>Have overall responsibility</a:t>
              </a:r>
            </a:p>
            <a:p>
              <a:pPr marL="285750" indent="-285750">
                <a:buFont typeface="Arial" panose="020B0604020202020204" pitchFamily="34" charset="0"/>
                <a:buChar char="•"/>
              </a:pPr>
              <a:r>
                <a:rPr lang="en-US" sz="1600" dirty="0"/>
                <a:t>Set the focus order</a:t>
              </a:r>
            </a:p>
            <a:p>
              <a:pPr marL="285750" indent="-285750">
                <a:buFont typeface="Arial" panose="020B0604020202020204" pitchFamily="34" charset="0"/>
                <a:buChar char="•"/>
              </a:pPr>
              <a:r>
                <a:rPr lang="en-US" sz="1600" dirty="0"/>
                <a:t>Add alt-text </a:t>
              </a:r>
            </a:p>
          </p:txBody>
        </p:sp>
        <p:sp>
          <p:nvSpPr>
            <p:cNvPr id="15" name="Oval 14">
              <a:extLst>
                <a:ext uri="{FF2B5EF4-FFF2-40B4-BE49-F238E27FC236}">
                  <a16:creationId xmlns:a16="http://schemas.microsoft.com/office/drawing/2014/main" id="{69A944A2-53B4-727C-5BAD-82AD44401FCE}"/>
                </a:ext>
              </a:extLst>
            </p:cNvPr>
            <p:cNvSpPr/>
            <p:nvPr/>
          </p:nvSpPr>
          <p:spPr>
            <a:xfrm>
              <a:off x="5550291" y="1769016"/>
              <a:ext cx="1447800" cy="1388101"/>
            </a:xfrm>
            <a:prstGeom prst="ellipse">
              <a:avLst/>
            </a:prstGeom>
            <a:noFill/>
            <a:ln w="31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ln w="0"/>
                <a:solidFill>
                  <a:schemeClr val="accent1"/>
                </a:solidFill>
                <a:effectLst>
                  <a:outerShdw blurRad="38100" dist="25400" dir="5400000" algn="ctr" rotWithShape="0">
                    <a:srgbClr val="6E747A">
                      <a:alpha val="43000"/>
                    </a:srgbClr>
                  </a:outerShdw>
                </a:effectLst>
              </a:endParaRPr>
            </a:p>
          </p:txBody>
        </p:sp>
        <p:pic>
          <p:nvPicPr>
            <p:cNvPr id="13" name="Graphic 12" descr="Pencil outline">
              <a:extLst>
                <a:ext uri="{FF2B5EF4-FFF2-40B4-BE49-F238E27FC236}">
                  <a16:creationId xmlns:a16="http://schemas.microsoft.com/office/drawing/2014/main" id="{DF9DB93B-53A9-2A2E-2ED8-0967F683586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943600" y="2101201"/>
              <a:ext cx="644793" cy="644793"/>
            </a:xfrm>
            <a:prstGeom prst="rect">
              <a:avLst/>
            </a:prstGeom>
          </p:spPr>
        </p:pic>
      </p:grpSp>
    </p:spTree>
    <p:custDataLst>
      <p:tags r:id="rId1"/>
    </p:custDataLst>
    <p:extLst>
      <p:ext uri="{BB962C8B-B14F-4D97-AF65-F5344CB8AC3E}">
        <p14:creationId xmlns:p14="http://schemas.microsoft.com/office/powerpoint/2010/main" val="327574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C248526-2D29-250A-24D3-B95E03B3134C}"/>
              </a:ext>
              <a:ext uri="{C183D7F6-B498-43B3-948B-1728B52AA6E4}">
                <adec:decorative xmlns:adec="http://schemas.microsoft.com/office/drawing/2017/decorative" val="1"/>
              </a:ext>
            </a:extLst>
          </p:cNvPr>
          <p:cNvSpPr/>
          <p:nvPr/>
        </p:nvSpPr>
        <p:spPr>
          <a:xfrm>
            <a:off x="0" y="1003423"/>
            <a:ext cx="9312408" cy="369332"/>
          </a:xfrm>
          <a:prstGeom prst="rect">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Slide Number Placeholder 4">
            <a:extLst>
              <a:ext uri="{FF2B5EF4-FFF2-40B4-BE49-F238E27FC236}">
                <a16:creationId xmlns:a16="http://schemas.microsoft.com/office/drawing/2014/main" id="{528CD0D1-EDF3-0048-B2CC-87E57CD342B5}"/>
              </a:ext>
            </a:extLst>
          </p:cNvPr>
          <p:cNvSpPr>
            <a:spLocks noGrp="1"/>
          </p:cNvSpPr>
          <p:nvPr>
            <p:ph type="sldNum" sz="quarter" idx="4"/>
          </p:nvPr>
        </p:nvSpPr>
        <p:spPr/>
        <p:txBody>
          <a:bodyPr/>
          <a:lstStyle/>
          <a:p>
            <a:fld id="{DDBE135E-2566-4748-853C-8A3B78F0FB00}" type="slidenum">
              <a:rPr lang="en-GB" smtClean="0"/>
              <a:pPr/>
              <a:t>8</a:t>
            </a:fld>
            <a:endParaRPr lang="en-GB"/>
          </a:p>
        </p:txBody>
      </p:sp>
      <p:sp>
        <p:nvSpPr>
          <p:cNvPr id="63" name="Title 1">
            <a:extLst>
              <a:ext uri="{FF2B5EF4-FFF2-40B4-BE49-F238E27FC236}">
                <a16:creationId xmlns:a16="http://schemas.microsoft.com/office/drawing/2014/main" id="{2D28CC71-9DA2-09CC-C710-424EB7C58784}"/>
              </a:ext>
            </a:extLst>
          </p:cNvPr>
          <p:cNvSpPr txBox="1">
            <a:spLocks/>
          </p:cNvSpPr>
          <p:nvPr/>
        </p:nvSpPr>
        <p:spPr>
          <a:xfrm>
            <a:off x="828686" y="-681246"/>
            <a:ext cx="7500939" cy="421200"/>
          </a:xfrm>
          <a:prstGeom prst="rect">
            <a:avLst/>
          </a:prstGeom>
        </p:spPr>
        <p:txBody>
          <a:bodyPr vert="horz" lIns="0" tIns="0" rIns="0" bIns="0" rtlCol="0" anchor="b" anchorCtr="0">
            <a:noAutofit/>
          </a:bodyPr>
          <a:lstStyle>
            <a:lvl1pPr algn="l" defTabSz="914400" rtl="0" eaLnBrk="1" latinLnBrk="0" hangingPunct="1">
              <a:spcBef>
                <a:spcPct val="0"/>
              </a:spcBef>
              <a:buNone/>
              <a:defRPr sz="2600" b="1" kern="1200">
                <a:solidFill>
                  <a:schemeClr val="tx1"/>
                </a:solidFill>
                <a:latin typeface="+mj-lt"/>
                <a:ea typeface="+mj-ea"/>
                <a:cs typeface="+mj-cs"/>
              </a:defRPr>
            </a:lvl1pPr>
          </a:lstStyle>
          <a:p>
            <a:r>
              <a:rPr lang="en-GB" dirty="0"/>
              <a:t>Unburden Accessibility!</a:t>
            </a:r>
            <a:endParaRPr lang="en-IE" dirty="0"/>
          </a:p>
        </p:txBody>
      </p:sp>
      <p:sp>
        <p:nvSpPr>
          <p:cNvPr id="61" name="TextBox 60">
            <a:extLst>
              <a:ext uri="{FF2B5EF4-FFF2-40B4-BE49-F238E27FC236}">
                <a16:creationId xmlns:a16="http://schemas.microsoft.com/office/drawing/2014/main" id="{AC96A714-EB50-081E-1E6D-D2FD220E4348}"/>
              </a:ext>
            </a:extLst>
          </p:cNvPr>
          <p:cNvSpPr txBox="1"/>
          <p:nvPr/>
        </p:nvSpPr>
        <p:spPr>
          <a:xfrm>
            <a:off x="3460035" y="4461875"/>
            <a:ext cx="1824768" cy="400110"/>
          </a:xfrm>
          <a:prstGeom prst="rect">
            <a:avLst/>
          </a:prstGeom>
          <a:noFill/>
        </p:spPr>
        <p:txBody>
          <a:bodyPr wrap="square" rtlCol="0">
            <a:spAutoFit/>
          </a:bodyPr>
          <a:lstStyle/>
          <a:p>
            <a:pPr algn="ctr"/>
            <a:r>
              <a:rPr lang="en-IE" sz="2000" b="1" dirty="0">
                <a:solidFill>
                  <a:schemeClr val="tx1">
                    <a:lumMod val="85000"/>
                    <a:lumOff val="15000"/>
                  </a:schemeClr>
                </a:solidFill>
                <a:latin typeface="+mj-lt"/>
              </a:rPr>
              <a:t>UNBURDEN</a:t>
            </a:r>
          </a:p>
        </p:txBody>
      </p:sp>
      <p:sp>
        <p:nvSpPr>
          <p:cNvPr id="45" name="TextBox 44">
            <a:extLst>
              <a:ext uri="{FF2B5EF4-FFF2-40B4-BE49-F238E27FC236}">
                <a16:creationId xmlns:a16="http://schemas.microsoft.com/office/drawing/2014/main" id="{01E334CA-4BE4-D7E8-B345-F42AFC5BC8EC}"/>
              </a:ext>
            </a:extLst>
          </p:cNvPr>
          <p:cNvSpPr txBox="1"/>
          <p:nvPr/>
        </p:nvSpPr>
        <p:spPr>
          <a:xfrm>
            <a:off x="101310" y="4247772"/>
            <a:ext cx="2032499" cy="538609"/>
          </a:xfrm>
          <a:prstGeom prst="rect">
            <a:avLst/>
          </a:prstGeom>
          <a:solidFill>
            <a:srgbClr val="1DB29A"/>
          </a:solidFill>
        </p:spPr>
        <p:txBody>
          <a:bodyPr wrap="square" rtlCol="0">
            <a:spAutoFit/>
          </a:bodyPr>
          <a:lstStyle/>
          <a:p>
            <a:r>
              <a:rPr lang="en-US" sz="1600" b="1" dirty="0">
                <a:solidFill>
                  <a:schemeClr val="bg1"/>
                </a:solidFill>
              </a:rPr>
              <a:t>1. </a:t>
            </a:r>
            <a:r>
              <a:rPr lang="en-US" sz="1600" b="1" dirty="0" err="1">
                <a:solidFill>
                  <a:schemeClr val="bg1"/>
                </a:solidFill>
              </a:rPr>
              <a:t>UN</a:t>
            </a:r>
            <a:r>
              <a:rPr lang="en-US" sz="1300" dirty="0" err="1">
                <a:solidFill>
                  <a:schemeClr val="bg1"/>
                </a:solidFill>
              </a:rPr>
              <a:t>derstand</a:t>
            </a:r>
            <a:r>
              <a:rPr lang="en-US" sz="1300" dirty="0">
                <a:solidFill>
                  <a:schemeClr val="bg1"/>
                </a:solidFill>
              </a:rPr>
              <a:t> the legal   </a:t>
            </a:r>
            <a:br>
              <a:rPr lang="en-US" sz="1300" dirty="0">
                <a:solidFill>
                  <a:schemeClr val="bg1"/>
                </a:solidFill>
              </a:rPr>
            </a:br>
            <a:r>
              <a:rPr lang="en-US" sz="1300" dirty="0">
                <a:solidFill>
                  <a:schemeClr val="bg1"/>
                </a:solidFill>
              </a:rPr>
              <a:t>     requirements</a:t>
            </a:r>
            <a:endParaRPr lang="en-IE" sz="1300" dirty="0">
              <a:solidFill>
                <a:schemeClr val="bg1"/>
              </a:solidFill>
            </a:endParaRPr>
          </a:p>
        </p:txBody>
      </p:sp>
      <p:sp>
        <p:nvSpPr>
          <p:cNvPr id="46" name="TextBox 45">
            <a:extLst>
              <a:ext uri="{FF2B5EF4-FFF2-40B4-BE49-F238E27FC236}">
                <a16:creationId xmlns:a16="http://schemas.microsoft.com/office/drawing/2014/main" id="{9529751B-A59D-0B9C-53F8-C6D778CBC5B1}"/>
              </a:ext>
            </a:extLst>
          </p:cNvPr>
          <p:cNvSpPr txBox="1"/>
          <p:nvPr/>
        </p:nvSpPr>
        <p:spPr>
          <a:xfrm>
            <a:off x="97218" y="2538111"/>
            <a:ext cx="2282415" cy="538609"/>
          </a:xfrm>
          <a:prstGeom prst="rect">
            <a:avLst/>
          </a:prstGeom>
          <a:solidFill>
            <a:srgbClr val="2EA950"/>
          </a:solidFill>
        </p:spPr>
        <p:txBody>
          <a:bodyPr wrap="square" rtlCol="0">
            <a:spAutoFit/>
          </a:bodyPr>
          <a:lstStyle/>
          <a:p>
            <a:pPr lvl="0"/>
            <a:r>
              <a:rPr lang="en-US" sz="1600" b="1" dirty="0">
                <a:solidFill>
                  <a:schemeClr val="bg1"/>
                </a:solidFill>
              </a:rPr>
              <a:t>2. B</a:t>
            </a:r>
            <a:r>
              <a:rPr lang="en-US" sz="1300" dirty="0">
                <a:solidFill>
                  <a:schemeClr val="bg1"/>
                </a:solidFill>
              </a:rPr>
              <a:t>e aware of the student </a:t>
            </a:r>
            <a:br>
              <a:rPr lang="en-US" sz="1300" dirty="0">
                <a:solidFill>
                  <a:schemeClr val="bg1"/>
                </a:solidFill>
              </a:rPr>
            </a:br>
            <a:r>
              <a:rPr lang="en-US" sz="1300" dirty="0">
                <a:solidFill>
                  <a:schemeClr val="bg1"/>
                </a:solidFill>
              </a:rPr>
              <a:t>     experience</a:t>
            </a:r>
            <a:endParaRPr lang="en-IE" sz="1300" dirty="0">
              <a:solidFill>
                <a:schemeClr val="bg1"/>
              </a:solidFill>
            </a:endParaRPr>
          </a:p>
        </p:txBody>
      </p:sp>
      <p:sp>
        <p:nvSpPr>
          <p:cNvPr id="17" name="Rectangle 16">
            <a:extLst>
              <a:ext uri="{FF2B5EF4-FFF2-40B4-BE49-F238E27FC236}">
                <a16:creationId xmlns:a16="http://schemas.microsoft.com/office/drawing/2014/main" id="{C0014F66-0D9B-7411-B3E6-702B46CE1AD8}"/>
              </a:ext>
              <a:ext uri="{C183D7F6-B498-43B3-948B-1728B52AA6E4}">
                <adec:decorative xmlns:adec="http://schemas.microsoft.com/office/drawing/2017/decorative" val="0"/>
              </a:ext>
            </a:extLst>
          </p:cNvPr>
          <p:cNvSpPr/>
          <p:nvPr/>
        </p:nvSpPr>
        <p:spPr>
          <a:xfrm>
            <a:off x="97218" y="3092918"/>
            <a:ext cx="2282415" cy="710093"/>
          </a:xfrm>
          <a:prstGeom prst="rect">
            <a:avLst/>
          </a:prstGeom>
          <a:solidFill>
            <a:srgbClr val="C5F3C7"/>
          </a:solidFill>
          <a:ln w="3175">
            <a:solidFill>
              <a:srgbClr val="C5F3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indent="-180000">
              <a:buFont typeface="Arial" panose="020B0604020202020204" pitchFamily="34" charset="0"/>
              <a:buChar char="•"/>
            </a:pPr>
            <a:r>
              <a:rPr lang="en-US" sz="1200" dirty="0">
                <a:solidFill>
                  <a:schemeClr val="tx1"/>
                </a:solidFill>
              </a:rPr>
              <a:t>Put yourself in the learner’s shoes.</a:t>
            </a:r>
          </a:p>
          <a:p>
            <a:pPr marL="180000" indent="-180000">
              <a:buFont typeface="Arial" panose="020B0604020202020204" pitchFamily="34" charset="0"/>
              <a:buChar char="•"/>
            </a:pPr>
            <a:r>
              <a:rPr lang="en-US" sz="1200" dirty="0">
                <a:solidFill>
                  <a:schemeClr val="tx1"/>
                </a:solidFill>
              </a:rPr>
              <a:t>Test resources using accessibility apps.</a:t>
            </a:r>
          </a:p>
        </p:txBody>
      </p:sp>
      <p:sp>
        <p:nvSpPr>
          <p:cNvPr id="48" name="TextBox 47">
            <a:extLst>
              <a:ext uri="{FF2B5EF4-FFF2-40B4-BE49-F238E27FC236}">
                <a16:creationId xmlns:a16="http://schemas.microsoft.com/office/drawing/2014/main" id="{F9ED2190-9242-5687-00EE-5C091BF33BBD}"/>
              </a:ext>
            </a:extLst>
          </p:cNvPr>
          <p:cNvSpPr txBox="1"/>
          <p:nvPr/>
        </p:nvSpPr>
        <p:spPr>
          <a:xfrm>
            <a:off x="108751" y="1511316"/>
            <a:ext cx="3673523" cy="338554"/>
          </a:xfrm>
          <a:prstGeom prst="rect">
            <a:avLst/>
          </a:prstGeom>
          <a:solidFill>
            <a:srgbClr val="5CA040"/>
          </a:solidFill>
        </p:spPr>
        <p:txBody>
          <a:bodyPr wrap="square" rtlCol="0">
            <a:spAutoFit/>
          </a:bodyPr>
          <a:lstStyle/>
          <a:p>
            <a:pPr lvl="0"/>
            <a:r>
              <a:rPr lang="en-US" sz="1600" b="1" kern="1200" dirty="0">
                <a:solidFill>
                  <a:schemeClr val="bg2"/>
                </a:solidFill>
                <a:latin typeface="Calibri"/>
                <a:ea typeface="+mn-ea"/>
                <a:cs typeface="+mn-cs"/>
              </a:rPr>
              <a:t>3. U</a:t>
            </a:r>
            <a:r>
              <a:rPr lang="en-US" sz="1300" kern="1200" dirty="0">
                <a:solidFill>
                  <a:schemeClr val="bg2"/>
                </a:solidFill>
              </a:rPr>
              <a:t>ncover accessibility gaps</a:t>
            </a:r>
            <a:endParaRPr lang="en-IE" sz="1300" kern="1200" dirty="0">
              <a:solidFill>
                <a:schemeClr val="bg2"/>
              </a:solidFill>
            </a:endParaRPr>
          </a:p>
        </p:txBody>
      </p:sp>
      <p:sp>
        <p:nvSpPr>
          <p:cNvPr id="47" name="Rectangle 46">
            <a:extLst>
              <a:ext uri="{FF2B5EF4-FFF2-40B4-BE49-F238E27FC236}">
                <a16:creationId xmlns:a16="http://schemas.microsoft.com/office/drawing/2014/main" id="{E479D3D8-4521-901B-4D98-D8CB6F1B5471}"/>
              </a:ext>
              <a:ext uri="{C183D7F6-B498-43B3-948B-1728B52AA6E4}">
                <adec:decorative xmlns:adec="http://schemas.microsoft.com/office/drawing/2017/decorative" val="0"/>
              </a:ext>
            </a:extLst>
          </p:cNvPr>
          <p:cNvSpPr/>
          <p:nvPr/>
        </p:nvSpPr>
        <p:spPr>
          <a:xfrm>
            <a:off x="108752" y="1858338"/>
            <a:ext cx="3673523" cy="523220"/>
          </a:xfrm>
          <a:prstGeom prst="rect">
            <a:avLst/>
          </a:prstGeom>
          <a:solidFill>
            <a:srgbClr val="DBF3D1"/>
          </a:solidFill>
          <a:ln w="3175">
            <a:solidFill>
              <a:srgbClr val="C5F3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indent="-180000">
              <a:buFont typeface="Arial" panose="020B0604020202020204" pitchFamily="34" charset="0"/>
              <a:buChar char="•"/>
            </a:pPr>
            <a:r>
              <a:rPr lang="en-US" sz="1200" dirty="0">
                <a:solidFill>
                  <a:schemeClr val="tx1"/>
                </a:solidFill>
              </a:rPr>
              <a:t>Audit against WCAG.</a:t>
            </a:r>
          </a:p>
          <a:p>
            <a:pPr marL="180000" indent="-180000">
              <a:buFont typeface="Arial" panose="020B0604020202020204" pitchFamily="34" charset="0"/>
              <a:buChar char="•"/>
            </a:pPr>
            <a:r>
              <a:rPr lang="en-US" sz="1200" dirty="0">
                <a:solidFill>
                  <a:schemeClr val="tx1"/>
                </a:solidFill>
              </a:rPr>
              <a:t>Review accessibility reports for applications you use.</a:t>
            </a:r>
          </a:p>
        </p:txBody>
      </p:sp>
      <p:sp>
        <p:nvSpPr>
          <p:cNvPr id="50" name="TextBox 49">
            <a:extLst>
              <a:ext uri="{FF2B5EF4-FFF2-40B4-BE49-F238E27FC236}">
                <a16:creationId xmlns:a16="http://schemas.microsoft.com/office/drawing/2014/main" id="{2AE51B14-3B6A-099B-0E73-1B1DEAD44D17}"/>
              </a:ext>
            </a:extLst>
          </p:cNvPr>
          <p:cNvSpPr txBox="1"/>
          <p:nvPr/>
        </p:nvSpPr>
        <p:spPr>
          <a:xfrm>
            <a:off x="1688761" y="320872"/>
            <a:ext cx="5552697" cy="338554"/>
          </a:xfrm>
          <a:prstGeom prst="rect">
            <a:avLst/>
          </a:prstGeom>
          <a:solidFill>
            <a:srgbClr val="8C9553"/>
          </a:solidFill>
        </p:spPr>
        <p:txBody>
          <a:bodyPr wrap="square" rtlCol="0">
            <a:spAutoFit/>
          </a:bodyPr>
          <a:lstStyle/>
          <a:p>
            <a:pPr lvl="0"/>
            <a:r>
              <a:rPr lang="en-US" sz="1600" b="1" kern="1200" dirty="0">
                <a:solidFill>
                  <a:schemeClr val="bg2"/>
                </a:solidFill>
                <a:latin typeface="Calibri"/>
                <a:ea typeface="+mn-ea"/>
                <a:cs typeface="+mn-cs"/>
              </a:rPr>
              <a:t>4. R</a:t>
            </a:r>
            <a:r>
              <a:rPr lang="en-US" sz="1300" kern="1200" dirty="0">
                <a:solidFill>
                  <a:schemeClr val="bg2"/>
                </a:solidFill>
              </a:rPr>
              <a:t>eview the accessibility issues identified</a:t>
            </a:r>
            <a:endParaRPr lang="en-IE" sz="1300" kern="1200" dirty="0">
              <a:solidFill>
                <a:schemeClr val="bg2"/>
              </a:solidFill>
            </a:endParaRPr>
          </a:p>
        </p:txBody>
      </p:sp>
      <p:sp>
        <p:nvSpPr>
          <p:cNvPr id="49" name="Rectangle 48">
            <a:extLst>
              <a:ext uri="{FF2B5EF4-FFF2-40B4-BE49-F238E27FC236}">
                <a16:creationId xmlns:a16="http://schemas.microsoft.com/office/drawing/2014/main" id="{FBD74E6B-6FA7-93C6-25B8-46AC4080B3E3}"/>
              </a:ext>
              <a:ext uri="{C183D7F6-B498-43B3-948B-1728B52AA6E4}">
                <adec:decorative xmlns:adec="http://schemas.microsoft.com/office/drawing/2017/decorative" val="0"/>
              </a:ext>
            </a:extLst>
          </p:cNvPr>
          <p:cNvSpPr/>
          <p:nvPr/>
        </p:nvSpPr>
        <p:spPr>
          <a:xfrm>
            <a:off x="1688761" y="680437"/>
            <a:ext cx="5552697" cy="594205"/>
          </a:xfrm>
          <a:prstGeom prst="rect">
            <a:avLst/>
          </a:prstGeom>
          <a:solidFill>
            <a:srgbClr val="8C9553">
              <a:alpha val="25098"/>
            </a:srgbClr>
          </a:solidFill>
          <a:ln w="3175">
            <a:solidFill>
              <a:srgbClr val="C5F3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indent="-180000">
              <a:buFont typeface="Arial" panose="020B0604020202020204" pitchFamily="34" charset="0"/>
              <a:buChar char="•"/>
            </a:pPr>
            <a:r>
              <a:rPr lang="en-US" sz="1200" dirty="0" err="1">
                <a:solidFill>
                  <a:schemeClr val="tx1"/>
                </a:solidFill>
              </a:rPr>
              <a:t>Prioritise</a:t>
            </a:r>
            <a:r>
              <a:rPr lang="en-US" sz="1200" dirty="0">
                <a:solidFill>
                  <a:schemeClr val="tx1"/>
                </a:solidFill>
              </a:rPr>
              <a:t> the issues that need to be addressed. (WCAG conformance levels 1 and 2)</a:t>
            </a:r>
          </a:p>
        </p:txBody>
      </p:sp>
      <p:sp>
        <p:nvSpPr>
          <p:cNvPr id="52" name="TextBox 51">
            <a:extLst>
              <a:ext uri="{FF2B5EF4-FFF2-40B4-BE49-F238E27FC236}">
                <a16:creationId xmlns:a16="http://schemas.microsoft.com/office/drawing/2014/main" id="{8CE3D42F-700F-115F-D6E7-08BCAC319295}"/>
              </a:ext>
            </a:extLst>
          </p:cNvPr>
          <p:cNvSpPr txBox="1"/>
          <p:nvPr/>
        </p:nvSpPr>
        <p:spPr>
          <a:xfrm>
            <a:off x="4659448" y="1478110"/>
            <a:ext cx="4375800" cy="338554"/>
          </a:xfrm>
          <a:prstGeom prst="rect">
            <a:avLst/>
          </a:prstGeom>
          <a:solidFill>
            <a:srgbClr val="897A67"/>
          </a:solidFill>
        </p:spPr>
        <p:txBody>
          <a:bodyPr wrap="square" rtlCol="0">
            <a:spAutoFit/>
          </a:bodyPr>
          <a:lstStyle/>
          <a:p>
            <a:pPr lvl="0"/>
            <a:r>
              <a:rPr lang="en-US" sz="1600" b="1" kern="1200" dirty="0">
                <a:solidFill>
                  <a:schemeClr val="bg1"/>
                </a:solidFill>
                <a:latin typeface="Calibri"/>
                <a:ea typeface="+mn-ea"/>
                <a:cs typeface="+mn-cs"/>
              </a:rPr>
              <a:t>5. D</a:t>
            </a:r>
            <a:r>
              <a:rPr lang="en-US" sz="1300" kern="1200" dirty="0">
                <a:solidFill>
                  <a:schemeClr val="bg1"/>
                </a:solidFill>
              </a:rPr>
              <a:t>evelop work practices to incorporate improvements</a:t>
            </a:r>
            <a:endParaRPr lang="en-IE" sz="1300" kern="1200" dirty="0">
              <a:solidFill>
                <a:schemeClr val="bg1"/>
              </a:solidFill>
            </a:endParaRPr>
          </a:p>
        </p:txBody>
      </p:sp>
      <p:sp>
        <p:nvSpPr>
          <p:cNvPr id="51" name="Rectangle 50">
            <a:extLst>
              <a:ext uri="{FF2B5EF4-FFF2-40B4-BE49-F238E27FC236}">
                <a16:creationId xmlns:a16="http://schemas.microsoft.com/office/drawing/2014/main" id="{E1E3AAFB-7869-47AF-4824-DFB2D394BA90}"/>
              </a:ext>
              <a:ext uri="{C183D7F6-B498-43B3-948B-1728B52AA6E4}">
                <adec:decorative xmlns:adec="http://schemas.microsoft.com/office/drawing/2017/decorative" val="0"/>
              </a:ext>
            </a:extLst>
          </p:cNvPr>
          <p:cNvSpPr/>
          <p:nvPr/>
        </p:nvSpPr>
        <p:spPr>
          <a:xfrm>
            <a:off x="4651631" y="1831290"/>
            <a:ext cx="4383617" cy="599290"/>
          </a:xfrm>
          <a:prstGeom prst="rect">
            <a:avLst/>
          </a:prstGeom>
          <a:solidFill>
            <a:srgbClr val="897A67">
              <a:alpha val="25098"/>
            </a:srgbClr>
          </a:solidFill>
          <a:ln w="3175">
            <a:solidFill>
              <a:srgbClr val="C5F3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indent="-180000">
              <a:buFont typeface="Arial" panose="020B0604020202020204" pitchFamily="34" charset="0"/>
              <a:buChar char="•"/>
            </a:pPr>
            <a:r>
              <a:rPr lang="en-US" sz="1200" dirty="0">
                <a:solidFill>
                  <a:schemeClr val="tx1"/>
                </a:solidFill>
              </a:rPr>
              <a:t>Amend workflows to incorporate accessibility rather than adding it on at the end.</a:t>
            </a:r>
          </a:p>
        </p:txBody>
      </p:sp>
      <p:sp>
        <p:nvSpPr>
          <p:cNvPr id="54" name="TextBox 53">
            <a:extLst>
              <a:ext uri="{FF2B5EF4-FFF2-40B4-BE49-F238E27FC236}">
                <a16:creationId xmlns:a16="http://schemas.microsoft.com/office/drawing/2014/main" id="{FADABB34-0F44-F9D0-6064-0EA217C5EAD1}"/>
              </a:ext>
            </a:extLst>
          </p:cNvPr>
          <p:cNvSpPr txBox="1"/>
          <p:nvPr/>
        </p:nvSpPr>
        <p:spPr>
          <a:xfrm>
            <a:off x="6272983" y="2505145"/>
            <a:ext cx="2769706" cy="338554"/>
          </a:xfrm>
          <a:prstGeom prst="rect">
            <a:avLst/>
          </a:prstGeom>
          <a:solidFill>
            <a:srgbClr val="00B6C7"/>
          </a:solidFill>
        </p:spPr>
        <p:txBody>
          <a:bodyPr wrap="square" rtlCol="0">
            <a:spAutoFit/>
          </a:bodyPr>
          <a:lstStyle/>
          <a:p>
            <a:pPr lvl="0"/>
            <a:r>
              <a:rPr lang="en-US" sz="1600" b="1" kern="1200" dirty="0">
                <a:solidFill>
                  <a:schemeClr val="bg1"/>
                </a:solidFill>
                <a:latin typeface="Calibri"/>
                <a:ea typeface="+mn-ea"/>
                <a:cs typeface="+mn-cs"/>
              </a:rPr>
              <a:t>6. E</a:t>
            </a:r>
            <a:r>
              <a:rPr lang="en-US" sz="1300" kern="1200" dirty="0">
                <a:solidFill>
                  <a:schemeClr val="bg1"/>
                </a:solidFill>
              </a:rPr>
              <a:t>valuate the changes</a:t>
            </a:r>
            <a:endParaRPr lang="en-IE" sz="1300" kern="1200" dirty="0">
              <a:solidFill>
                <a:schemeClr val="bg1"/>
              </a:solidFill>
            </a:endParaRPr>
          </a:p>
        </p:txBody>
      </p:sp>
      <p:sp>
        <p:nvSpPr>
          <p:cNvPr id="53" name="Rectangle 52">
            <a:extLst>
              <a:ext uri="{FF2B5EF4-FFF2-40B4-BE49-F238E27FC236}">
                <a16:creationId xmlns:a16="http://schemas.microsoft.com/office/drawing/2014/main" id="{EFA0F7D7-D658-F338-BFA8-7CB8E3852BCF}"/>
              </a:ext>
              <a:ext uri="{C183D7F6-B498-43B3-948B-1728B52AA6E4}">
                <adec:decorative xmlns:adec="http://schemas.microsoft.com/office/drawing/2017/decorative" val="0"/>
              </a:ext>
            </a:extLst>
          </p:cNvPr>
          <p:cNvSpPr/>
          <p:nvPr/>
        </p:nvSpPr>
        <p:spPr>
          <a:xfrm>
            <a:off x="6272982" y="2858673"/>
            <a:ext cx="2769707" cy="969981"/>
          </a:xfrm>
          <a:prstGeom prst="rect">
            <a:avLst/>
          </a:prstGeom>
          <a:solidFill>
            <a:srgbClr val="00B6C7">
              <a:alpha val="25098"/>
            </a:srgbClr>
          </a:solidFill>
          <a:ln w="3175">
            <a:solidFill>
              <a:srgbClr val="C5F3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indent="-180000">
              <a:buFont typeface="Arial" panose="020B0604020202020204" pitchFamily="34" charset="0"/>
              <a:buChar char="•"/>
            </a:pPr>
            <a:r>
              <a:rPr lang="en-US" sz="1200" dirty="0">
                <a:solidFill>
                  <a:schemeClr val="tx1"/>
                </a:solidFill>
              </a:rPr>
              <a:t>Team feedback to identify pain points and solutions.</a:t>
            </a:r>
          </a:p>
          <a:p>
            <a:pPr marL="180000" indent="-180000">
              <a:buFont typeface="Arial" panose="020B0604020202020204" pitchFamily="34" charset="0"/>
              <a:buChar char="•"/>
            </a:pPr>
            <a:r>
              <a:rPr lang="en-US" sz="1200" dirty="0">
                <a:solidFill>
                  <a:schemeClr val="tx1"/>
                </a:solidFill>
              </a:rPr>
              <a:t>Seek user feedback.</a:t>
            </a:r>
          </a:p>
          <a:p>
            <a:pPr marL="180000" indent="-180000">
              <a:buFont typeface="Arial" panose="020B0604020202020204" pitchFamily="34" charset="0"/>
              <a:buChar char="•"/>
            </a:pPr>
            <a:r>
              <a:rPr lang="en-US" sz="1200" dirty="0">
                <a:solidFill>
                  <a:schemeClr val="tx1"/>
                </a:solidFill>
              </a:rPr>
              <a:t>Professional review from disability offices in universities.</a:t>
            </a:r>
          </a:p>
        </p:txBody>
      </p:sp>
      <p:sp>
        <p:nvSpPr>
          <p:cNvPr id="56" name="TextBox 55">
            <a:extLst>
              <a:ext uri="{FF2B5EF4-FFF2-40B4-BE49-F238E27FC236}">
                <a16:creationId xmlns:a16="http://schemas.microsoft.com/office/drawing/2014/main" id="{DED46C8B-331D-7B71-069D-6BF9E24546DB}"/>
              </a:ext>
            </a:extLst>
          </p:cNvPr>
          <p:cNvSpPr txBox="1"/>
          <p:nvPr/>
        </p:nvSpPr>
        <p:spPr>
          <a:xfrm>
            <a:off x="6565318" y="3873573"/>
            <a:ext cx="2477374" cy="338554"/>
          </a:xfrm>
          <a:prstGeom prst="rect">
            <a:avLst/>
          </a:prstGeom>
          <a:solidFill>
            <a:srgbClr val="0E73B9"/>
          </a:solidFill>
        </p:spPr>
        <p:txBody>
          <a:bodyPr wrap="square" rtlCol="0">
            <a:spAutoFit/>
          </a:bodyPr>
          <a:lstStyle/>
          <a:p>
            <a:pPr lvl="0"/>
            <a:r>
              <a:rPr lang="en-US" sz="1600" b="1" kern="1200" dirty="0">
                <a:solidFill>
                  <a:schemeClr val="bg1"/>
                </a:solidFill>
                <a:latin typeface="Calibri"/>
                <a:ea typeface="+mn-ea"/>
                <a:cs typeface="+mn-cs"/>
              </a:rPr>
              <a:t>7.</a:t>
            </a:r>
            <a:r>
              <a:rPr lang="en-US" sz="1600" b="0" kern="1200" dirty="0">
                <a:solidFill>
                  <a:schemeClr val="bg1"/>
                </a:solidFill>
                <a:latin typeface="Calibri"/>
                <a:ea typeface="+mn-ea"/>
                <a:cs typeface="+mn-cs"/>
              </a:rPr>
              <a:t> </a:t>
            </a:r>
            <a:r>
              <a:rPr lang="en-US" sz="1600" b="1" kern="1200" dirty="0">
                <a:solidFill>
                  <a:schemeClr val="bg1"/>
                </a:solidFill>
                <a:latin typeface="Calibri"/>
                <a:ea typeface="+mn-ea"/>
                <a:cs typeface="+mn-cs"/>
              </a:rPr>
              <a:t>N</a:t>
            </a:r>
            <a:r>
              <a:rPr lang="en-US" sz="1300" dirty="0">
                <a:solidFill>
                  <a:schemeClr val="bg1"/>
                </a:solidFill>
              </a:rPr>
              <a:t>ever assume it’s up-to-date</a:t>
            </a:r>
            <a:endParaRPr lang="en-IE" sz="1300" kern="1200" dirty="0">
              <a:solidFill>
                <a:schemeClr val="bg1"/>
              </a:solidFill>
            </a:endParaRPr>
          </a:p>
        </p:txBody>
      </p:sp>
      <p:sp>
        <p:nvSpPr>
          <p:cNvPr id="55" name="Rectangle 54">
            <a:extLst>
              <a:ext uri="{FF2B5EF4-FFF2-40B4-BE49-F238E27FC236}">
                <a16:creationId xmlns:a16="http://schemas.microsoft.com/office/drawing/2014/main" id="{46F5A934-1FF2-2783-804C-701AF42E7EA3}"/>
              </a:ext>
              <a:ext uri="{C183D7F6-B498-43B3-948B-1728B52AA6E4}">
                <adec:decorative xmlns:adec="http://schemas.microsoft.com/office/drawing/2017/decorative" val="0"/>
              </a:ext>
            </a:extLst>
          </p:cNvPr>
          <p:cNvSpPr/>
          <p:nvPr/>
        </p:nvSpPr>
        <p:spPr>
          <a:xfrm>
            <a:off x="6565317" y="4226596"/>
            <a:ext cx="2477373" cy="592183"/>
          </a:xfrm>
          <a:prstGeom prst="rect">
            <a:avLst/>
          </a:prstGeom>
          <a:solidFill>
            <a:srgbClr val="0E73B9">
              <a:alpha val="25098"/>
            </a:srgbClr>
          </a:solidFill>
          <a:ln w="3175">
            <a:solidFill>
              <a:srgbClr val="C3DC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indent="-180000">
              <a:buFont typeface="Arial" panose="020B0604020202020204" pitchFamily="34" charset="0"/>
              <a:buChar char="•"/>
            </a:pPr>
            <a:r>
              <a:rPr lang="en-US" sz="1200" dirty="0">
                <a:solidFill>
                  <a:schemeClr val="tx1"/>
                </a:solidFill>
              </a:rPr>
              <a:t>Carry out annual audits.</a:t>
            </a:r>
          </a:p>
          <a:p>
            <a:pPr marL="180000" indent="-180000">
              <a:buFont typeface="Arial" panose="020B0604020202020204" pitchFamily="34" charset="0"/>
              <a:buChar char="•"/>
            </a:pPr>
            <a:r>
              <a:rPr lang="en-US" sz="1200" dirty="0">
                <a:solidFill>
                  <a:schemeClr val="tx1"/>
                </a:solidFill>
              </a:rPr>
              <a:t>Keep abreast of new WCAG.</a:t>
            </a:r>
          </a:p>
          <a:p>
            <a:pPr marL="180000" indent="-180000">
              <a:buFont typeface="Arial" panose="020B0604020202020204" pitchFamily="34" charset="0"/>
              <a:buChar char="•"/>
            </a:pPr>
            <a:r>
              <a:rPr lang="en-US" sz="1200" dirty="0">
                <a:solidFill>
                  <a:schemeClr val="tx1"/>
                </a:solidFill>
              </a:rPr>
              <a:t>Be aware of software updates.</a:t>
            </a:r>
          </a:p>
        </p:txBody>
      </p:sp>
      <p:pic>
        <p:nvPicPr>
          <p:cNvPr id="44" name="Picture 43">
            <a:extLst>
              <a:ext uri="{FF2B5EF4-FFF2-40B4-BE49-F238E27FC236}">
                <a16:creationId xmlns:a16="http://schemas.microsoft.com/office/drawing/2014/main" id="{578075DD-B7CB-5573-DA2C-1C32F966BC7C}"/>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2138562" y="2629591"/>
            <a:ext cx="4439873" cy="2224690"/>
          </a:xfrm>
          <a:prstGeom prst="rect">
            <a:avLst/>
          </a:prstGeom>
        </p:spPr>
      </p:pic>
      <p:sp>
        <p:nvSpPr>
          <p:cNvPr id="57" name="Rectangle 56">
            <a:extLst>
              <a:ext uri="{FF2B5EF4-FFF2-40B4-BE49-F238E27FC236}">
                <a16:creationId xmlns:a16="http://schemas.microsoft.com/office/drawing/2014/main" id="{6EAC03D6-5F68-3369-F471-D4692969D25E}"/>
              </a:ext>
              <a:ext uri="{C183D7F6-B498-43B3-948B-1728B52AA6E4}">
                <adec:decorative xmlns:adec="http://schemas.microsoft.com/office/drawing/2017/decorative" val="1"/>
              </a:ext>
            </a:extLst>
          </p:cNvPr>
          <p:cNvSpPr/>
          <p:nvPr/>
        </p:nvSpPr>
        <p:spPr>
          <a:xfrm rot="3408126">
            <a:off x="2604224" y="2562213"/>
            <a:ext cx="711587" cy="162240"/>
          </a:xfrm>
          <a:prstGeom prst="rect">
            <a:avLst/>
          </a:prstGeom>
          <a:solidFill>
            <a:srgbClr val="DBF3D1"/>
          </a:solidFill>
          <a:ln w="3175">
            <a:solidFill>
              <a:srgbClr val="DBF3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8" name="Rectangle 57">
            <a:extLst>
              <a:ext uri="{FF2B5EF4-FFF2-40B4-BE49-F238E27FC236}">
                <a16:creationId xmlns:a16="http://schemas.microsoft.com/office/drawing/2014/main" id="{7EB3187C-CB6F-6D04-0A8B-6301E5B07F60}"/>
              </a:ext>
              <a:ext uri="{C183D7F6-B498-43B3-948B-1728B52AA6E4}">
                <adec:decorative xmlns:adec="http://schemas.microsoft.com/office/drawing/2017/decorative" val="1"/>
              </a:ext>
            </a:extLst>
          </p:cNvPr>
          <p:cNvSpPr/>
          <p:nvPr/>
        </p:nvSpPr>
        <p:spPr>
          <a:xfrm rot="5400000">
            <a:off x="3670576" y="1832380"/>
            <a:ext cx="1295470" cy="180000"/>
          </a:xfrm>
          <a:prstGeom prst="rect">
            <a:avLst/>
          </a:prstGeom>
          <a:solidFill>
            <a:srgbClr val="E2E4D4"/>
          </a:solidFill>
          <a:ln w="3175">
            <a:solidFill>
              <a:srgbClr val="E2E4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ln>
                <a:solidFill>
                  <a:srgbClr val="E2E4D4"/>
                </a:solidFill>
              </a:ln>
            </a:endParaRPr>
          </a:p>
        </p:txBody>
      </p:sp>
      <p:sp>
        <p:nvSpPr>
          <p:cNvPr id="59" name="Rectangle 58">
            <a:extLst>
              <a:ext uri="{FF2B5EF4-FFF2-40B4-BE49-F238E27FC236}">
                <a16:creationId xmlns:a16="http://schemas.microsoft.com/office/drawing/2014/main" id="{CE045900-D36D-EF01-1A9A-F08FF3E52EA9}"/>
              </a:ext>
              <a:ext uri="{C183D7F6-B498-43B3-948B-1728B52AA6E4}">
                <adec:decorative xmlns:adec="http://schemas.microsoft.com/office/drawing/2017/decorative" val="1"/>
              </a:ext>
            </a:extLst>
          </p:cNvPr>
          <p:cNvSpPr/>
          <p:nvPr/>
        </p:nvSpPr>
        <p:spPr>
          <a:xfrm rot="6913069">
            <a:off x="5039206" y="2409637"/>
            <a:ext cx="491194" cy="180000"/>
          </a:xfrm>
          <a:prstGeom prst="rect">
            <a:avLst/>
          </a:prstGeom>
          <a:solidFill>
            <a:srgbClr val="E1DED9"/>
          </a:solidFill>
          <a:ln w="3175">
            <a:solidFill>
              <a:srgbClr val="E1DE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ln>
                <a:solidFill>
                  <a:srgbClr val="E2E4D4"/>
                </a:solidFill>
              </a:ln>
            </a:endParaRPr>
          </a:p>
        </p:txBody>
      </p:sp>
      <p:sp>
        <p:nvSpPr>
          <p:cNvPr id="60" name="Rectangle 59">
            <a:extLst>
              <a:ext uri="{FF2B5EF4-FFF2-40B4-BE49-F238E27FC236}">
                <a16:creationId xmlns:a16="http://schemas.microsoft.com/office/drawing/2014/main" id="{3FA05F57-76D2-4F18-FDA4-16D2CDE9AA25}"/>
              </a:ext>
              <a:ext uri="{C183D7F6-B498-43B3-948B-1728B52AA6E4}">
                <adec:decorative xmlns:adec="http://schemas.microsoft.com/office/drawing/2017/decorative" val="1"/>
              </a:ext>
            </a:extLst>
          </p:cNvPr>
          <p:cNvSpPr/>
          <p:nvPr/>
        </p:nvSpPr>
        <p:spPr>
          <a:xfrm rot="8396328">
            <a:off x="5959670" y="3127651"/>
            <a:ext cx="491194" cy="180000"/>
          </a:xfrm>
          <a:prstGeom prst="rect">
            <a:avLst/>
          </a:prstGeom>
          <a:solidFill>
            <a:srgbClr val="BFEDF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ln>
                <a:solidFill>
                  <a:srgbClr val="E2E4D4"/>
                </a:solidFill>
              </a:ln>
            </a:endParaRPr>
          </a:p>
        </p:txBody>
      </p:sp>
      <p:sp>
        <p:nvSpPr>
          <p:cNvPr id="62" name="Rectangle 61">
            <a:extLst>
              <a:ext uri="{FF2B5EF4-FFF2-40B4-BE49-F238E27FC236}">
                <a16:creationId xmlns:a16="http://schemas.microsoft.com/office/drawing/2014/main" id="{2CE4BF68-B9D6-9F85-3B92-58A5D90B9872}"/>
              </a:ext>
              <a:ext uri="{C183D7F6-B498-43B3-948B-1728B52AA6E4}">
                <adec:decorative xmlns:adec="http://schemas.microsoft.com/office/drawing/2017/decorative" val="1"/>
              </a:ext>
            </a:extLst>
          </p:cNvPr>
          <p:cNvSpPr/>
          <p:nvPr/>
        </p:nvSpPr>
        <p:spPr>
          <a:xfrm rot="2124378">
            <a:off x="2266215" y="3346348"/>
            <a:ext cx="324000" cy="180000"/>
          </a:xfrm>
          <a:prstGeom prst="rect">
            <a:avLst/>
          </a:prstGeom>
          <a:solidFill>
            <a:srgbClr val="C5F3C7"/>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Tree>
    <p:custDataLst>
      <p:tags r:id="rId1"/>
    </p:custDataLst>
    <p:extLst>
      <p:ext uri="{BB962C8B-B14F-4D97-AF65-F5344CB8AC3E}">
        <p14:creationId xmlns:p14="http://schemas.microsoft.com/office/powerpoint/2010/main" val="225891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fade">
                                      <p:cBhvr>
                                        <p:cTn id="15" dur="500"/>
                                        <p:tgtEl>
                                          <p:spTgt spid="4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2"/>
                                        </p:tgtEl>
                                        <p:attrNameLst>
                                          <p:attrName>style.visibility</p:attrName>
                                        </p:attrNameLst>
                                      </p:cBhvr>
                                      <p:to>
                                        <p:strVal val="visible"/>
                                      </p:to>
                                    </p:set>
                                    <p:animEffect transition="in" filter="fade">
                                      <p:cBhvr>
                                        <p:cTn id="18" dur="500"/>
                                        <p:tgtEl>
                                          <p:spTgt spid="6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7"/>
                                        </p:tgtEl>
                                        <p:attrNameLst>
                                          <p:attrName>style.visibility</p:attrName>
                                        </p:attrNameLst>
                                      </p:cBhvr>
                                      <p:to>
                                        <p:strVal val="visible"/>
                                      </p:to>
                                    </p:set>
                                    <p:animEffect transition="in" filter="fade">
                                      <p:cBhvr>
                                        <p:cTn id="23" dur="500"/>
                                        <p:tgtEl>
                                          <p:spTgt spid="4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7"/>
                                        </p:tgtEl>
                                        <p:attrNameLst>
                                          <p:attrName>style.visibility</p:attrName>
                                        </p:attrNameLst>
                                      </p:cBhvr>
                                      <p:to>
                                        <p:strVal val="visible"/>
                                      </p:to>
                                    </p:set>
                                    <p:animEffect transition="in" filter="fade">
                                      <p:cBhvr>
                                        <p:cTn id="26" dur="500"/>
                                        <p:tgtEl>
                                          <p:spTgt spid="57"/>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48"/>
                                        </p:tgtEl>
                                        <p:attrNameLst>
                                          <p:attrName>style.visibility</p:attrName>
                                        </p:attrNameLst>
                                      </p:cBhvr>
                                      <p:to>
                                        <p:strVal val="visible"/>
                                      </p:to>
                                    </p:set>
                                    <p:animEffect transition="in" filter="fade">
                                      <p:cBhvr>
                                        <p:cTn id="29" dur="500"/>
                                        <p:tgtEl>
                                          <p:spTgt spid="4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58"/>
                                        </p:tgtEl>
                                        <p:attrNameLst>
                                          <p:attrName>style.visibility</p:attrName>
                                        </p:attrNameLst>
                                      </p:cBhvr>
                                      <p:to>
                                        <p:strVal val="visible"/>
                                      </p:to>
                                    </p:set>
                                    <p:animEffect transition="in" filter="fade">
                                      <p:cBhvr>
                                        <p:cTn id="34" dur="500"/>
                                        <p:tgtEl>
                                          <p:spTgt spid="58"/>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49"/>
                                        </p:tgtEl>
                                        <p:attrNameLst>
                                          <p:attrName>style.visibility</p:attrName>
                                        </p:attrNameLst>
                                      </p:cBhvr>
                                      <p:to>
                                        <p:strVal val="visible"/>
                                      </p:to>
                                    </p:set>
                                    <p:animEffect transition="in" filter="fade">
                                      <p:cBhvr>
                                        <p:cTn id="37" dur="500"/>
                                        <p:tgtEl>
                                          <p:spTgt spid="49"/>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0"/>
                                        </p:tgtEl>
                                        <p:attrNameLst>
                                          <p:attrName>style.visibility</p:attrName>
                                        </p:attrNameLst>
                                      </p:cBhvr>
                                      <p:to>
                                        <p:strVal val="visible"/>
                                      </p:to>
                                    </p:set>
                                    <p:animEffect transition="in" filter="fade">
                                      <p:cBhvr>
                                        <p:cTn id="40" dur="500"/>
                                        <p:tgtEl>
                                          <p:spTgt spid="50"/>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51"/>
                                        </p:tgtEl>
                                        <p:attrNameLst>
                                          <p:attrName>style.visibility</p:attrName>
                                        </p:attrNameLst>
                                      </p:cBhvr>
                                      <p:to>
                                        <p:strVal val="visible"/>
                                      </p:to>
                                    </p:set>
                                    <p:animEffect transition="in" filter="fade">
                                      <p:cBhvr>
                                        <p:cTn id="45" dur="500"/>
                                        <p:tgtEl>
                                          <p:spTgt spid="51"/>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59"/>
                                        </p:tgtEl>
                                        <p:attrNameLst>
                                          <p:attrName>style.visibility</p:attrName>
                                        </p:attrNameLst>
                                      </p:cBhvr>
                                      <p:to>
                                        <p:strVal val="visible"/>
                                      </p:to>
                                    </p:set>
                                    <p:animEffect transition="in" filter="fade">
                                      <p:cBhvr>
                                        <p:cTn id="48" dur="500"/>
                                        <p:tgtEl>
                                          <p:spTgt spid="59"/>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52"/>
                                        </p:tgtEl>
                                        <p:attrNameLst>
                                          <p:attrName>style.visibility</p:attrName>
                                        </p:attrNameLst>
                                      </p:cBhvr>
                                      <p:to>
                                        <p:strVal val="visible"/>
                                      </p:to>
                                    </p:set>
                                    <p:animEffect transition="in" filter="fade">
                                      <p:cBhvr>
                                        <p:cTn id="51" dur="500"/>
                                        <p:tgtEl>
                                          <p:spTgt spid="52"/>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53"/>
                                        </p:tgtEl>
                                        <p:attrNameLst>
                                          <p:attrName>style.visibility</p:attrName>
                                        </p:attrNameLst>
                                      </p:cBhvr>
                                      <p:to>
                                        <p:strVal val="visible"/>
                                      </p:to>
                                    </p:set>
                                    <p:animEffect transition="in" filter="fade">
                                      <p:cBhvr>
                                        <p:cTn id="56" dur="500"/>
                                        <p:tgtEl>
                                          <p:spTgt spid="53"/>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60"/>
                                        </p:tgtEl>
                                        <p:attrNameLst>
                                          <p:attrName>style.visibility</p:attrName>
                                        </p:attrNameLst>
                                      </p:cBhvr>
                                      <p:to>
                                        <p:strVal val="visible"/>
                                      </p:to>
                                    </p:set>
                                    <p:animEffect transition="in" filter="fade">
                                      <p:cBhvr>
                                        <p:cTn id="59" dur="500"/>
                                        <p:tgtEl>
                                          <p:spTgt spid="60"/>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54"/>
                                        </p:tgtEl>
                                        <p:attrNameLst>
                                          <p:attrName>style.visibility</p:attrName>
                                        </p:attrNameLst>
                                      </p:cBhvr>
                                      <p:to>
                                        <p:strVal val="visible"/>
                                      </p:to>
                                    </p:set>
                                    <p:animEffect transition="in" filter="fade">
                                      <p:cBhvr>
                                        <p:cTn id="62" dur="500"/>
                                        <p:tgtEl>
                                          <p:spTgt spid="54"/>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55"/>
                                        </p:tgtEl>
                                        <p:attrNameLst>
                                          <p:attrName>style.visibility</p:attrName>
                                        </p:attrNameLst>
                                      </p:cBhvr>
                                      <p:to>
                                        <p:strVal val="visible"/>
                                      </p:to>
                                    </p:set>
                                    <p:animEffect transition="in" filter="fade">
                                      <p:cBhvr>
                                        <p:cTn id="67" dur="500"/>
                                        <p:tgtEl>
                                          <p:spTgt spid="55"/>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56"/>
                                        </p:tgtEl>
                                        <p:attrNameLst>
                                          <p:attrName>style.visibility</p:attrName>
                                        </p:attrNameLst>
                                      </p:cBhvr>
                                      <p:to>
                                        <p:strVal val="visible"/>
                                      </p:to>
                                    </p:set>
                                    <p:animEffect transition="in" filter="fade">
                                      <p:cBhvr>
                                        <p:cTn id="70"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animBg="1"/>
      <p:bldP spid="17" grpId="0" animBg="1"/>
      <p:bldP spid="48" grpId="0" animBg="1"/>
      <p:bldP spid="47" grpId="0" animBg="1"/>
      <p:bldP spid="50" grpId="0" animBg="1"/>
      <p:bldP spid="49" grpId="0" animBg="1"/>
      <p:bldP spid="52" grpId="0" animBg="1"/>
      <p:bldP spid="51" grpId="0" animBg="1"/>
      <p:bldP spid="54" grpId="0" animBg="1"/>
      <p:bldP spid="53" grpId="0" animBg="1"/>
      <p:bldP spid="56" grpId="0" animBg="1"/>
      <p:bldP spid="55" grpId="0" animBg="1"/>
      <p:bldP spid="57" grpId="0" animBg="1"/>
      <p:bldP spid="58" grpId="0" animBg="1"/>
      <p:bldP spid="59" grpId="0" animBg="1"/>
      <p:bldP spid="60" grpId="0" animBg="1"/>
      <p:bldP spid="6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t>Thank You</a:t>
            </a:r>
          </a:p>
        </p:txBody>
      </p:sp>
    </p:spTree>
    <p:extLst>
      <p:ext uri="{BB962C8B-B14F-4D97-AF65-F5344CB8AC3E}">
        <p14:creationId xmlns:p14="http://schemas.microsoft.com/office/powerpoint/2010/main" val="1734621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9"/>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CD_PPT_Calibri_Option1a">
  <a:themeElements>
    <a:clrScheme name="Trinity College">
      <a:dk1>
        <a:sysClr val="windowText" lastClr="000000"/>
      </a:dk1>
      <a:lt1>
        <a:sysClr val="window" lastClr="FFFFFF"/>
      </a:lt1>
      <a:dk2>
        <a:srgbClr val="3E6DB2"/>
      </a:dk2>
      <a:lt2>
        <a:srgbClr val="FFFFFF"/>
      </a:lt2>
      <a:accent1>
        <a:srgbClr val="4F81BD"/>
      </a:accent1>
      <a:accent2>
        <a:srgbClr val="0E73B9"/>
      </a:accent2>
      <a:accent3>
        <a:srgbClr val="7C7C7C"/>
      </a:accent3>
      <a:accent4>
        <a:srgbClr val="A6A6A6"/>
      </a:accent4>
      <a:accent5>
        <a:srgbClr val="4F81BD"/>
      </a:accent5>
      <a:accent6>
        <a:srgbClr val="3E6DB2"/>
      </a:accent6>
      <a:hlink>
        <a:srgbClr val="000000"/>
      </a:hlink>
      <a:folHlink>
        <a:srgbClr val="000000"/>
      </a:folHlink>
    </a:clrScheme>
    <a:fontScheme name="Trinity Colleg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30544E1717A14B9D63EB6BDE07A190" ma:contentTypeVersion="18" ma:contentTypeDescription="Create a new document." ma:contentTypeScope="" ma:versionID="2e247d34f5ca83769f98f636c92c0042">
  <xsd:schema xmlns:xsd="http://www.w3.org/2001/XMLSchema" xmlns:xs="http://www.w3.org/2001/XMLSchema" xmlns:p="http://schemas.microsoft.com/office/2006/metadata/properties" xmlns:ns2="15af6d95-0c21-46a1-b7b5-ec7856771054" xmlns:ns3="4d39e04f-539d-4b29-a0fa-b476f084603f" targetNamespace="http://schemas.microsoft.com/office/2006/metadata/properties" ma:root="true" ma:fieldsID="f6978c418541f26b667c2d744d4abbfe" ns2:_="" ns3:_="">
    <xsd:import namespace="15af6d95-0c21-46a1-b7b5-ec7856771054"/>
    <xsd:import namespace="4d39e04f-539d-4b29-a0fa-b476f084603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af6d95-0c21-46a1-b7b5-ec78567710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963f6a9-bf9c-43f0-b7bd-5e244946acb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d39e04f-539d-4b29-a0fa-b476f084603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5b91c22-8027-40c0-a2fb-6956b10a21f8}" ma:internalName="TaxCatchAll" ma:showField="CatchAllData" ma:web="4d39e04f-539d-4b29-a0fa-b476f084603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4d39e04f-539d-4b29-a0fa-b476f084603f" xsi:nil="true"/>
    <lcf76f155ced4ddcb4097134ff3c332f xmlns="15af6d95-0c21-46a1-b7b5-ec7856771054">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2949B9D-07DA-40E4-9D1F-B4DEDFD19D5D}"/>
</file>

<file path=customXml/itemProps2.xml><?xml version="1.0" encoding="utf-8"?>
<ds:datastoreItem xmlns:ds="http://schemas.openxmlformats.org/officeDocument/2006/customXml" ds:itemID="{6B1D2469-100E-4E01-81F2-AE5A8F267133}">
  <ds:schemaRefs>
    <ds:schemaRef ds:uri="http://schemas.microsoft.com/office/2006/metadata/properties"/>
    <ds:schemaRef ds:uri="http://schemas.microsoft.com/office/infopath/2007/PartnerControls"/>
    <ds:schemaRef ds:uri="ded8da02-d1c6-461d-8018-d340c1549245"/>
    <ds:schemaRef ds:uri="7000d0be-4620-4b86-b2e2-5ba166bf6e07"/>
  </ds:schemaRefs>
</ds:datastoreItem>
</file>

<file path=customXml/itemProps3.xml><?xml version="1.0" encoding="utf-8"?>
<ds:datastoreItem xmlns:ds="http://schemas.openxmlformats.org/officeDocument/2006/customXml" ds:itemID="{5F122B90-265A-4657-88B0-2B4FE5FB008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TCD_PPT_Calibri_Option1a.potx</Template>
  <TotalTime>149</TotalTime>
  <Words>1287</Words>
  <Application>Microsoft Office PowerPoint</Application>
  <PresentationFormat>On-screen Show (16:9)</PresentationFormat>
  <Paragraphs>107</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Minion Pro</vt:lpstr>
      <vt:lpstr>TCD_PPT_Calibri_Option1a</vt:lpstr>
      <vt:lpstr>Unburdening Accessible Content Creation  in Articulate Storyline 360  </vt:lpstr>
      <vt:lpstr>Accessibility Measures</vt:lpstr>
      <vt:lpstr>Students Using Screen Readers</vt:lpstr>
      <vt:lpstr>What a Screen Reader “Sees” on Storyline </vt:lpstr>
      <vt:lpstr>Storyline 360 Default Settings</vt:lpstr>
      <vt:lpstr>Storyline Tools</vt:lpstr>
      <vt:lpstr>Amendments to Work Practices</vt:lpstr>
      <vt:lpstr>PowerPoint Presentation</vt:lpstr>
      <vt:lpstr>Thank You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dtpgraphics</dc:creator>
  <cp:lastModifiedBy>Eveline Holmes</cp:lastModifiedBy>
  <cp:revision>9</cp:revision>
  <cp:lastPrinted>2014-12-16T10:33:11Z</cp:lastPrinted>
  <dcterms:created xsi:type="dcterms:W3CDTF">2013-07-29T09:34:50Z</dcterms:created>
  <dcterms:modified xsi:type="dcterms:W3CDTF">2024-10-15T13:49:10Z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0x01010000BB469DCAC1084C95BBDAFEEEC23CA8</vt:lpwstr>
  </property>
  <property fmtid="{D5CDD505-2E9C-101B-9397-08002B2CF9AE}" pid="3" name="MediaServiceImageTags">
    <vt:lpwstr/>
  </property>
  <property fmtid="{D5CDD505-2E9C-101B-9397-08002B2CF9AE}" pid="4" name="ArticulateGUID">
    <vt:lpwstr>F659C75C-4899-45E6-9F01-5605A49F8C59</vt:lpwstr>
  </property>
  <property fmtid="{D5CDD505-2E9C-101B-9397-08002B2CF9AE}" pid="5" name="ArticulatePath">
    <vt:lpwstr>TheGreatRoom_081124_1115_EvelineHolmes_Unburdening Accessible Content Creation SL360</vt:lpwstr>
  </property>
</Properties>
</file>