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8"/>
  </p:notesMasterIdLst>
  <p:sldIdLst>
    <p:sldId id="270" r:id="rId6"/>
    <p:sldId id="294" r:id="rId7"/>
    <p:sldId id="298" r:id="rId8"/>
    <p:sldId id="299" r:id="rId9"/>
    <p:sldId id="300" r:id="rId10"/>
    <p:sldId id="295" r:id="rId11"/>
    <p:sldId id="296" r:id="rId12"/>
    <p:sldId id="301" r:id="rId13"/>
    <p:sldId id="275" r:id="rId14"/>
    <p:sldId id="265" r:id="rId15"/>
    <p:sldId id="302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7" autoAdjust="0"/>
    <p:restoredTop sz="90168" autoAdjust="0"/>
  </p:normalViewPr>
  <p:slideViewPr>
    <p:cSldViewPr snapToGrid="0" snapToObjects="1">
      <p:cViewPr varScale="1">
        <p:scale>
          <a:sx n="101" d="100"/>
          <a:sy n="101" d="100"/>
        </p:scale>
        <p:origin x="192" y="90"/>
      </p:cViewPr>
      <p:guideLst/>
    </p:cSldViewPr>
  </p:slideViewPr>
  <p:outlineViewPr>
    <p:cViewPr>
      <p:scale>
        <a:sx n="33" d="100"/>
        <a:sy n="33" d="100"/>
      </p:scale>
      <p:origin x="0" y="-56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22" Type="http://schemas.openxmlformats.org/officeDocument/2006/relationships/tableStyles" Target="tableStyles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65D2D-FADF-4E75-9D0E-121C029F103D}" type="datetimeFigureOut">
              <a:rPr lang="en-IE" smtClean="0"/>
              <a:t>06/11/2024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472AC-E7F1-42EC-9172-D5F3701536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5480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472AC-E7F1-42EC-9172-D5F3701536A7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361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472AC-E7F1-42EC-9172-D5F3701536A7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5664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472AC-E7F1-42EC-9172-D5F3701536A7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38168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472AC-E7F1-42EC-9172-D5F3701536A7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7360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472AC-E7F1-42EC-9172-D5F3701536A7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911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No Logo">
    <p:bg>
      <p:bgPr>
        <a:solidFill>
          <a:srgbClr val="2249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1ADAD2-8354-744A-B594-3F9CC0170A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C47F43-7B45-4F49-B81A-3938ABBAE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160" y="1122363"/>
            <a:ext cx="605536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97B176-1518-684A-AC3E-8AEAA5D35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160" y="3602038"/>
            <a:ext cx="605536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5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bg>
      <p:bgPr>
        <a:solidFill>
          <a:srgbClr val="2249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1ADAD2-8354-744A-B594-3F9CC0170A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2604A0-4DCE-E246-9371-01C214AF6B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7417" y="927220"/>
            <a:ext cx="3824845" cy="157456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69E2389-3DBC-6E4C-8B1A-1C22D5F9A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160" y="2501781"/>
            <a:ext cx="6055360" cy="212102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9E30B6E-4587-5241-9A68-A1264D808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160" y="4714876"/>
            <a:ext cx="605536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37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rgbClr val="2249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1ADAD2-8354-744A-B594-3F9CC0170A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2604A0-4DCE-E246-9371-01C214AF6B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7417" y="927220"/>
            <a:ext cx="3824845" cy="15745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429D5AD-2FE9-6C42-AAB6-D988AD090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160" y="2501781"/>
            <a:ext cx="6055360" cy="212102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90F804A-C6B1-7442-ADAE-B7FF269AA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160" y="4714876"/>
            <a:ext cx="605536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80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solidFill>
          <a:srgbClr val="2249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9A8F11-6F67-754D-8853-3B057BC62E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C47F43-7B45-4F49-B81A-3938ABBAE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160" y="1122363"/>
            <a:ext cx="1052576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97B176-1518-684A-AC3E-8AEAA5D35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160" y="3602038"/>
            <a:ext cx="1052576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57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CFFD-0302-1A49-9D68-113DD4C35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0CB7-BF4F-CA40-A879-25B6257C2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A39B84-C9E9-E645-B32D-1EAC0DAD26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81158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736DB356-2B28-0B49-99AC-5261D68DF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7520" y="6356350"/>
            <a:ext cx="245872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A7E3A7-EC6F-3142-AA0A-6B1E9A4ABBDF}" type="datetime3">
              <a:rPr lang="en-IE" smtClean="0"/>
              <a:pPr/>
              <a:t>6 November 2024</a:t>
            </a:fld>
            <a:endParaRPr lang="en-US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26A0C62-F633-874C-A15A-D1A68C630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9760" y="6356350"/>
            <a:ext cx="20777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C7BA54B-393B-7746-BEB6-A7E84BC934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88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D5E0E9-CC36-6C40-A7E7-C5954E74B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5"/>
            <a:ext cx="12192000" cy="6872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E1CFFD-0302-1A49-9D68-113DD4C3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365125"/>
            <a:ext cx="1081842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0CB7-BF4F-CA40-A879-25B6257C2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70" y="1825625"/>
            <a:ext cx="108184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4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06B549-7095-444D-B599-A1315154CC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E1CFFD-0302-1A49-9D68-113DD4C3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365125"/>
            <a:ext cx="726717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0CB7-BF4F-CA40-A879-25B6257C2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" y="1825625"/>
            <a:ext cx="72671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A39B84-C9E9-E645-B32D-1EAC0DAD26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0412" y="0"/>
            <a:ext cx="381158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07D8A17-3BEE-6148-9B03-46CCD27D4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08250" y="6356350"/>
            <a:ext cx="245872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A7E3A7-EC6F-3142-AA0A-6B1E9A4ABBDF}" type="datetime3">
              <a:rPr lang="en-IE" smtClean="0"/>
              <a:pPr/>
              <a:t>6 November 2024</a:t>
            </a:fld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C8352FA-C4C0-1E4C-805A-CA70A61DC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90490" y="6356350"/>
            <a:ext cx="20777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C7BA54B-393B-7746-BEB6-A7E84BC934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88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D5E0E9-CC36-6C40-A7E7-C5954E74B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49"/>
            <a:ext cx="12192000" cy="68694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E1CFFD-0302-1A49-9D68-113DD4C3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365125"/>
            <a:ext cx="1081842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0CB7-BF4F-CA40-A879-25B6257C2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70" y="1825625"/>
            <a:ext cx="108184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00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A61B837-0AF4-7841-AF64-8466BFD9C3C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C971C0-ADEB-7F43-9C68-3A9805E1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520" y="365125"/>
            <a:ext cx="72671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2DBA7-F58F-AE41-A996-410690956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7520" y="1825625"/>
            <a:ext cx="72671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408E9859-5416-DF49-B4A0-93C119BB6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7520" y="6356350"/>
            <a:ext cx="245872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A7E3A7-EC6F-3142-AA0A-6B1E9A4ABBDF}" type="datetime3">
              <a:rPr lang="en-IE" smtClean="0"/>
              <a:pPr/>
              <a:t>6 November 2024</a:t>
            </a:fld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0C464A7-862E-B34A-977C-5E681852B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9760" y="6356350"/>
            <a:ext cx="20777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C7BA54B-393B-7746-BEB6-A7E84BC934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5" r:id="rId3"/>
    <p:sldLayoutId id="2147483660" r:id="rId4"/>
    <p:sldLayoutId id="2147483650" r:id="rId5"/>
    <p:sldLayoutId id="2147483666" r:id="rId6"/>
    <p:sldLayoutId id="2147483662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EN/TXT/?qid=1561563110433&amp;uri=CELEX:32019L1024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unsplash.com/photos/photo-of-green-ferris-wheel-6pdARhQ9vp0?utm_content=creditCopyText&amp;utm_medium=referral&amp;utm_source=unsplash" TargetMode="External"/><Relationship Id="rId4" Type="http://schemas.openxmlformats.org/officeDocument/2006/relationships/hyperlink" Target="https://unsplash.com/@luke_pamer?utm_content=creditCopyText&amp;utm_medium=referral&amp;utm_source=unsplash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unesco.org/en/open-science/abou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76F1D-C0C1-49D8-9E47-1DA60AF04D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should we Open (up) Research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B793B4-57E0-4FA7-B5E3-DB2051946A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Jenny O’Neill, Research Engagement Officer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FB82A9-E269-1375-46B4-9BF25B50864B}"/>
              </a:ext>
            </a:extLst>
          </p:cNvPr>
          <p:cNvSpPr txBox="1"/>
          <p:nvPr/>
        </p:nvSpPr>
        <p:spPr>
          <a:xfrm>
            <a:off x="3048828" y="3244334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0" dirty="0">
                <a:effectLst/>
              </a:rPr>
              <a:t> </a:t>
            </a:r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EDCCA7-6B31-DBB7-8720-DA3D1DCD4BC8}"/>
              </a:ext>
            </a:extLst>
          </p:cNvPr>
          <p:cNvSpPr txBox="1"/>
          <p:nvPr/>
        </p:nvSpPr>
        <p:spPr>
          <a:xfrm>
            <a:off x="3048828" y="3244334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0" dirty="0">
                <a:effectLst/>
              </a:rPr>
              <a:t> </a:t>
            </a:r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9E0F97-AFF9-B840-CA20-E1C48DE4677F}"/>
              </a:ext>
            </a:extLst>
          </p:cNvPr>
          <p:cNvSpPr txBox="1"/>
          <p:nvPr/>
        </p:nvSpPr>
        <p:spPr>
          <a:xfrm>
            <a:off x="3048828" y="3244334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0" dirty="0">
                <a:effectLst/>
              </a:rPr>
              <a:t> 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34743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dder in the Library of Trinity College">
            <a:extLst>
              <a:ext uri="{FF2B5EF4-FFF2-40B4-BE49-F238E27FC236}">
                <a16:creationId xmlns:a16="http://schemas.microsoft.com/office/drawing/2014/main" id="{9665876F-BFA2-EF4A-3B3A-421C93AC48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9696"/>
            <a:ext cx="12192000" cy="6937513"/>
          </a:xfrm>
          <a:prstGeom prst="rect">
            <a:avLst/>
          </a:prstGeom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3579676D-36BD-CF23-E93E-6BC3E5C5D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0668" y="6628159"/>
            <a:ext cx="18213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dirty="0">
                <a:solidFill>
                  <a:schemeClr val="bg1"/>
                </a:solidFill>
                <a:ea typeface="+mn-lt"/>
                <a:cs typeface="+mn-lt"/>
              </a:rPr>
              <a:t>Photo by Henry Be on </a:t>
            </a:r>
            <a:r>
              <a:rPr lang="en-US" altLang="en-US" sz="1000" dirty="0" err="1">
                <a:solidFill>
                  <a:schemeClr val="bg1"/>
                </a:solidFill>
                <a:ea typeface="+mn-lt"/>
                <a:cs typeface="+mn-lt"/>
              </a:rPr>
              <a:t>Unsplash</a:t>
            </a:r>
            <a:endParaRPr lang="en-US" altLang="en-US" sz="10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B64EA7-5020-79B2-2F49-B6602B64C71B}"/>
              </a:ext>
            </a:extLst>
          </p:cNvPr>
          <p:cNvSpPr txBox="1">
            <a:spLocks/>
          </p:cNvSpPr>
          <p:nvPr/>
        </p:nvSpPr>
        <p:spPr>
          <a:xfrm>
            <a:off x="736270" y="1825625"/>
            <a:ext cx="1081842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IE" sz="4700" dirty="0">
                <a:solidFill>
                  <a:schemeClr val="bg1"/>
                </a:solidFill>
                <a:highlight>
                  <a:srgbClr val="000000"/>
                </a:highlight>
                <a:latin typeface="+mj-lt"/>
                <a:ea typeface="+mj-ea"/>
                <a:cs typeface="+mj-cs"/>
              </a:rPr>
              <a:t>Making a difference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IE" sz="4700" dirty="0">
                <a:solidFill>
                  <a:schemeClr val="bg1"/>
                </a:solidFill>
                <a:highlight>
                  <a:srgbClr val="000000"/>
                </a:highlight>
                <a:latin typeface="+mj-lt"/>
                <a:ea typeface="+mj-ea"/>
                <a:cs typeface="+mj-cs"/>
              </a:rPr>
              <a:t>Empathy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IE" sz="4700" dirty="0">
                <a:solidFill>
                  <a:schemeClr val="bg1"/>
                </a:solidFill>
                <a:highlight>
                  <a:srgbClr val="000000"/>
                </a:highlight>
                <a:latin typeface="+mj-lt"/>
                <a:ea typeface="+mj-ea"/>
                <a:cs typeface="+mj-cs"/>
              </a:rPr>
              <a:t>Creativity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IE" sz="4700" dirty="0">
                <a:solidFill>
                  <a:schemeClr val="bg1"/>
                </a:solidFill>
                <a:highlight>
                  <a:srgbClr val="000000"/>
                </a:highlight>
                <a:latin typeface="+mj-lt"/>
                <a:ea typeface="+mj-ea"/>
                <a:cs typeface="+mj-cs"/>
              </a:rPr>
              <a:t>Learning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IE" sz="4700" dirty="0">
                <a:solidFill>
                  <a:schemeClr val="bg1"/>
                </a:solidFill>
                <a:highlight>
                  <a:srgbClr val="000000"/>
                </a:highlight>
                <a:latin typeface="+mj-lt"/>
                <a:ea typeface="+mj-ea"/>
                <a:cs typeface="+mj-cs"/>
              </a:rPr>
              <a:t>Expertise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F38D7-F468-0113-82BE-CA856EA26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-1325563"/>
            <a:ext cx="1081842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Personal values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8616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words&#10;&#10;Description automatically generated">
            <a:extLst>
              <a:ext uri="{FF2B5EF4-FFF2-40B4-BE49-F238E27FC236}">
                <a16:creationId xmlns:a16="http://schemas.microsoft.com/office/drawing/2014/main" id="{8501BDD7-4091-EE6E-DFA0-82B293492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77" y="0"/>
            <a:ext cx="11148547" cy="690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4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2BB06-6612-4077-89C2-46B72AC37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0E2C7F-0179-43C6-B17E-4F65B35DD6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jenny.oneill@heanet.ie</a:t>
            </a:r>
          </a:p>
          <a:p>
            <a:r>
              <a:rPr lang="en-IE" dirty="0"/>
              <a:t>www.linkedin.com/in/jenny-oneill</a:t>
            </a:r>
          </a:p>
        </p:txBody>
      </p:sp>
    </p:spTree>
    <p:extLst>
      <p:ext uri="{BB962C8B-B14F-4D97-AF65-F5344CB8AC3E}">
        <p14:creationId xmlns:p14="http://schemas.microsoft.com/office/powerpoint/2010/main" val="3164305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8C5A4-D220-D1F7-3736-BEB50650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are Research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F537-B28C-150C-DB6C-324400531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70" y="1253331"/>
            <a:ext cx="10818420" cy="435133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‘research data’ means documents in a digital form, other than scientific publications, which are collected or produced in the course of scientific research activities and are used as </a:t>
            </a:r>
            <a:r>
              <a:rPr lang="en-US" b="1" dirty="0">
                <a:solidFill>
                  <a:schemeClr val="accent6"/>
                </a:solidFill>
              </a:rPr>
              <a:t>evidence</a:t>
            </a:r>
            <a:r>
              <a:rPr lang="en-US" dirty="0"/>
              <a:t> in the research process, or are commonly accepted in the research community as necessary to </a:t>
            </a:r>
            <a:r>
              <a:rPr lang="en-US" dirty="0">
                <a:solidFill>
                  <a:schemeClr val="accent6"/>
                </a:solidFill>
              </a:rPr>
              <a:t>validate research findings and results</a:t>
            </a:r>
            <a:r>
              <a:rPr lang="en-US" dirty="0"/>
              <a:t>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CB0903-D2DD-CDBD-069D-EFDBFCF81E7E}"/>
              </a:ext>
            </a:extLst>
          </p:cNvPr>
          <p:cNvSpPr txBox="1"/>
          <p:nvPr/>
        </p:nvSpPr>
        <p:spPr>
          <a:xfrm>
            <a:off x="0" y="6492875"/>
            <a:ext cx="8053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spcAft>
                <a:spcPts val="1200"/>
              </a:spcAft>
            </a:pPr>
            <a:r>
              <a:rPr lang="en-US" sz="1800" b="0" i="0" u="sng" strike="noStrike" dirty="0">
                <a:solidFill>
                  <a:srgbClr val="E5A812"/>
                </a:solidFill>
                <a:effectLst/>
                <a:latin typeface="Calibri" panose="020F0502020204030204" pitchFamily="34" charset="0"/>
                <a:hlinkClick r:id="rId2"/>
              </a:rPr>
              <a:t>Directive (EU) 2019/1024 On Open Data and the Re-use of Public Sector Information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62109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734DB-E121-F9F7-33DC-E563AB62A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C1B79-AC86-AC0A-1C8D-D36F90F78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Open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4271E-9019-0155-53F5-161AC4CD2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70" y="1253331"/>
            <a:ext cx="10818420" cy="435133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“Open Science represents a new approach to the scientific process based on cooperative work and new ways of diffusing knowledge by using digital technologies and new collaborative tools.”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3E3291-21DB-EC8C-5EBE-1F0A04D2D437}"/>
              </a:ext>
            </a:extLst>
          </p:cNvPr>
          <p:cNvSpPr txBox="1"/>
          <p:nvPr/>
        </p:nvSpPr>
        <p:spPr>
          <a:xfrm>
            <a:off x="0" y="6492875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Aft>
                <a:spcPts val="1200"/>
              </a:spcAft>
            </a:pPr>
            <a:r>
              <a:rPr lang="en-US" u="sng" dirty="0">
                <a:solidFill>
                  <a:schemeClr val="accent1"/>
                </a:solidFill>
                <a:latin typeface="Calibri" panose="020F0502020204030204" pitchFamily="34" charset="0"/>
              </a:rPr>
              <a:t>European Commission, Open innovation, open science, open to the world. A vision for Europe</a:t>
            </a:r>
            <a:endParaRPr lang="en-IE" u="sng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547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0C909-87BB-3768-A197-AD72815CE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B1D86-843D-3D10-83D0-04E201107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Open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1798B-A58D-CA98-2EA8-0B0E4D4BB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70" y="1253331"/>
            <a:ext cx="10818420" cy="435133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“Open Science is about extending the principles of openness to the whole research cycle, fostering sharing and collaboration as early as possible thus entailing a systematic change to the way science and research are done.”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BE67ED-4966-687F-423A-AA0D17812AD2}"/>
              </a:ext>
            </a:extLst>
          </p:cNvPr>
          <p:cNvSpPr txBox="1"/>
          <p:nvPr/>
        </p:nvSpPr>
        <p:spPr>
          <a:xfrm>
            <a:off x="0" y="6492875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Aft>
                <a:spcPts val="1200"/>
              </a:spcAft>
            </a:pPr>
            <a:r>
              <a:rPr lang="en-US" u="sng" dirty="0">
                <a:solidFill>
                  <a:schemeClr val="accent1"/>
                </a:solidFill>
                <a:latin typeface="Calibri" panose="020F0502020204030204" pitchFamily="34" charset="0"/>
              </a:rPr>
              <a:t>Foster Open Science</a:t>
            </a:r>
            <a:endParaRPr lang="en-IE" u="sng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65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A6FCE-5E9A-E0B4-FD28-E76374114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DB968-B04D-B31E-D19B-85129F018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Open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BD5CC-ABEE-0DFA-7E74-F8BF44B3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70" y="1253331"/>
            <a:ext cx="10818420" cy="435133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“to make the primary outputs of publicly funded research results – publications and research data – publicly accessible in digital format with no or minimal restriction.”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460CD3-B75D-BC9C-022B-7318C123A109}"/>
              </a:ext>
            </a:extLst>
          </p:cNvPr>
          <p:cNvSpPr txBox="1"/>
          <p:nvPr/>
        </p:nvSpPr>
        <p:spPr>
          <a:xfrm>
            <a:off x="0" y="6492875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Aft>
                <a:spcPts val="1200"/>
              </a:spcAft>
            </a:pPr>
            <a:r>
              <a:rPr lang="en-US" u="sng" dirty="0">
                <a:solidFill>
                  <a:schemeClr val="accent1"/>
                </a:solidFill>
                <a:latin typeface="Calibri" panose="020F0502020204030204" pitchFamily="34" charset="0"/>
              </a:rPr>
              <a:t>OECD, Making Open Science a Reality</a:t>
            </a:r>
            <a:endParaRPr lang="en-IE" u="sng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30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ferris wheel with blue sky&#10;&#10;Description automatically generated">
            <a:extLst>
              <a:ext uri="{FF2B5EF4-FFF2-40B4-BE49-F238E27FC236}">
                <a16:creationId xmlns:a16="http://schemas.microsoft.com/office/drawing/2014/main" id="{83BE70A0-E59E-1791-FA49-C8CD63FEFD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C9BAE9-CCF1-D20C-DA4E-B2072D930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E" dirty="0"/>
              <a:t>What are FAIR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84EC9-D1B5-1DEC-4FBC-B4F3A961E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45869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set of principles that describe the attributes data need to have to enable and enhance reuse, by humans and machines.</a:t>
            </a:r>
          </a:p>
          <a:p>
            <a:r>
              <a:rPr lang="en-US" b="1" dirty="0"/>
              <a:t>F</a:t>
            </a:r>
            <a:r>
              <a:rPr lang="en-US" dirty="0"/>
              <a:t>indable</a:t>
            </a:r>
          </a:p>
          <a:p>
            <a:r>
              <a:rPr lang="en-US" b="1" dirty="0"/>
              <a:t>A</a:t>
            </a:r>
            <a:r>
              <a:rPr lang="en-US" dirty="0"/>
              <a:t>ccessible</a:t>
            </a:r>
          </a:p>
          <a:p>
            <a:r>
              <a:rPr lang="en-US" b="1" dirty="0"/>
              <a:t>I</a:t>
            </a:r>
            <a:r>
              <a:rPr lang="en-US" dirty="0"/>
              <a:t>nteroperable</a:t>
            </a:r>
          </a:p>
          <a:p>
            <a:r>
              <a:rPr lang="en-US" b="1" dirty="0"/>
              <a:t>R</a:t>
            </a:r>
            <a:r>
              <a:rPr lang="en-US" dirty="0"/>
              <a:t>eusable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031F71-C8D4-196C-43CD-AD9A33FEE1F8}"/>
              </a:ext>
            </a:extLst>
          </p:cNvPr>
          <p:cNvSpPr txBox="1"/>
          <p:nvPr/>
        </p:nvSpPr>
        <p:spPr>
          <a:xfrm>
            <a:off x="0" y="593467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1800" b="0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Wilkinson, M. D. et al. The FAIR Guiding Principles for scientific data management and stewardship.  Sci. Data 3:160018 </a:t>
            </a:r>
            <a:r>
              <a:rPr lang="en-US" sz="1800" b="0" i="0" u="none" strike="noStrike" dirty="0" err="1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doi</a:t>
            </a:r>
            <a:r>
              <a:rPr lang="en-US" sz="1800" b="0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: 10.1038/sdata.2016.18 (2016).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Photo by </a:t>
            </a:r>
            <a:r>
              <a:rPr lang="en-US" b="0" i="0" dirty="0">
                <a:effectLst/>
                <a:latin typeface="-apple-system"/>
                <a:hlinkClick r:id="rId4"/>
              </a:rPr>
              <a:t>Luke </a:t>
            </a:r>
            <a:r>
              <a:rPr lang="en-US" b="0" i="0" dirty="0" err="1">
                <a:effectLst/>
                <a:latin typeface="-apple-system"/>
                <a:hlinkClick r:id="rId4"/>
              </a:rPr>
              <a:t>Pamer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 on </a:t>
            </a:r>
            <a:r>
              <a:rPr lang="en-US" b="0" i="0" dirty="0" err="1">
                <a:effectLst/>
                <a:latin typeface="-apple-system"/>
                <a:hlinkClick r:id="rId5"/>
              </a:rPr>
              <a:t>Unsplash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5665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ky with clouds and mountains&#10;&#10;Description automatically generated">
            <a:extLst>
              <a:ext uri="{FF2B5EF4-FFF2-40B4-BE49-F238E27FC236}">
                <a16:creationId xmlns:a16="http://schemas.microsoft.com/office/drawing/2014/main" id="{AC0DE852-D05F-8447-C29C-D50D3FD482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8644"/>
          <a:stretch/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FECD0C-E273-2542-9991-4A937634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790" y="2766218"/>
            <a:ext cx="10818420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“as open as possible, </a:t>
            </a:r>
            <a:br>
              <a:rPr lang="en-US" sz="8000" b="1" dirty="0">
                <a:solidFill>
                  <a:schemeClr val="bg1"/>
                </a:solidFill>
              </a:rPr>
            </a:br>
            <a:r>
              <a:rPr lang="en-US" sz="8000" b="1" dirty="0">
                <a:solidFill>
                  <a:schemeClr val="bg1"/>
                </a:solidFill>
              </a:rPr>
              <a:t>as closed as necessary”</a:t>
            </a:r>
            <a:endParaRPr lang="en-IE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64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company's company&#10;&#10;Description automatically generated with medium confidence">
            <a:extLst>
              <a:ext uri="{FF2B5EF4-FFF2-40B4-BE49-F238E27FC236}">
                <a16:creationId xmlns:a16="http://schemas.microsoft.com/office/drawing/2014/main" id="{FFBABF71-8B0A-18BC-211A-056A5D96F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1" y="0"/>
            <a:ext cx="9143998" cy="6858000"/>
          </a:xfrm>
        </p:spPr>
      </p:pic>
    </p:spTree>
    <p:extLst>
      <p:ext uri="{BB962C8B-B14F-4D97-AF65-F5344CB8AC3E}">
        <p14:creationId xmlns:p14="http://schemas.microsoft.com/office/powerpoint/2010/main" val="361899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vaulted ceiling of Trinity College Library with many bookshelves in the background.">
            <a:extLst>
              <a:ext uri="{FF2B5EF4-FFF2-40B4-BE49-F238E27FC236}">
                <a16:creationId xmlns:a16="http://schemas.microsoft.com/office/drawing/2014/main" id="{9665876F-BFA2-EF4A-3B3A-421C93AC48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9696"/>
            <a:ext cx="12192000" cy="6937513"/>
          </a:xfrm>
          <a:prstGeom prst="rect">
            <a:avLst/>
          </a:prstGeom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3579676D-36BD-CF23-E93E-6BC3E5C5D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1602" y="6641596"/>
            <a:ext cx="239039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dirty="0">
                <a:solidFill>
                  <a:schemeClr val="bg1"/>
                </a:solidFill>
                <a:ea typeface="+mn-lt"/>
                <a:cs typeface="+mn-lt"/>
              </a:rPr>
              <a:t>Photo by </a:t>
            </a:r>
            <a:r>
              <a:rPr lang="en-US" altLang="en-US" sz="1000" dirty="0" err="1">
                <a:solidFill>
                  <a:schemeClr val="bg1"/>
                </a:solidFill>
                <a:ea typeface="+mn-lt"/>
                <a:cs typeface="+mn-lt"/>
              </a:rPr>
              <a:t>Giammarco</a:t>
            </a:r>
            <a:r>
              <a:rPr lang="en-US" altLang="en-US" sz="1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altLang="en-US" sz="1000" dirty="0" err="1">
                <a:solidFill>
                  <a:schemeClr val="bg1"/>
                </a:solidFill>
                <a:ea typeface="+mn-lt"/>
                <a:cs typeface="+mn-lt"/>
              </a:rPr>
              <a:t>Boscaro</a:t>
            </a:r>
            <a:r>
              <a:rPr lang="en-US" altLang="en-US" sz="1000" dirty="0">
                <a:solidFill>
                  <a:schemeClr val="bg1"/>
                </a:solidFill>
                <a:ea typeface="+mn-lt"/>
                <a:cs typeface="+mn-lt"/>
              </a:rPr>
              <a:t> on </a:t>
            </a:r>
            <a:r>
              <a:rPr lang="en-US" altLang="en-US" sz="1000" dirty="0" err="1">
                <a:solidFill>
                  <a:schemeClr val="bg1"/>
                </a:solidFill>
                <a:ea typeface="+mn-lt"/>
                <a:cs typeface="+mn-lt"/>
              </a:rPr>
              <a:t>Unsplash</a:t>
            </a:r>
            <a:endParaRPr lang="en-US" altLang="en-US" sz="10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32D6DF6D-A73A-6A22-C6B4-C13150A4C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0040"/>
            <a:ext cx="33858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chemeClr val="bg1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UNESCO</a:t>
            </a:r>
            <a:r>
              <a:rPr lang="en-US" altLang="en-US" sz="1400" dirty="0">
                <a:solidFill>
                  <a:srgbClr val="0563C1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sz="1400" dirty="0">
                <a:solidFill>
                  <a:schemeClr val="bg1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Recommendation on Open Science</a:t>
            </a:r>
            <a:endParaRPr lang="en-US" altLang="en-US" sz="14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D4491-28B8-208D-E63F-2AFE64D17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69" y="1253331"/>
            <a:ext cx="7304488" cy="4351338"/>
          </a:xfrm>
          <a:noFill/>
        </p:spPr>
        <p:txBody>
          <a:bodyPr anchor="ctr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700" dirty="0">
                <a:solidFill>
                  <a:schemeClr val="bg1"/>
                </a:solidFill>
                <a:highlight>
                  <a:srgbClr val="000000"/>
                </a:highlight>
                <a:latin typeface="+mj-lt"/>
                <a:ea typeface="+mj-ea"/>
                <a:cs typeface="+mj-cs"/>
              </a:rPr>
              <a:t>Quality and integrity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700" dirty="0">
                <a:solidFill>
                  <a:schemeClr val="bg1"/>
                </a:solidFill>
                <a:highlight>
                  <a:srgbClr val="000000"/>
                </a:highlight>
                <a:latin typeface="+mj-lt"/>
                <a:ea typeface="+mj-ea"/>
                <a:cs typeface="+mj-cs"/>
              </a:rPr>
              <a:t>Collective benefit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700" dirty="0">
                <a:solidFill>
                  <a:schemeClr val="bg1"/>
                </a:solidFill>
                <a:highlight>
                  <a:srgbClr val="000000"/>
                </a:highlight>
                <a:latin typeface="+mj-lt"/>
                <a:ea typeface="+mj-ea"/>
                <a:cs typeface="+mj-cs"/>
              </a:rPr>
              <a:t>Equity and fairness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700" dirty="0">
                <a:solidFill>
                  <a:schemeClr val="bg1"/>
                </a:solidFill>
                <a:highlight>
                  <a:srgbClr val="000000"/>
                </a:highlight>
                <a:latin typeface="+mj-lt"/>
                <a:ea typeface="+mj-ea"/>
                <a:cs typeface="+mj-cs"/>
              </a:rPr>
              <a:t>Diversity and inclusiveness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8C6E31-9AD7-BDDE-47C5-665A1B3E2898}"/>
              </a:ext>
            </a:extLst>
          </p:cNvPr>
          <p:cNvSpPr txBox="1"/>
          <p:nvPr/>
        </p:nvSpPr>
        <p:spPr>
          <a:xfrm>
            <a:off x="2871669" y="3108891"/>
            <a:ext cx="6211874" cy="674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When UNESCO published their recommendations on Open Science in 2021 they included a list of values including </a:t>
            </a:r>
            <a:endParaRPr lang="en-IE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665A9D-7D32-7FA1-A45D-90ADC576B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-1325563"/>
            <a:ext cx="1081842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Open Research Values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8563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net Presentation v3" id="{67A0ED85-BB71-924A-B70E-65CE53A9D1AE}" vid="{ECEAD4E8-5E61-2F4B-B1EE-E1FBEAFF0F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30544E1717A14B9D63EB6BDE07A190" ma:contentTypeVersion="18" ma:contentTypeDescription="Create a new document." ma:contentTypeScope="" ma:versionID="2e247d34f5ca83769f98f636c92c0042">
  <xsd:schema xmlns:xsd="http://www.w3.org/2001/XMLSchema" xmlns:xs="http://www.w3.org/2001/XMLSchema" xmlns:p="http://schemas.microsoft.com/office/2006/metadata/properties" xmlns:ns2="15af6d95-0c21-46a1-b7b5-ec7856771054" xmlns:ns3="4d39e04f-539d-4b29-a0fa-b476f084603f" targetNamespace="http://schemas.microsoft.com/office/2006/metadata/properties" ma:root="true" ma:fieldsID="f6978c418541f26b667c2d744d4abbfe" ns2:_="" ns3:_="">
    <xsd:import namespace="15af6d95-0c21-46a1-b7b5-ec7856771054"/>
    <xsd:import namespace="4d39e04f-539d-4b29-a0fa-b476f08460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af6d95-0c21-46a1-b7b5-ec78567710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963f6a9-bf9c-43f0-b7bd-5e244946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9e04f-539d-4b29-a0fa-b476f084603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5b91c22-8027-40c0-a2fb-6956b10a21f8}" ma:internalName="TaxCatchAll" ma:showField="CatchAllData" ma:web="4d39e04f-539d-4b29-a0fa-b476f08460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39e04f-539d-4b29-a0fa-b476f084603f" xsi:nil="true"/>
    <SharedWithUsers xmlns="4d39e04f-539d-4b29-a0fa-b476f084603f">
      <UserInfo>
        <DisplayName/>
        <AccountId xsi:nil="true"/>
        <AccountType/>
      </UserInfo>
    </SharedWithUsers>
    <lcf76f155ced4ddcb4097134ff3c332f xmlns="15af6d95-0c21-46a1-b7b5-ec7856771054">
      <Terms xmlns="http://schemas.microsoft.com/office/infopath/2007/PartnerControls"/>
    </lcf76f155ced4ddcb4097134ff3c332f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830F3519BC3144A9F634174AB2DCE7" ma:contentTypeVersion="34" ma:contentTypeDescription="Create a new document." ma:contentTypeScope="" ma:versionID="d5e059aaa96acf82d66f91de86e61725">
  <xsd:schema xmlns:xsd="http://www.w3.org/2001/XMLSchema" xmlns:xs="http://www.w3.org/2001/XMLSchema" xmlns:p="http://schemas.microsoft.com/office/2006/metadata/properties" xmlns:ns2="46eaf3e6-aba0-4109-8a2a-de3c3773e0bd" xmlns:ns3="07037a31-cd96-4482-983c-2f9d33eb74cf" xmlns:ns4="c96cfe3e-03f0-4c5b-a189-ffd58e3ba1b9" targetNamespace="http://schemas.microsoft.com/office/2006/metadata/properties" ma:root="true" ma:fieldsID="1b391013bd258c29fa7013ea4e62ef0e" ns2:_="" ns3:_="" ns4:_="">
    <xsd:import namespace="46eaf3e6-aba0-4109-8a2a-de3c3773e0bd"/>
    <xsd:import namespace="07037a31-cd96-4482-983c-2f9d33eb74cf"/>
    <xsd:import namespace="c96cfe3e-03f0-4c5b-a189-ffd58e3ba1b9"/>
    <xsd:element name="properties">
      <xsd:complexType>
        <xsd:sequence>
          <xsd:element name="documentManagement">
            <xsd:complexType>
              <xsd:all>
                <xsd:element ref="ns2:l871acc97dfd440b991d73a0c276f4d3" minOccurs="0"/>
                <xsd:element ref="ns2:TaxCatchAll" minOccurs="0"/>
                <xsd:element ref="ns2:e65d3933e9964b71887a665ea3f149e1" minOccurs="0"/>
                <xsd:element ref="ns2:f77886d972794f63b8f417a54b7a8195" minOccurs="0"/>
                <xsd:element ref="ns2:ae124047c7aa4e1096083e42b2e0ba17" minOccurs="0"/>
                <xsd:element ref="ns2:p2e1950d6010471ca5fc396ad2c5b3a4" minOccurs="0"/>
                <xsd:element ref="ns2:c1825ef2cee44fd6a39a9554ec6081ce" minOccurs="0"/>
                <xsd:element ref="ns3:MediaServiceMetadata" minOccurs="0"/>
                <xsd:element ref="ns3:MediaServiceFastMetadata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3:MediaServiceSearchProperties" minOccurs="0"/>
                <xsd:element ref="ns3:MediaServiceObjectDetectorVersions" minOccurs="0"/>
                <xsd:element ref="ns3:MediaLengthInSecond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eaf3e6-aba0-4109-8a2a-de3c3773e0bd" elementFormDefault="qualified">
    <xsd:import namespace="http://schemas.microsoft.com/office/2006/documentManagement/types"/>
    <xsd:import namespace="http://schemas.microsoft.com/office/infopath/2007/PartnerControls"/>
    <xsd:element name="l871acc97dfd440b991d73a0c276f4d3" ma:index="9" nillable="true" ma:taxonomy="true" ma:internalName="l871acc97dfd440b991d73a0c276f4d3" ma:taxonomyFieldName="Site_x0020_Name" ma:displayName="Site Name" ma:readOnly="false" ma:default="641;#Innovation|79c97823-c73d-4c14-a933-59882c41a1bf" ma:fieldId="{5871acc9-7dfd-440b-991d-73a0c276f4d3}" ma:sspId="7e6f111e-9303-4b31-9cb7-8f749f49e7f8" ma:termSetId="0b1e7715-fb98-4f51-b05a-2dac2acf490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7668379-e70a-4cf0-bd23-a69da6859716}" ma:internalName="TaxCatchAll" ma:showField="CatchAllData" ma:web="46eaf3e6-aba0-4109-8a2a-de3c3773e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65d3933e9964b71887a665ea3f149e1" ma:index="12" nillable="true" ma:taxonomy="true" ma:internalName="e65d3933e9964b71887a665ea3f149e1" ma:taxonomyFieldName="Library" ma:displayName="Library" ma:readOnly="false" ma:default="648;#Research Engagement|81e872b8-8a43-464e-a906-875784dfaf3f" ma:fieldId="{e65d3933-e996-4b71-887a-665ea3f149e1}" ma:sspId="7e6f111e-9303-4b31-9cb7-8f749f49e7f8" ma:termSetId="0b1e7715-fb98-4f51-b05a-2dac2acf4906" ma:anchorId="79c97823-c73d-4c14-a933-59882c41a1bf" ma:open="false" ma:isKeyword="false">
      <xsd:complexType>
        <xsd:sequence>
          <xsd:element ref="pc:Terms" minOccurs="0" maxOccurs="1"/>
        </xsd:sequence>
      </xsd:complexType>
    </xsd:element>
    <xsd:element name="f77886d972794f63b8f417a54b7a8195" ma:index="14" nillable="true" ma:taxonomy="true" ma:internalName="f77886d972794f63b8f417a54b7a8195" ma:taxonomyFieldName="Doc_x0020_Section" ma:displayName="Doc Section" ma:readOnly="false" ma:default="" ma:fieldId="{f77886d9-7279-4f63-b8f4-17a54b7a8195}" ma:sspId="7e6f111e-9303-4b31-9cb7-8f749f49e7f8" ma:termSetId="0b1e7715-fb98-4f51-b05a-2dac2acf4906" ma:anchorId="81e872b8-8a43-464e-a906-875784dfaf3f" ma:open="false" ma:isKeyword="false">
      <xsd:complexType>
        <xsd:sequence>
          <xsd:element ref="pc:Terms" minOccurs="0" maxOccurs="1"/>
        </xsd:sequence>
      </xsd:complexType>
    </xsd:element>
    <xsd:element name="ae124047c7aa4e1096083e42b2e0ba17" ma:index="16" nillable="true" ma:taxonomy="true" ma:internalName="ae124047c7aa4e1096083e42b2e0ba17" ma:taxonomyFieldName="Doc_x0020_Subsections" ma:displayName="Doc Subsections" ma:readOnly="false" ma:default="" ma:fieldId="{ae124047-c7aa-4e10-9608-3e42b2e0ba17}" ma:sspId="7e6f111e-9303-4b31-9cb7-8f749f49e7f8" ma:termSetId="0b1e7715-fb98-4f51-b05a-2dac2acf4906" ma:anchorId="81e872b8-8a43-464e-a906-875784dfaf3f" ma:open="false" ma:isKeyword="false">
      <xsd:complexType>
        <xsd:sequence>
          <xsd:element ref="pc:Terms" minOccurs="0" maxOccurs="1"/>
        </xsd:sequence>
      </xsd:complexType>
    </xsd:element>
    <xsd:element name="p2e1950d6010471ca5fc396ad2c5b3a4" ma:index="18" nillable="true" ma:taxonomy="true" ma:internalName="p2e1950d6010471ca5fc396ad2c5b3a4" ma:taxonomyFieldName="Document_x0020_Category" ma:displayName="Document Category" ma:default="" ma:fieldId="{92e1950d-6010-471c-a5fc-396ad2c5b3a4}" ma:sspId="7e6f111e-9303-4b31-9cb7-8f749f49e7f8" ma:termSetId="bb2f085f-1f55-4e44-8dff-6cfa448e3093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1825ef2cee44fd6a39a9554ec6081ce" ma:index="20" nillable="true" ma:taxonomy="true" ma:internalName="c1825ef2cee44fd6a39a9554ec6081ce" ma:taxonomyFieldName="Stakeholder" ma:displayName="Stakeholder" ma:default="" ma:fieldId="{c1825ef2-cee4-4fd6-a39a-9554ec6081ce}" ma:sspId="7e6f111e-9303-4b31-9cb7-8f749f49e7f8" ma:termSetId="987e2f0f-2e63-408b-80c1-754173d99625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37a31-cd96-4482-983c-2f9d33eb7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7e6f111e-9303-4b31-9cb7-8f749f49e7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3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3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3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cfe3e-03f0-4c5b-a189-ffd58e3ba1b9" elementFormDefault="qualified">
    <xsd:import namespace="http://schemas.microsoft.com/office/2006/documentManagement/types"/>
    <xsd:import namespace="http://schemas.microsoft.com/office/infopath/2007/PartnerControls"/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A148C5-1F16-48A9-AF3F-F1044A6877F9}"/>
</file>

<file path=customXml/itemProps2.xml><?xml version="1.0" encoding="utf-8"?>
<ds:datastoreItem xmlns:ds="http://schemas.openxmlformats.org/officeDocument/2006/customXml" ds:itemID="{7C0CE918-665E-4ECB-91BA-A2DFB59130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8517E9-19E9-4E1C-BF1D-E163BF8DEC25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c96cfe3e-03f0-4c5b-a189-ffd58e3ba1b9"/>
    <ds:schemaRef ds:uri="46eaf3e6-aba0-4109-8a2a-de3c3773e0bd"/>
    <ds:schemaRef ds:uri="http://schemas.openxmlformats.org/package/2006/metadata/core-properties"/>
    <ds:schemaRef ds:uri="http://schemas.microsoft.com/office/infopath/2007/PartnerControls"/>
    <ds:schemaRef ds:uri="07037a31-cd96-4482-983c-2f9d33eb74cf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1621E630-F175-4F26-AB49-F8A3170FF2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eaf3e6-aba0-4109-8a2a-de3c3773e0bd"/>
    <ds:schemaRef ds:uri="07037a31-cd96-4482-983c-2f9d33eb74cf"/>
    <ds:schemaRef ds:uri="c96cfe3e-03f0-4c5b-a189-ffd58e3ba1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HEAnet Presentation Template FINAL</Template>
  <TotalTime>12564</TotalTime>
  <Words>386</Words>
  <Application>Microsoft Office PowerPoint</Application>
  <PresentationFormat>Widescreen</PresentationFormat>
  <Paragraphs>51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-apple-system</vt:lpstr>
      <vt:lpstr>Aptos</vt:lpstr>
      <vt:lpstr>Arial</vt:lpstr>
      <vt:lpstr>Calibri</vt:lpstr>
      <vt:lpstr>Calibri Light</vt:lpstr>
      <vt:lpstr>Office Theme</vt:lpstr>
      <vt:lpstr>Why should we Open (up) Research</vt:lpstr>
      <vt:lpstr>What are Research Data?</vt:lpstr>
      <vt:lpstr>Open Science</vt:lpstr>
      <vt:lpstr>Open Science</vt:lpstr>
      <vt:lpstr>Open Science</vt:lpstr>
      <vt:lpstr>What are FAIR Data?</vt:lpstr>
      <vt:lpstr>“as open as possible,  as closed as necessary”</vt:lpstr>
      <vt:lpstr>PowerPoint Presentation</vt:lpstr>
      <vt:lpstr>Open Research Values</vt:lpstr>
      <vt:lpstr>Personal values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Carroll</dc:creator>
  <cp:lastModifiedBy>Jenny O’Neill</cp:lastModifiedBy>
  <cp:revision>95</cp:revision>
  <dcterms:created xsi:type="dcterms:W3CDTF">2021-12-10T15:35:57Z</dcterms:created>
  <dcterms:modified xsi:type="dcterms:W3CDTF">2024-11-06T11:47:46Z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ite Name">
    <vt:lpwstr>3702;#Communications|e6ab5dde-f6b7-42bc-86e7-39d0dfe1c1ea</vt:lpwstr>
  </property>
  <property fmtid="{D5CDD505-2E9C-101B-9397-08002B2CF9AE}" pid="3" name="ContentTypeId">
    <vt:lpwstr>0x0101000630544E1717A14B9D63EB6BDE07A190</vt:lpwstr>
  </property>
  <property fmtid="{D5CDD505-2E9C-101B-9397-08002B2CF9AE}" pid="4" name="Doc Subsections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Library">
    <vt:lpwstr>3703;#Comms Admin|fb60b72b-0ccc-469b-b38f-265dea674346</vt:lpwstr>
  </property>
  <property fmtid="{D5CDD505-2E9C-101B-9397-08002B2CF9AE}" pid="9" name="Stakeholder">
    <vt:lpwstr/>
  </property>
  <property fmtid="{D5CDD505-2E9C-101B-9397-08002B2CF9AE}" pid="10" name="Doc Section">
    <vt:lpwstr/>
  </property>
  <property fmtid="{D5CDD505-2E9C-101B-9397-08002B2CF9AE}" pid="11" name="Document Category">
    <vt:lpwstr/>
  </property>
  <property fmtid="{D5CDD505-2E9C-101B-9397-08002B2CF9AE}" pid="12" name="MediaServiceImageTags">
    <vt:lpwstr/>
  </property>
  <property fmtid="{D5CDD505-2E9C-101B-9397-08002B2CF9AE}" pid="13" name="Doc_x0020_Subsections">
    <vt:lpwstr/>
  </property>
  <property fmtid="{D5CDD505-2E9C-101B-9397-08002B2CF9AE}" pid="14" name="Site_x0020_Name">
    <vt:lpwstr>3702;#Communications|e6ab5dde-f6b7-42bc-86e7-39d0dfe1c1ea</vt:lpwstr>
  </property>
  <property fmtid="{D5CDD505-2E9C-101B-9397-08002B2CF9AE}" pid="15" name="Document_x0020_Category">
    <vt:lpwstr/>
  </property>
  <property fmtid="{D5CDD505-2E9C-101B-9397-08002B2CF9AE}" pid="16" name="Doc_x0020_Section">
    <vt:lpwstr/>
  </property>
</Properties>
</file>