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84" r:id="rId6"/>
    <p:sldId id="285" r:id="rId7"/>
    <p:sldId id="288" r:id="rId8"/>
    <p:sldId id="292" r:id="rId9"/>
    <p:sldId id="293" r:id="rId10"/>
    <p:sldId id="294" r:id="rId11"/>
    <p:sldId id="295" r:id="rId12"/>
    <p:sldId id="296" r:id="rId13"/>
    <p:sldId id="301" r:id="rId14"/>
    <p:sldId id="297" r:id="rId15"/>
    <p:sldId id="2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/>
  </p:normalViewPr>
  <p:slideViewPr>
    <p:cSldViewPr snapToGrid="0" snapToObjects="1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14" Type="http://schemas.openxmlformats.org/officeDocument/2006/relationships/slide" Target="slides/slide9.xml"/><Relationship Id="rId9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1CFFD-0302-1A49-9D68-113DD4C3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0CB7-BF4F-CA40-A879-25B6257C2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A39B84-C9E9-E645-B32D-1EAC0DAD2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1158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736DB356-2B28-0B49-99AC-5261D68DF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7520" y="6356350"/>
            <a:ext cx="245872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A7E3A7-EC6F-3142-AA0A-6B1E9A4ABBDF}" type="datetime3">
              <a:rPr lang="en-IE" smtClean="0"/>
              <a:pPr/>
              <a:t>31 October 2024</a:t>
            </a:fld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26A0C62-F633-874C-A15A-D1A68C630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9760" y="6356350"/>
            <a:ext cx="207772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C7BA54B-393B-7746-BEB6-A7E84BC934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88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ADAD2-8354-744A-B594-3F9CC0170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7456"/>
            <a:ext cx="12191997" cy="6849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604A0-4DCE-E246-9371-01C214AF6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7417" y="927220"/>
            <a:ext cx="3824845" cy="1574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29D5AD-2FE9-6C42-AAB6-D988AD090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2501781"/>
            <a:ext cx="6055360" cy="212102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0F804A-C6B1-7442-ADAE-B7FF269AA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4714876"/>
            <a:ext cx="60553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B9433-CD8C-7DF4-BFCA-91447FEEF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21322" y="955919"/>
            <a:ext cx="4917985" cy="38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3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ADAD2-8354-744A-B594-3F9CC0170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7456"/>
            <a:ext cx="12191997" cy="6849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604A0-4DCE-E246-9371-01C214AF6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7417" y="927220"/>
            <a:ext cx="3824845" cy="1574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29D5AD-2FE9-6C42-AAB6-D988AD090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2501781"/>
            <a:ext cx="6055360" cy="212102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0F804A-C6B1-7442-ADAE-B7FF269AA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4714876"/>
            <a:ext cx="60553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B9433-CD8C-7DF4-BFCA-91447FEEF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21322" y="955919"/>
            <a:ext cx="4917985" cy="38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51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ADAD2-8354-744A-B594-3F9CC0170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7456"/>
            <a:ext cx="12191996" cy="6849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604A0-4DCE-E246-9371-01C214AF6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7417" y="927220"/>
            <a:ext cx="3824845" cy="1574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29D5AD-2FE9-6C42-AAB6-D988AD090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2501781"/>
            <a:ext cx="6055360" cy="212102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0F804A-C6B1-7442-ADAE-B7FF269AA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4714876"/>
            <a:ext cx="60553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B9433-CD8C-7DF4-BFCA-91447FEEF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21322" y="955919"/>
            <a:ext cx="4917985" cy="38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16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7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ADAD2-8354-744A-B594-3F9CC0170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7456"/>
            <a:ext cx="12191996" cy="6849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604A0-4DCE-E246-9371-01C214AF6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7417" y="927220"/>
            <a:ext cx="3824845" cy="1574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29D5AD-2FE9-6C42-AAB6-D988AD090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2501781"/>
            <a:ext cx="6055360" cy="212102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0F804A-C6B1-7442-ADAE-B7FF269AA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4714876"/>
            <a:ext cx="60553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B9433-CD8C-7DF4-BFCA-91447FEEF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21322" y="955919"/>
            <a:ext cx="4917985" cy="38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41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8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ADAD2-8354-744A-B594-3F9CC0170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7456"/>
            <a:ext cx="12191994" cy="6849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604A0-4DCE-E246-9371-01C214AF6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7417" y="927220"/>
            <a:ext cx="3824845" cy="1574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29D5AD-2FE9-6C42-AAB6-D988AD090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2501781"/>
            <a:ext cx="6055360" cy="212102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0F804A-C6B1-7442-ADAE-B7FF269AA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4714876"/>
            <a:ext cx="60553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B9433-CD8C-7DF4-BFCA-91447FEEF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21322" y="955919"/>
            <a:ext cx="4917985" cy="38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17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9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ADAD2-8354-744A-B594-3F9CC0170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7456"/>
            <a:ext cx="12191994" cy="6849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604A0-4DCE-E246-9371-01C214AF6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7417" y="927220"/>
            <a:ext cx="3824845" cy="1574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29D5AD-2FE9-6C42-AAB6-D988AD090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2501781"/>
            <a:ext cx="6055360" cy="212102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0F804A-C6B1-7442-ADAE-B7FF269AA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4714876"/>
            <a:ext cx="60553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B9433-CD8C-7DF4-BFCA-91447FEEF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21322" y="955919"/>
            <a:ext cx="4917985" cy="38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64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0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ADAD2-8354-744A-B594-3F9CC0170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" y="7456"/>
            <a:ext cx="12191992" cy="6849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604A0-4DCE-E246-9371-01C214AF6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7417" y="927220"/>
            <a:ext cx="3824845" cy="1574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29D5AD-2FE9-6C42-AAB6-D988AD090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2501781"/>
            <a:ext cx="6055360" cy="212102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0F804A-C6B1-7442-ADAE-B7FF269AA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4714876"/>
            <a:ext cx="60553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B9433-CD8C-7DF4-BFCA-91447FEEF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21322" y="955919"/>
            <a:ext cx="4917985" cy="38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24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ection Break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BD4768-D3AE-BA74-1A42-75FF4B11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0"/>
            <a:ext cx="12207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47F43-7B45-4F49-B81A-3938ABBA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1122363"/>
            <a:ext cx="1052576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B176-1518-684A-AC3E-8AEAA5D35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3602038"/>
            <a:ext cx="105257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98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 1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">
            <a:extLst>
              <a:ext uri="{FF2B5EF4-FFF2-40B4-BE49-F238E27FC236}">
                <a16:creationId xmlns:a16="http://schemas.microsoft.com/office/drawing/2014/main" id="{ABBD4768-D3AE-BA74-1A42-75FF4B11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" y="0"/>
            <a:ext cx="12207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47F43-7B45-4F49-B81A-3938ABBA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1122363"/>
            <a:ext cx="1052576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B176-1518-684A-AC3E-8AEAA5D35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3602038"/>
            <a:ext cx="105257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457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 2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BD4768-D3AE-BA74-1A42-75FF4B11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0"/>
            <a:ext cx="12207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47F43-7B45-4F49-B81A-3938ABBA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1122363"/>
            <a:ext cx="1052576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B176-1518-684A-AC3E-8AEAA5D35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3602038"/>
            <a:ext cx="105257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33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">
            <a:extLst>
              <a:ext uri="{FF2B5EF4-FFF2-40B4-BE49-F238E27FC236}">
                <a16:creationId xmlns:a16="http://schemas.microsoft.com/office/drawing/2014/main" id="{E509E505-59CD-1A40-E720-5A0D379D9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1"/>
            <a:ext cx="12192000" cy="684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06B549-7095-444D-B599-A1315154C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8737"/>
          <a:stretch/>
        </p:blipFill>
        <p:spPr>
          <a:xfrm>
            <a:off x="8380412" y="6350"/>
            <a:ext cx="3811588" cy="6851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1CFFD-0302-1A49-9D68-113DD4C3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365125"/>
            <a:ext cx="726717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0CB7-BF4F-CA40-A879-25B6257C2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825625"/>
            <a:ext cx="72671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A39B84-C9E9-E645-B32D-1EAC0DAD2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0412" y="0"/>
            <a:ext cx="381158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07D8A17-3BEE-6148-9B03-46CCD27D4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08250" y="6356350"/>
            <a:ext cx="245872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A7E3A7-EC6F-3142-AA0A-6B1E9A4ABBDF}" type="datetime3">
              <a:rPr lang="en-IE" smtClean="0"/>
              <a:pPr/>
              <a:t>31 October 2024</a:t>
            </a:fld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C8352FA-C4C0-1E4C-805A-CA70A61DC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90490" y="6356350"/>
            <a:ext cx="207772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C7BA54B-393B-7746-BEB6-A7E84BC934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89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 3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BD4768-D3AE-BA74-1A42-75FF4B11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0"/>
            <a:ext cx="12207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47F43-7B45-4F49-B81A-3938ABBA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1122363"/>
            <a:ext cx="1052576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B176-1518-684A-AC3E-8AEAA5D35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3602038"/>
            <a:ext cx="105257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368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 4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BD4768-D3AE-BA74-1A42-75FF4B11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0"/>
            <a:ext cx="12207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47F43-7B45-4F49-B81A-3938ABBA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1122363"/>
            <a:ext cx="1052576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B176-1518-684A-AC3E-8AEAA5D35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3602038"/>
            <a:ext cx="105257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 5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BD4768-D3AE-BA74-1A42-75FF4B11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0"/>
            <a:ext cx="12207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47F43-7B45-4F49-B81A-3938ABBA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1122363"/>
            <a:ext cx="1052576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B176-1518-684A-AC3E-8AEAA5D35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3602038"/>
            <a:ext cx="105257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11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 6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BD4768-D3AE-BA74-1A42-75FF4B11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0"/>
            <a:ext cx="12207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47F43-7B45-4F49-B81A-3938ABBA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1122363"/>
            <a:ext cx="1052576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B176-1518-684A-AC3E-8AEAA5D35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3602038"/>
            <a:ext cx="105257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83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 7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BD4768-D3AE-BA74-1A42-75FF4B11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0"/>
            <a:ext cx="12207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47F43-7B45-4F49-B81A-3938ABBA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1122363"/>
            <a:ext cx="1052576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B176-1518-684A-AC3E-8AEAA5D35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3602038"/>
            <a:ext cx="105257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45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 8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BD4768-D3AE-BA74-1A42-75FF4B11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0"/>
            <a:ext cx="12207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47F43-7B45-4F49-B81A-3938ABBA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1122363"/>
            <a:ext cx="1052576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B176-1518-684A-AC3E-8AEAA5D35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3602038"/>
            <a:ext cx="105257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86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 9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BD4768-D3AE-BA74-1A42-75FF4B11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0"/>
            <a:ext cx="12207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47F43-7B45-4F49-B81A-3938ABBA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1122363"/>
            <a:ext cx="1052576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B176-1518-684A-AC3E-8AEAA5D35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3602038"/>
            <a:ext cx="105257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64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 10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BD4768-D3AE-BA74-1A42-75FF4B11A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7620" y="0"/>
            <a:ext cx="12207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47F43-7B45-4F49-B81A-3938ABBA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1122363"/>
            <a:ext cx="1052576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B176-1518-684A-AC3E-8AEAA5D35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3602038"/>
            <a:ext cx="105257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35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5E0E9-CC36-6C40-A7E7-C5954E74B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4775"/>
            <a:ext cx="12192000" cy="684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1CFFD-0302-1A49-9D68-113DD4C3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365125"/>
            <a:ext cx="1081842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0CB7-BF4F-CA40-A879-25B6257C2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70" y="1825625"/>
            <a:ext cx="108184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4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5E0E9-CC36-6C40-A7E7-C5954E74B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6361"/>
            <a:ext cx="12192000" cy="684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1CFFD-0302-1A49-9D68-113DD4C3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365125"/>
            <a:ext cx="1081842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0CB7-BF4F-CA40-A879-25B6257C2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70" y="1825625"/>
            <a:ext cx="108184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0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No Logo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ADAD2-8354-744A-B594-3F9CC0170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7456"/>
            <a:ext cx="12192000" cy="684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47F43-7B45-4F49-B81A-3938ABBAE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1122363"/>
            <a:ext cx="605536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7B176-1518-684A-AC3E-8AEAA5D35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3602038"/>
            <a:ext cx="60553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090898-580D-457D-43E1-0ACCF729A9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21322" y="955919"/>
            <a:ext cx="4917985" cy="38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52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Logo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ADAD2-8354-744A-B594-3F9CC0170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7456"/>
            <a:ext cx="12192000" cy="684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604A0-4DCE-E246-9371-01C214AF6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7417" y="927220"/>
            <a:ext cx="3824845" cy="157456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9E2389-3DBC-6E4C-8B1A-1C22D5F9A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2501781"/>
            <a:ext cx="6055360" cy="212102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9E30B6E-4587-5241-9A68-A1264D808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4714876"/>
            <a:ext cx="60553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02DD7D-C613-3465-1517-7BF9208080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21322" y="955919"/>
            <a:ext cx="4917985" cy="38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ADAD2-8354-744A-B594-3F9CC0170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7456"/>
            <a:ext cx="12192000" cy="684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604A0-4DCE-E246-9371-01C214AF6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7417" y="927220"/>
            <a:ext cx="3824845" cy="1574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29D5AD-2FE9-6C42-AAB6-D988AD090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2501781"/>
            <a:ext cx="6055360" cy="212102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0F804A-C6B1-7442-ADAE-B7FF269AA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4714876"/>
            <a:ext cx="60553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B9433-CD8C-7DF4-BFCA-91447FEEF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21322" y="955919"/>
            <a:ext cx="4917985" cy="38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5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ADAD2-8354-744A-B594-3F9CC0170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7456"/>
            <a:ext cx="12191999" cy="684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604A0-4DCE-E246-9371-01C214AF6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7417" y="927220"/>
            <a:ext cx="3824845" cy="1574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29D5AD-2FE9-6C42-AAB6-D988AD090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2501781"/>
            <a:ext cx="6055360" cy="212102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0F804A-C6B1-7442-ADAE-B7FF269AA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4714876"/>
            <a:ext cx="60553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B9433-CD8C-7DF4-BFCA-91447FEEF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21322" y="955919"/>
            <a:ext cx="4917985" cy="38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Pr>
        <a:solidFill>
          <a:srgbClr val="224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1ADAD2-8354-744A-B594-3F9CC0170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7456"/>
            <a:ext cx="12191999" cy="6849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604A0-4DCE-E246-9371-01C214AF6B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7417" y="927220"/>
            <a:ext cx="3824845" cy="1574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29D5AD-2FE9-6C42-AAB6-D988AD090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160" y="2501781"/>
            <a:ext cx="6055360" cy="212102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0F804A-C6B1-7442-ADAE-B7FF269AA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4714876"/>
            <a:ext cx="605536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B9433-CD8C-7DF4-BFCA-91447FEEF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21322" y="955919"/>
            <a:ext cx="4917985" cy="38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4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">
            <a:extLst>
              <a:ext uri="{FF2B5EF4-FFF2-40B4-BE49-F238E27FC236}">
                <a16:creationId xmlns:a16="http://schemas.microsoft.com/office/drawing/2014/main" id="{6791EF58-D7B9-FA0B-8FE7-2A7225315C54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0" y="6350"/>
            <a:ext cx="12192000" cy="6849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61B837-0AF4-7841-AF64-8466BFD9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68970"/>
          <a:stretch/>
        </p:blipFill>
        <p:spPr>
          <a:xfrm>
            <a:off x="0" y="6350"/>
            <a:ext cx="3783106" cy="68516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C971C0-ADEB-7F43-9C68-3A9805E1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520" y="365125"/>
            <a:ext cx="72671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2DBA7-F58F-AE41-A996-410690956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7520" y="1825625"/>
            <a:ext cx="72671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408E9859-5416-DF49-B4A0-93C119BB6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7520" y="6356350"/>
            <a:ext cx="245872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A7E3A7-EC6F-3142-AA0A-6B1E9A4ABBDF}" type="datetime3">
              <a:rPr lang="en-IE" smtClean="0"/>
              <a:pPr/>
              <a:t>31 October 2024</a:t>
            </a:fld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0C464A7-862E-B34A-977C-5E681852B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9760" y="6356350"/>
            <a:ext cx="207772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C7BA54B-393B-7746-BEB6-A7E84BC934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66" r:id="rId3"/>
    <p:sldLayoutId id="2147483667" r:id="rId4"/>
    <p:sldLayoutId id="2147483649" r:id="rId5"/>
    <p:sldLayoutId id="214748366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90" r:id="rId17"/>
    <p:sldLayoutId id="2147483660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3C339-C831-B12F-D84F-358CD77734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/>
              <a:t>Schools Network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DF03F2-7B74-BBE3-D9FC-8DD51B76A3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 the HIP migration project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44799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DEF49F-93DF-CFE3-1451-B7BCE1E8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784"/>
            <a:ext cx="12192000" cy="1926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B65E14-DE89-B09E-B19A-687504B51F39}"/>
              </a:ext>
            </a:extLst>
          </p:cNvPr>
          <p:cNvSpPr txBox="1"/>
          <p:nvPr/>
        </p:nvSpPr>
        <p:spPr>
          <a:xfrm>
            <a:off x="563418" y="3565236"/>
            <a:ext cx="11129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there is a successful </a:t>
            </a:r>
            <a:r>
              <a:rPr lang="en-US" dirty="0" err="1"/>
              <a:t>arp</a:t>
            </a:r>
            <a:r>
              <a:rPr lang="en-US" dirty="0"/>
              <a:t> entry, a python script will load the SHS config on to the SBN connection associated with the relevant roll number. </a:t>
            </a:r>
          </a:p>
          <a:p>
            <a:endParaRPr lang="en-US" dirty="0"/>
          </a:p>
          <a:p>
            <a:r>
              <a:rPr lang="en-US" dirty="0"/>
              <a:t>It will wait 2 minutes, then log into the new SHS router and commit the config. On failure, the config rolls back to the SBN config and previous PPP connectivity.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28139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DF9BEA-0AE4-4285-8FF7-E6FC31FCA056}"/>
              </a:ext>
            </a:extLst>
          </p:cNvPr>
          <p:cNvSpPr txBox="1"/>
          <p:nvPr/>
        </p:nvSpPr>
        <p:spPr>
          <a:xfrm>
            <a:off x="2479431" y="1565031"/>
            <a:ext cx="72712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And since the project started, we’ve used this process to successfully migrate over 1000 connections!</a:t>
            </a:r>
            <a:endParaRPr lang="en-IE" sz="4400" dirty="0"/>
          </a:p>
        </p:txBody>
      </p:sp>
    </p:spTree>
    <p:extLst>
      <p:ext uri="{BB962C8B-B14F-4D97-AF65-F5344CB8AC3E}">
        <p14:creationId xmlns:p14="http://schemas.microsoft.com/office/powerpoint/2010/main" val="3176630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25A6AE3-02DE-D6A3-3215-3BEBA8C0D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905854"/>
            <a:ext cx="10525760" cy="4351946"/>
          </a:xfrm>
        </p:spPr>
        <p:txBody>
          <a:bodyPr>
            <a:normAutofit/>
          </a:bodyPr>
          <a:lstStyle/>
          <a:p>
            <a:endParaRPr lang="en-US" dirty="0"/>
          </a:p>
          <a:p>
            <a:br>
              <a:rPr lang="en-US" dirty="0"/>
            </a:br>
            <a:r>
              <a:rPr lang="en-US" dirty="0"/>
              <a:t>- Schools Broadband Network (SBN) serving primary schools</a:t>
            </a:r>
          </a:p>
          <a:p>
            <a:r>
              <a:rPr lang="en-US" dirty="0"/>
              <a:t>3150 SBN routers</a:t>
            </a:r>
          </a:p>
          <a:p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/>
              <a:t>Schools High Speed network (SHS) serving secondary schools</a:t>
            </a:r>
          </a:p>
          <a:p>
            <a:r>
              <a:rPr lang="en-US" dirty="0"/>
              <a:t>825 SHS routers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endParaRPr lang="en-US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36350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6BAE1-515D-6967-CC68-F927C1D930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HEAnet Intervention Program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3DD-AF17-6F44-AC49-13CB10B7C6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Started in 2021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Department of Education plan to upgrade bandwidth to 100Mb for lowest bandwidth primary schools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Over 1000 circuits tendered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87900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6BB4A9-C05B-B3E1-BB68-9582F4321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27601"/>
            <a:ext cx="7620000" cy="1781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08985E-B41A-A6B1-90B7-335C1BCC9E01}"/>
              </a:ext>
            </a:extLst>
          </p:cNvPr>
          <p:cNvSpPr txBox="1"/>
          <p:nvPr/>
        </p:nvSpPr>
        <p:spPr>
          <a:xfrm>
            <a:off x="2286000" y="2888479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were we working with?</a:t>
            </a:r>
          </a:p>
          <a:p>
            <a:endParaRPr lang="en-US" dirty="0"/>
          </a:p>
          <a:p>
            <a:r>
              <a:rPr lang="en-US" dirty="0"/>
              <a:t>One router type: Juniper SRX300</a:t>
            </a:r>
          </a:p>
          <a:p>
            <a:r>
              <a:rPr lang="en-US" dirty="0"/>
              <a:t>Identical interface configurations across our entire SBN fleet. 5 </a:t>
            </a:r>
            <a:r>
              <a:rPr lang="en-US" dirty="0" err="1"/>
              <a:t>lan</a:t>
            </a:r>
            <a:r>
              <a:rPr lang="en-US" dirty="0"/>
              <a:t> ports, 1 wan port.</a:t>
            </a:r>
          </a:p>
          <a:p>
            <a:r>
              <a:rPr lang="en-US" dirty="0"/>
              <a:t>Providers (with a little encouragement) who were willing to plug in cables as part of the installation.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6315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B826E8-1F20-1D20-4B8E-29567B88E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702" y="482822"/>
            <a:ext cx="10525760" cy="5917977"/>
          </a:xfrm>
        </p:spPr>
        <p:txBody>
          <a:bodyPr/>
          <a:lstStyle/>
          <a:p>
            <a:r>
              <a:rPr lang="en-US" dirty="0"/>
              <a:t>Providers supplied </a:t>
            </a:r>
            <a:r>
              <a:rPr lang="en-US" dirty="0" err="1"/>
              <a:t>vlan</a:t>
            </a:r>
            <a:r>
              <a:rPr lang="en-US" dirty="0"/>
              <a:t> and interconnect details for circuits</a:t>
            </a:r>
          </a:p>
          <a:p>
            <a:r>
              <a:rPr lang="en-US" dirty="0"/>
              <a:t>After install, providers had to create a handover pack detailing the circuit details, install checklist and a signoff sheet from someone in the school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F5362-3125-0AAB-7B4F-C503EB9A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02" y="1666429"/>
            <a:ext cx="5066995" cy="5131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621232-ED28-5A8A-CE4B-7C9CD658C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973" y="1666428"/>
            <a:ext cx="6144405" cy="44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72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mputer&#10;&#10;Description automatically generated">
            <a:extLst>
              <a:ext uri="{FF2B5EF4-FFF2-40B4-BE49-F238E27FC236}">
                <a16:creationId xmlns:a16="http://schemas.microsoft.com/office/drawing/2014/main" id="{1488CEBA-9CBA-0CC2-0552-688D2C4EC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12" y="1583305"/>
            <a:ext cx="5078434" cy="2298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0DF327-5BB1-7541-2C4F-16A5CB5EC68D}"/>
              </a:ext>
            </a:extLst>
          </p:cNvPr>
          <p:cNvSpPr txBox="1"/>
          <p:nvPr/>
        </p:nvSpPr>
        <p:spPr>
          <a:xfrm>
            <a:off x="991312" y="5392396"/>
            <a:ext cx="1034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lot of schools wouldn’t have dedicated infrastructure rooms, so devices are often in half cabs installed in classrooms or beside desks in offices</a:t>
            </a:r>
            <a:endParaRPr lang="en-IE" dirty="0"/>
          </a:p>
        </p:txBody>
      </p:sp>
      <p:pic>
        <p:nvPicPr>
          <p:cNvPr id="7" name="Picture 6" descr="A black computer tower with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DAF7027E-6A80-ACA8-0657-5E5E8B72B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8261" y="894552"/>
            <a:ext cx="4901403" cy="3676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8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2.png" title="Image">
            <a:extLst>
              <a:ext uri="{FF2B5EF4-FFF2-40B4-BE49-F238E27FC236}">
                <a16:creationId xmlns:a16="http://schemas.microsoft.com/office/drawing/2014/main" id="{C5C35151-9719-C88E-7601-3B9F02D1A332}"/>
              </a:ext>
            </a:extLst>
          </p:cNvPr>
          <p:cNvPicPr preferRelativeResize="0"/>
          <p:nvPr/>
        </p:nvPicPr>
        <p:blipFill rotWithShape="1">
          <a:blip r:embed="rId2" cstate="print"/>
          <a:srcRect l="1" t="-50651" r="-44960" b="5692"/>
          <a:stretch/>
        </p:blipFill>
        <p:spPr>
          <a:xfrm>
            <a:off x="6798440" y="-3016050"/>
            <a:ext cx="4914996" cy="9677498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1599C4-AC1F-A179-CDDC-FB2D4897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792" y="344191"/>
            <a:ext cx="3693618" cy="63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7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4E27BE-1CE2-897D-B288-4F3930A86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9" y="1643393"/>
            <a:ext cx="5126181" cy="30415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031BB9-2022-2C87-DCB8-E43988DE41C8}"/>
              </a:ext>
            </a:extLst>
          </p:cNvPr>
          <p:cNvSpPr txBox="1"/>
          <p:nvPr/>
        </p:nvSpPr>
        <p:spPr>
          <a:xfrm>
            <a:off x="6400800" y="2403478"/>
            <a:ext cx="4959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pseudocode text snippet we wrote to create “hybrid” interfaces on our SBN routers. It would allow us to test connectivity of the new circuit before attempting migration.</a:t>
            </a:r>
          </a:p>
          <a:p>
            <a:r>
              <a:rPr lang="en-US" dirty="0"/>
              <a:t>We used this to create a script and deployed it to devices using Ansible.</a:t>
            </a:r>
          </a:p>
        </p:txBody>
      </p:sp>
    </p:spTree>
    <p:extLst>
      <p:ext uri="{BB962C8B-B14F-4D97-AF65-F5344CB8AC3E}">
        <p14:creationId xmlns:p14="http://schemas.microsoft.com/office/powerpoint/2010/main" val="914326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90BD84-41FA-4610-2FBF-8B2EA127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21" y="1809180"/>
            <a:ext cx="4926764" cy="2972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81B219-CB16-52CD-D8C7-B8B484B35258}"/>
              </a:ext>
            </a:extLst>
          </p:cNvPr>
          <p:cNvSpPr txBox="1"/>
          <p:nvPr/>
        </p:nvSpPr>
        <p:spPr>
          <a:xfrm>
            <a:off x="6358070" y="2418124"/>
            <a:ext cx="42472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view of a device after creating the interface. We would check for an </a:t>
            </a:r>
            <a:r>
              <a:rPr lang="en-US" dirty="0" err="1"/>
              <a:t>arp</a:t>
            </a:r>
            <a:r>
              <a:rPr lang="en-US" dirty="0"/>
              <a:t> entry on ge-0/0/4 to validate connectivity to the correct interconnect on our aggregation routers.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82888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net Presentation v4" id="{FC9FD239-82E6-49B8-AEC3-E38408511653}" vid="{3679A650-C2A6-4B96-AE8A-892A8EE2FF6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0544E1717A14B9D63EB6BDE07A190" ma:contentTypeVersion="18" ma:contentTypeDescription="Create a new document." ma:contentTypeScope="" ma:versionID="2e247d34f5ca83769f98f636c92c0042">
  <xsd:schema xmlns:xsd="http://www.w3.org/2001/XMLSchema" xmlns:xs="http://www.w3.org/2001/XMLSchema" xmlns:p="http://schemas.microsoft.com/office/2006/metadata/properties" xmlns:ns2="15af6d95-0c21-46a1-b7b5-ec7856771054" xmlns:ns3="4d39e04f-539d-4b29-a0fa-b476f084603f" targetNamespace="http://schemas.microsoft.com/office/2006/metadata/properties" ma:root="true" ma:fieldsID="f6978c418541f26b667c2d744d4abbfe" ns2:_="" ns3:_="">
    <xsd:import namespace="15af6d95-0c21-46a1-b7b5-ec7856771054"/>
    <xsd:import namespace="4d39e04f-539d-4b29-a0fa-b476f08460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af6d95-0c21-46a1-b7b5-ec78567710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963f6a9-bf9c-43f0-b7bd-5e244946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9e04f-539d-4b29-a0fa-b476f084603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b91c22-8027-40c0-a2fb-6956b10a21f8}" ma:internalName="TaxCatchAll" ma:showField="CatchAllData" ma:web="4d39e04f-539d-4b29-a0fa-b476f08460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39e04f-539d-4b29-a0fa-b476f084603f" xsi:nil="true"/>
    <lcf76f155ced4ddcb4097134ff3c332f xmlns="15af6d95-0c21-46a1-b7b5-ec785677105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73F1DB07-67B6-40DB-8B21-384BED111690}"/>
</file>

<file path=customXml/itemProps2.xml><?xml version="1.0" encoding="utf-8"?>
<ds:datastoreItem xmlns:ds="http://schemas.openxmlformats.org/officeDocument/2006/customXml" ds:itemID="{7A27DB9A-73F7-44F8-A29B-00F632CE2049}">
  <ds:schemaRefs>
    <ds:schemaRef ds:uri="46eaf3e6-aba0-4109-8a2a-de3c3773e0bd"/>
    <ds:schemaRef ds:uri="http://purl.org/dc/dcmitype/"/>
    <ds:schemaRef ds:uri="bbc7438b-3174-4065-912e-2bfe4af49ab1"/>
    <ds:schemaRef ds:uri="http://www.w3.org/XML/1998/namespace"/>
    <ds:schemaRef ds:uri="e06911d9-3786-4d60-9800-42d6ce83cb96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7986340-597F-4A08-81AA-6DEA55B6AD3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92D308A-108F-4B07-814F-9491E41902B1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HEAnet Presentation v4</Template>
  <TotalTime>20271</TotalTime>
  <Words>327</Words>
  <Application>Microsoft Office PowerPoint</Application>
  <PresentationFormat>Widescreen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Schools Network</vt:lpstr>
      <vt:lpstr>PowerPoint Presentation</vt:lpstr>
      <vt:lpstr>HEAnet Intervention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 Kuipers</dc:creator>
  <cp:lastModifiedBy>John Larrigan</cp:lastModifiedBy>
  <cp:revision>14</cp:revision>
  <dcterms:created xsi:type="dcterms:W3CDTF">2023-08-08T19:06:34Z</dcterms:created>
  <dcterms:modified xsi:type="dcterms:W3CDTF">2024-11-01T14:03:03Z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0x0101000630544E1717A14B9D63EB6BDE07A190</vt:lpwstr>
  </property>
  <property fmtid="{D5CDD505-2E9C-101B-9397-08002B2CF9AE}" pid="3" name="Site Name">
    <vt:lpwstr>133;#Document Centre|f92fdc18-3ad9-43ed-965d-93bca5c293b6</vt:lpwstr>
  </property>
  <property fmtid="{D5CDD505-2E9C-101B-9397-08002B2CF9AE}" pid="4" name="MediaServiceImageTags">
    <vt:lpwstr/>
  </property>
  <property fmtid="{D5CDD505-2E9C-101B-9397-08002B2CF9AE}" pid="5" name="Doc Subsections">
    <vt:lpwstr/>
  </property>
  <property fmtid="{D5CDD505-2E9C-101B-9397-08002B2CF9AE}" pid="6" name="Library">
    <vt:lpwstr>3935;#Office Administration|8d45702b-3893-4f5d-92c7-e1fa815fe323</vt:lpwstr>
  </property>
  <property fmtid="{D5CDD505-2E9C-101B-9397-08002B2CF9AE}" pid="7" name="Stakeholder">
    <vt:lpwstr/>
  </property>
  <property fmtid="{D5CDD505-2E9C-101B-9397-08002B2CF9AE}" pid="8" name="Doc Section">
    <vt:lpwstr/>
  </property>
  <property fmtid="{D5CDD505-2E9C-101B-9397-08002B2CF9AE}" pid="9" name="Document Category">
    <vt:lpwstr/>
  </property>
</Properties>
</file>