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theme/theme2.xml" ContentType="application/vnd.openxmlformats-officedocument.theme+xml"/>
  <Override PartName="/ppt/authors.xml" ContentType="application/vnd.ms-powerpoint.authors+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9" r:id="rId2"/>
    <p:sldId id="2076135955" r:id="rId3"/>
    <p:sldId id="2076135938" r:id="rId4"/>
    <p:sldId id="2076135962" r:id="rId5"/>
    <p:sldId id="2076135959" r:id="rId6"/>
    <p:sldId id="2076135961" r:id="rId7"/>
    <p:sldId id="2076135960" r:id="rId8"/>
    <p:sldId id="2076135957" r:id="rId9"/>
    <p:sldId id="2076135958" r:id="rId10"/>
    <p:sldId id="1231" r:id="rId11"/>
    <p:sldId id="2076135963"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084D7D-3761-669D-4D27-76675B7F8EAF}" name="Monique Pellinkhof" initials="" userId="S::monique.pellinkhof@geantclouds.onmicrosoft.com::e93e7c6f-e0f5-46ad-8cb2-e807c0d84ed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15928"/>
    <a:srgbClr val="2B388F"/>
    <a:srgbClr val="2C3092"/>
    <a:srgbClr val="29B473"/>
    <a:srgbClr val="4DBCE2"/>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5680"/>
  </p:normalViewPr>
  <p:slideViewPr>
    <p:cSldViewPr snapToGrid="0">
      <p:cViewPr varScale="1">
        <p:scale>
          <a:sx n="103" d="100"/>
          <a:sy n="103" d="100"/>
        </p:scale>
        <p:origin x="1136" y="176"/>
      </p:cViewPr>
      <p:guideLst/>
    </p:cSldViewPr>
  </p:slideViewPr>
  <p:notesTextViewPr>
    <p:cViewPr>
      <p:scale>
        <a:sx n="1" d="1"/>
        <a:sy n="1" d="1"/>
      </p:scale>
      <p:origin x="0" y="0"/>
    </p:cViewPr>
  </p:notesTextViewPr>
  <p:notesViewPr>
    <p:cSldViewPr snapToGrid="0">
      <p:cViewPr varScale="1">
        <p:scale>
          <a:sx n="80" d="100"/>
          <a:sy n="80" d="100"/>
        </p:scale>
        <p:origin x="3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B2588-2C2A-1B7B-B2BA-530024D453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a:extLst>
              <a:ext uri="{FF2B5EF4-FFF2-40B4-BE49-F238E27FC236}">
                <a16:creationId xmlns:a16="http://schemas.microsoft.com/office/drawing/2014/main" id="{87758367-9F2B-5F89-E4AD-77EE2CA731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E34C74-6314-CB45-918B-09E0ED9824A9}" type="datetimeFigureOut">
              <a:rPr lang="en-NL" smtClean="0"/>
              <a:t>18/10/2024</a:t>
            </a:fld>
            <a:endParaRPr lang="en-NL"/>
          </a:p>
        </p:txBody>
      </p:sp>
      <p:sp>
        <p:nvSpPr>
          <p:cNvPr id="4" name="Footer Placeholder 3">
            <a:extLst>
              <a:ext uri="{FF2B5EF4-FFF2-40B4-BE49-F238E27FC236}">
                <a16:creationId xmlns:a16="http://schemas.microsoft.com/office/drawing/2014/main" id="{7E714C12-593B-775F-9EEE-152E0A55C2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5" name="Slide Number Placeholder 4">
            <a:extLst>
              <a:ext uri="{FF2B5EF4-FFF2-40B4-BE49-F238E27FC236}">
                <a16:creationId xmlns:a16="http://schemas.microsoft.com/office/drawing/2014/main" id="{F743BF5B-C549-CE8A-0FBB-FF86BC3073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BD4182-CEE8-B647-8C84-A64571FB3C09}" type="slidenum">
              <a:rPr lang="en-NL" smtClean="0"/>
              <a:t>‹#›</a:t>
            </a:fld>
            <a:endParaRPr lang="en-NL"/>
          </a:p>
        </p:txBody>
      </p:sp>
    </p:spTree>
    <p:extLst>
      <p:ext uri="{BB962C8B-B14F-4D97-AF65-F5344CB8AC3E}">
        <p14:creationId xmlns:p14="http://schemas.microsoft.com/office/powerpoint/2010/main" val="2135647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91FFE-3E14-D54B-89AF-041AE048C1A3}" type="datetimeFigureOut">
              <a:rPr lang="en-US" smtClean="0"/>
              <a:t>10/18/24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BEE89-245C-514E-8941-11641E247325}" type="slidenum">
              <a:rPr lang="en-US" smtClean="0"/>
              <a:t>‹#›</a:t>
            </a:fld>
            <a:endParaRPr lang="en-US"/>
          </a:p>
        </p:txBody>
      </p:sp>
    </p:spTree>
    <p:extLst>
      <p:ext uri="{BB962C8B-B14F-4D97-AF65-F5344CB8AC3E}">
        <p14:creationId xmlns:p14="http://schemas.microsoft.com/office/powerpoint/2010/main" val="145275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Introduction + </a:t>
            </a:r>
            <a:r>
              <a:rPr lang="en-GB" b="0" i="0" u="none" strike="noStrike" dirty="0">
                <a:solidFill>
                  <a:srgbClr val="212121"/>
                </a:solidFill>
                <a:effectLst/>
                <a:latin typeface="Calibri Light" panose="020F0302020204030204" pitchFamily="34" charset="0"/>
              </a:rPr>
              <a:t>To share the story of the new Open Cloud for Research and Education 2024 project- OCRE2024t—the new pan-European tender uniting 39 National Research and Education Networks (NRENs) and their participating entities on procuring cloud services for the future. </a:t>
            </a:r>
            <a:endParaRPr lang="en-NL" dirty="0"/>
          </a:p>
        </p:txBody>
      </p:sp>
      <p:sp>
        <p:nvSpPr>
          <p:cNvPr id="4" name="Slide Number Placeholder 3"/>
          <p:cNvSpPr>
            <a:spLocks noGrp="1"/>
          </p:cNvSpPr>
          <p:nvPr>
            <p:ph type="sldNum" sz="quarter" idx="5"/>
          </p:nvPr>
        </p:nvSpPr>
        <p:spPr/>
        <p:txBody>
          <a:bodyPr/>
          <a:lstStyle/>
          <a:p>
            <a:fld id="{B28BEE89-245C-514E-8941-11641E247325}" type="slidenum">
              <a:rPr lang="en-US" smtClean="0"/>
              <a:t>1</a:t>
            </a:fld>
            <a:endParaRPr lang="en-US"/>
          </a:p>
        </p:txBody>
      </p:sp>
    </p:spTree>
    <p:extLst>
      <p:ext uri="{BB962C8B-B14F-4D97-AF65-F5344CB8AC3E}">
        <p14:creationId xmlns:p14="http://schemas.microsoft.com/office/powerpoint/2010/main" val="19829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A92F-FFC8-2B0B-8D4E-00101527B2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45E81-F160-C619-65C0-54B0FF9ECC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2166F-985F-F0E8-E452-BE3EAE640DFA}"/>
              </a:ext>
            </a:extLst>
          </p:cNvPr>
          <p:cNvSpPr>
            <a:spLocks noGrp="1"/>
          </p:cNvSpPr>
          <p:nvPr>
            <p:ph type="body" idx="1"/>
          </p:nvPr>
        </p:nvSpPr>
        <p:spPr/>
        <p:txBody>
          <a:bodyPr/>
          <a:lstStyle/>
          <a:p>
            <a:r>
              <a:rPr lang="en-GB" dirty="0"/>
              <a:t>O</a:t>
            </a:r>
            <a:r>
              <a:rPr lang="en-NL" dirty="0"/>
              <a:t>nce upon a time in a Kingdom not so far away…</a:t>
            </a:r>
          </a:p>
        </p:txBody>
      </p:sp>
      <p:sp>
        <p:nvSpPr>
          <p:cNvPr id="4" name="Slide Number Placeholder 3">
            <a:extLst>
              <a:ext uri="{FF2B5EF4-FFF2-40B4-BE49-F238E27FC236}">
                <a16:creationId xmlns:a16="http://schemas.microsoft.com/office/drawing/2014/main" id="{99C7FE99-6D78-153A-2D9E-659E01818CF7}"/>
              </a:ext>
            </a:extLst>
          </p:cNvPr>
          <p:cNvSpPr>
            <a:spLocks noGrp="1"/>
          </p:cNvSpPr>
          <p:nvPr>
            <p:ph type="sldNum" sz="quarter" idx="5"/>
          </p:nvPr>
        </p:nvSpPr>
        <p:spPr/>
        <p:txBody>
          <a:bodyPr/>
          <a:lstStyle/>
          <a:p>
            <a:fld id="{B28BEE89-245C-514E-8941-11641E247325}" type="slidenum">
              <a:rPr lang="en-US" smtClean="0"/>
              <a:t>2</a:t>
            </a:fld>
            <a:endParaRPr lang="en-US"/>
          </a:p>
        </p:txBody>
      </p:sp>
    </p:spTree>
    <p:extLst>
      <p:ext uri="{BB962C8B-B14F-4D97-AF65-F5344CB8AC3E}">
        <p14:creationId xmlns:p14="http://schemas.microsoft.com/office/powerpoint/2010/main" val="425562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So what happen</a:t>
            </a:r>
            <a:r>
              <a:rPr lang="en-GB" dirty="0"/>
              <a:t>e</a:t>
            </a:r>
            <a:r>
              <a:rPr lang="en-NL" dirty="0"/>
              <a:t>d this time arround…</a:t>
            </a:r>
          </a:p>
        </p:txBody>
      </p:sp>
      <p:sp>
        <p:nvSpPr>
          <p:cNvPr id="4" name="Slide Number Placeholder 3"/>
          <p:cNvSpPr>
            <a:spLocks noGrp="1"/>
          </p:cNvSpPr>
          <p:nvPr>
            <p:ph type="sldNum" sz="quarter" idx="5"/>
          </p:nvPr>
        </p:nvSpPr>
        <p:spPr/>
        <p:txBody>
          <a:bodyPr/>
          <a:lstStyle/>
          <a:p>
            <a:fld id="{B28BEE89-245C-514E-8941-11641E247325}" type="slidenum">
              <a:rPr lang="en-US" smtClean="0"/>
              <a:t>3</a:t>
            </a:fld>
            <a:endParaRPr lang="en-US"/>
          </a:p>
        </p:txBody>
      </p:sp>
    </p:spTree>
    <p:extLst>
      <p:ext uri="{BB962C8B-B14F-4D97-AF65-F5344CB8AC3E}">
        <p14:creationId xmlns:p14="http://schemas.microsoft.com/office/powerpoint/2010/main" val="2808261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12121"/>
                </a:solidFill>
                <a:effectLst/>
                <a:latin typeface="Calibri Light" panose="020F0302020204030204" pitchFamily="34" charset="0"/>
              </a:rPr>
              <a:t>This initiative exemplifies the power of community collaboration in navigating the complexities of cloud procurement. GEANT, acting as the EU central purchasing body, is at the heart of this effort, coordinating and facilitating collaboration across a diverse array of stakeholders.</a:t>
            </a:r>
            <a:endParaRPr lang="en-NL" dirty="0"/>
          </a:p>
        </p:txBody>
      </p:sp>
      <p:sp>
        <p:nvSpPr>
          <p:cNvPr id="4" name="Slide Number Placeholder 3"/>
          <p:cNvSpPr>
            <a:spLocks noGrp="1"/>
          </p:cNvSpPr>
          <p:nvPr>
            <p:ph type="sldNum" sz="quarter" idx="5"/>
          </p:nvPr>
        </p:nvSpPr>
        <p:spPr/>
        <p:txBody>
          <a:bodyPr/>
          <a:lstStyle/>
          <a:p>
            <a:fld id="{B28BEE89-245C-514E-8941-11641E247325}" type="slidenum">
              <a:rPr lang="en-US" smtClean="0"/>
              <a:t>4</a:t>
            </a:fld>
            <a:endParaRPr lang="en-US"/>
          </a:p>
        </p:txBody>
      </p:sp>
    </p:spTree>
    <p:extLst>
      <p:ext uri="{BB962C8B-B14F-4D97-AF65-F5344CB8AC3E}">
        <p14:creationId xmlns:p14="http://schemas.microsoft.com/office/powerpoint/2010/main" val="1444685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212121"/>
                </a:solidFill>
                <a:effectLst/>
                <a:latin typeface="Calibri Light" panose="020F0302020204030204" pitchFamily="34" charset="0"/>
              </a:rPr>
              <a:t>This collaboration is unique and allows the community already for years to streamline procurement processes, reducing redundancy and administrative burden for participating entities. Continuously improving its procedures and documentation, adapting to current times, requirements, developments and dynamics in (EU) legislation. The new OCRE2024 initiative highlights the transformative potential of community collaboration in cloud procurement. By joining forces, we achieve better outcomes and create a more resilient, future-proof and innovative research and education ecosystem in Europe. GEANT’s central role is crucial in harnessing our community’s collective power while honouring the unique needs of each participating entity.</a:t>
            </a:r>
            <a:endParaRPr lang="en-NL" dirty="0"/>
          </a:p>
        </p:txBody>
      </p:sp>
      <p:sp>
        <p:nvSpPr>
          <p:cNvPr id="4" name="Slide Number Placeholder 3"/>
          <p:cNvSpPr>
            <a:spLocks noGrp="1"/>
          </p:cNvSpPr>
          <p:nvPr>
            <p:ph type="sldNum" sz="quarter" idx="5"/>
          </p:nvPr>
        </p:nvSpPr>
        <p:spPr/>
        <p:txBody>
          <a:bodyPr/>
          <a:lstStyle/>
          <a:p>
            <a:fld id="{B28BEE89-245C-514E-8941-11641E247325}" type="slidenum">
              <a:rPr lang="en-US" smtClean="0"/>
              <a:t>5</a:t>
            </a:fld>
            <a:endParaRPr lang="en-US"/>
          </a:p>
        </p:txBody>
      </p:sp>
    </p:spTree>
    <p:extLst>
      <p:ext uri="{BB962C8B-B14F-4D97-AF65-F5344CB8AC3E}">
        <p14:creationId xmlns:p14="http://schemas.microsoft.com/office/powerpoint/2010/main" val="302241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L" dirty="0"/>
              <a:t>Fortunately we’ve also got a lot of fun together while battling through </a:t>
            </a:r>
          </a:p>
        </p:txBody>
      </p:sp>
      <p:sp>
        <p:nvSpPr>
          <p:cNvPr id="4" name="Slide Number Placeholder 3"/>
          <p:cNvSpPr>
            <a:spLocks noGrp="1"/>
          </p:cNvSpPr>
          <p:nvPr>
            <p:ph type="sldNum" sz="quarter" idx="5"/>
          </p:nvPr>
        </p:nvSpPr>
        <p:spPr/>
        <p:txBody>
          <a:bodyPr/>
          <a:lstStyle/>
          <a:p>
            <a:fld id="{B28BEE89-245C-514E-8941-11641E247325}" type="slidenum">
              <a:rPr lang="en-US" smtClean="0"/>
              <a:t>7</a:t>
            </a:fld>
            <a:endParaRPr lang="en-US"/>
          </a:p>
        </p:txBody>
      </p:sp>
    </p:spTree>
    <p:extLst>
      <p:ext uri="{BB962C8B-B14F-4D97-AF65-F5344CB8AC3E}">
        <p14:creationId xmlns:p14="http://schemas.microsoft.com/office/powerpoint/2010/main" val="2956534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fontAlgn="base"/>
            <a:r>
              <a:rPr lang="en-IE" sz="1800" b="0" i="0" dirty="0">
                <a:solidFill>
                  <a:srgbClr val="000000"/>
                </a:solidFill>
                <a:effectLst/>
                <a:latin typeface="Calibri" panose="020F0502020204030204" pitchFamily="34" charset="0"/>
              </a:rPr>
              <a:t>R&amp;E institutes are, as we are all, increasingly aware of their organisation’s carbon footprint and Social Responsibility. Many have (or will have) policies and or legislations, dictating that they record the carbon footprints of individual activities or departments, and define steps to lower these footprints. In addition, organisations are also required to report on sustainability figures.  </a:t>
            </a:r>
            <a:endParaRPr lang="en-IE" b="0" i="0" dirty="0">
              <a:solidFill>
                <a:srgbClr val="000000"/>
              </a:solidFill>
              <a:effectLst/>
              <a:latin typeface="Segoe UI" panose="020B0502040204020203" pitchFamily="34" charset="0"/>
            </a:endParaRPr>
          </a:p>
          <a:p>
            <a:pPr algn="just" rtl="0" fontAlgn="base"/>
            <a:r>
              <a:rPr lang="en-IE" sz="1800" b="0" i="0" dirty="0">
                <a:solidFill>
                  <a:srgbClr val="000000"/>
                </a:solidFill>
                <a:effectLst/>
                <a:latin typeface="Calibri" panose="020F0502020204030204" pitchFamily="34" charset="0"/>
              </a:rPr>
              <a:t>When looking at the carbon footprint of their IT department, institutes should not only be able to measure the footprint of their own datacentres, but also that of the cloud services they use through this ITT. Transparency on sustainability is one of the most desirable additional requirements for institutes and NRENs in multiple countries. </a:t>
            </a:r>
            <a:endParaRPr lang="en-IE" b="0" i="0" dirty="0">
              <a:solidFill>
                <a:srgbClr val="000000"/>
              </a:solidFill>
              <a:effectLst/>
              <a:latin typeface="Segoe UI" panose="020B0502040204020203" pitchFamily="34" charset="0"/>
            </a:endParaRPr>
          </a:p>
          <a:p>
            <a:endParaRPr lang="en-NL" dirty="0"/>
          </a:p>
        </p:txBody>
      </p:sp>
      <p:sp>
        <p:nvSpPr>
          <p:cNvPr id="4" name="Slide Number Placeholder 3"/>
          <p:cNvSpPr>
            <a:spLocks noGrp="1"/>
          </p:cNvSpPr>
          <p:nvPr>
            <p:ph type="sldNum" sz="quarter" idx="5"/>
          </p:nvPr>
        </p:nvSpPr>
        <p:spPr/>
        <p:txBody>
          <a:bodyPr/>
          <a:lstStyle/>
          <a:p>
            <a:fld id="{B28BEE89-245C-514E-8941-11641E247325}" type="slidenum">
              <a:rPr lang="en-US" smtClean="0"/>
              <a:t>9</a:t>
            </a:fld>
            <a:endParaRPr lang="en-US"/>
          </a:p>
        </p:txBody>
      </p:sp>
    </p:spTree>
    <p:extLst>
      <p:ext uri="{BB962C8B-B14F-4D97-AF65-F5344CB8AC3E}">
        <p14:creationId xmlns:p14="http://schemas.microsoft.com/office/powerpoint/2010/main" val="2824759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r>
              <a:rPr lang="en-GB" b="0" i="0" u="none" strike="noStrike" dirty="0">
                <a:solidFill>
                  <a:srgbClr val="212121"/>
                </a:solidFill>
                <a:effectLst/>
                <a:latin typeface="Calibri Light" panose="020F0302020204030204" pitchFamily="34" charset="0"/>
              </a:rPr>
              <a:t>Together, we are not merely procuring cloud services; we are building a stronger, more connected future for research and education across Europe. GEANT’s central role is crucial in harnessing our community’s collective power while honouring the unique needs of each participating entity.</a:t>
            </a:r>
            <a:endParaRPr lang="en-NL" dirty="0"/>
          </a:p>
        </p:txBody>
      </p:sp>
      <p:sp>
        <p:nvSpPr>
          <p:cNvPr id="4" name="Slide Number Placeholder 3"/>
          <p:cNvSpPr>
            <a:spLocks noGrp="1"/>
          </p:cNvSpPr>
          <p:nvPr>
            <p:ph type="sldNum" sz="quarter" idx="5"/>
          </p:nvPr>
        </p:nvSpPr>
        <p:spPr/>
        <p:txBody>
          <a:bodyPr/>
          <a:lstStyle/>
          <a:p>
            <a:fld id="{B28BEE89-245C-514E-8941-11641E247325}" type="slidenum">
              <a:rPr lang="en-US" smtClean="0"/>
              <a:t>11</a:t>
            </a:fld>
            <a:endParaRPr lang="en-US"/>
          </a:p>
        </p:txBody>
      </p:sp>
    </p:spTree>
    <p:extLst>
      <p:ext uri="{BB962C8B-B14F-4D97-AF65-F5344CB8AC3E}">
        <p14:creationId xmlns:p14="http://schemas.microsoft.com/office/powerpoint/2010/main" val="147805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28BEE89-245C-514E-8941-11641E247325}" type="slidenum">
              <a:rPr lang="en-US" smtClean="0"/>
              <a:t>12</a:t>
            </a:fld>
            <a:endParaRPr lang="en-US"/>
          </a:p>
        </p:txBody>
      </p:sp>
    </p:spTree>
    <p:extLst>
      <p:ext uri="{BB962C8B-B14F-4D97-AF65-F5344CB8AC3E}">
        <p14:creationId xmlns:p14="http://schemas.microsoft.com/office/powerpoint/2010/main" val="35819942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blue background with circles&#10;&#10;Description automatically generated">
            <a:extLst>
              <a:ext uri="{FF2B5EF4-FFF2-40B4-BE49-F238E27FC236}">
                <a16:creationId xmlns:a16="http://schemas.microsoft.com/office/drawing/2014/main" id="{72F538AB-C8F7-7C7E-2192-F3FCE4F7897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6DFF1B3-4D4D-C5D6-CDE7-6D42B3938796}"/>
              </a:ext>
            </a:extLst>
          </p:cNvPr>
          <p:cNvPicPr>
            <a:picLocks noChangeAspect="1"/>
          </p:cNvPicPr>
          <p:nvPr userDrawn="1"/>
        </p:nvPicPr>
        <p:blipFill>
          <a:blip r:embed="rId3"/>
          <a:stretch>
            <a:fillRect/>
          </a:stretch>
        </p:blipFill>
        <p:spPr>
          <a:xfrm>
            <a:off x="8702842" y="652045"/>
            <a:ext cx="2161005" cy="598046"/>
          </a:xfrm>
          <a:prstGeom prst="rect">
            <a:avLst/>
          </a:prstGeom>
        </p:spPr>
      </p:pic>
      <p:pic>
        <p:nvPicPr>
          <p:cNvPr id="6" name="Picture 5" descr="Graphical user interface, text, email&#10;&#10;Description automatically generated">
            <a:extLst>
              <a:ext uri="{FF2B5EF4-FFF2-40B4-BE49-F238E27FC236}">
                <a16:creationId xmlns:a16="http://schemas.microsoft.com/office/drawing/2014/main" id="{22E40496-BA98-12B4-D939-C33D1CC5B2F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2886" y="5706089"/>
            <a:ext cx="1984777" cy="414874"/>
          </a:xfrm>
          <a:prstGeom prst="rect">
            <a:avLst/>
          </a:prstGeom>
        </p:spPr>
      </p:pic>
      <p:sp>
        <p:nvSpPr>
          <p:cNvPr id="7" name="Rectangle 6">
            <a:extLst>
              <a:ext uri="{FF2B5EF4-FFF2-40B4-BE49-F238E27FC236}">
                <a16:creationId xmlns:a16="http://schemas.microsoft.com/office/drawing/2014/main" id="{55ADA925-98DB-5107-B677-3B0C86F47C36}"/>
              </a:ext>
            </a:extLst>
          </p:cNvPr>
          <p:cNvSpPr/>
          <p:nvPr userDrawn="1"/>
        </p:nvSpPr>
        <p:spPr>
          <a:xfrm>
            <a:off x="763642" y="2058848"/>
            <a:ext cx="6907158" cy="646331"/>
          </a:xfrm>
          <a:prstGeom prst="rect">
            <a:avLst/>
          </a:prstGeom>
        </p:spPr>
        <p:txBody>
          <a:bodyPr wrap="square">
            <a:spAutoFit/>
          </a:bodyPr>
          <a:lstStyle/>
          <a:p>
            <a:r>
              <a:rPr lang="en-GB" altLang="en-US" sz="3600" dirty="0">
                <a:solidFill>
                  <a:schemeClr val="bg1"/>
                </a:solidFill>
                <a:latin typeface="Arial" panose="020B0604020202020204" pitchFamily="34" charset="0"/>
                <a:cs typeface="Arial" panose="020B0604020202020204" pitchFamily="34" charset="0"/>
              </a:rPr>
              <a:t>Presentation main title heading</a:t>
            </a:r>
            <a:endParaRPr lang="en-GB" altLang="zh-CN" sz="3600" dirty="0">
              <a:solidFill>
                <a:schemeClr val="bg1"/>
              </a:solidFill>
              <a:latin typeface="Arial" panose="020B0604020202020204" pitchFamily="34" charset="0"/>
              <a:cs typeface="Arial" panose="020B0604020202020204" pitchFamily="34" charset="0"/>
            </a:endParaRPr>
          </a:p>
        </p:txBody>
      </p:sp>
      <p:sp>
        <p:nvSpPr>
          <p:cNvPr id="8" name="Rectángulo 3075">
            <a:extLst>
              <a:ext uri="{FF2B5EF4-FFF2-40B4-BE49-F238E27FC236}">
                <a16:creationId xmlns:a16="http://schemas.microsoft.com/office/drawing/2014/main" id="{09540AF7-DC59-F665-C297-B03BC54F34F9}"/>
              </a:ext>
            </a:extLst>
          </p:cNvPr>
          <p:cNvSpPr>
            <a:spLocks noChangeArrowheads="1"/>
          </p:cNvSpPr>
          <p:nvPr userDrawn="1"/>
        </p:nvSpPr>
        <p:spPr bwMode="auto">
          <a:xfrm>
            <a:off x="763642" y="3710304"/>
            <a:ext cx="4605939" cy="1838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GB" altLang="en-US" sz="2400" b="1" dirty="0">
                <a:solidFill>
                  <a:schemeClr val="accent4"/>
                </a:solidFill>
                <a:latin typeface="Arial" panose="020B0604020202020204" pitchFamily="34" charset="0"/>
                <a:cs typeface="Arial" panose="020B0604020202020204" pitchFamily="34" charset="0"/>
              </a:rPr>
              <a:t>First last name, </a:t>
            </a:r>
            <a:r>
              <a:rPr lang="en-GB" altLang="en-US" sz="2400" dirty="0">
                <a:solidFill>
                  <a:schemeClr val="accent4"/>
                </a:solidFill>
                <a:latin typeface="Arial" panose="020B0604020202020204" pitchFamily="34" charset="0"/>
                <a:cs typeface="Arial" panose="020B0604020202020204" pitchFamily="34" charset="0"/>
              </a:rPr>
              <a:t>organisation</a:t>
            </a:r>
          </a:p>
          <a:p>
            <a:pPr>
              <a:spcBef>
                <a:spcPct val="20000"/>
              </a:spcBef>
            </a:pPr>
            <a:r>
              <a:rPr lang="en-GB" altLang="en-US" sz="2000" dirty="0">
                <a:solidFill>
                  <a:schemeClr val="bg1"/>
                </a:solidFill>
                <a:latin typeface="Arial" panose="020B0604020202020204" pitchFamily="34" charset="0"/>
                <a:cs typeface="Arial" panose="020B0604020202020204" pitchFamily="34" charset="0"/>
              </a:rPr>
              <a:t>00 Month Year</a:t>
            </a:r>
          </a:p>
          <a:p>
            <a:pPr>
              <a:spcBef>
                <a:spcPct val="20000"/>
              </a:spcBef>
            </a:pPr>
            <a:r>
              <a:rPr lang="en-GB" altLang="en-US" sz="2000" dirty="0">
                <a:solidFill>
                  <a:schemeClr val="bg1"/>
                </a:solidFill>
                <a:latin typeface="Arial" panose="020B0604020202020204" pitchFamily="34" charset="0"/>
                <a:cs typeface="Arial" panose="020B0604020202020204" pitchFamily="34" charset="0"/>
              </a:rPr>
              <a:t>Event, date and location</a:t>
            </a:r>
          </a:p>
        </p:txBody>
      </p:sp>
    </p:spTree>
    <p:extLst>
      <p:ext uri="{BB962C8B-B14F-4D97-AF65-F5344CB8AC3E}">
        <p14:creationId xmlns:p14="http://schemas.microsoft.com/office/powerpoint/2010/main" val="199869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896E-5C95-54B5-059A-4A5B640440B6}"/>
              </a:ext>
            </a:extLst>
          </p:cNvPr>
          <p:cNvSpPr>
            <a:spLocks noGrp="1"/>
          </p:cNvSpPr>
          <p:nvPr>
            <p:ph type="title"/>
          </p:nvPr>
        </p:nvSpPr>
        <p:spPr>
          <a:xfrm>
            <a:off x="571982" y="1"/>
            <a:ext cx="7779538" cy="1005839"/>
          </a:xfr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A76A06DF-6B68-33C9-50D7-6FEA8D3F2FD2}"/>
              </a:ext>
            </a:extLst>
          </p:cNvPr>
          <p:cNvSpPr>
            <a:spLocks noGrp="1"/>
          </p:cNvSpPr>
          <p:nvPr>
            <p:ph idx="1"/>
          </p:nvPr>
        </p:nvSpPr>
        <p:spPr>
          <a:xfrm>
            <a:off x="571982" y="1440032"/>
            <a:ext cx="10882672" cy="492604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12">
            <a:extLst>
              <a:ext uri="{FF2B5EF4-FFF2-40B4-BE49-F238E27FC236}">
                <a16:creationId xmlns:a16="http://schemas.microsoft.com/office/drawing/2014/main" id="{E9A70202-9A1C-F2FA-D4BB-92DE132EE330}"/>
              </a:ext>
            </a:extLst>
          </p:cNvPr>
          <p:cNvSpPr>
            <a:spLocks noGrp="1"/>
          </p:cNvSpPr>
          <p:nvPr>
            <p:ph type="sldNum" sz="quarter" idx="4"/>
          </p:nvPr>
        </p:nvSpPr>
        <p:spPr>
          <a:xfrm>
            <a:off x="8711454" y="6422309"/>
            <a:ext cx="2743200" cy="365125"/>
          </a:xfrm>
          <a:prstGeom prst="rect">
            <a:avLst/>
          </a:prstGeom>
        </p:spPr>
        <p:txBody>
          <a:bodyPr vert="horz" lIns="91440" tIns="45720" rIns="91440" bIns="45720" rtlCol="0" anchor="ctr"/>
          <a:lstStyle>
            <a:lvl1pPr algn="r">
              <a:defRPr sz="1200">
                <a:solidFill>
                  <a:srgbClr val="2C3092"/>
                </a:solidFill>
              </a:defRPr>
            </a:lvl1pPr>
          </a:lstStyle>
          <a:p>
            <a:fld id="{E8FBBCF6-D925-7B4D-9B17-9151C3996211}" type="slidenum">
              <a:rPr lang="en-US" smtClean="0"/>
              <a:pPr/>
              <a:t>‹#›</a:t>
            </a:fld>
            <a:endParaRPr lang="en-US" dirty="0"/>
          </a:p>
        </p:txBody>
      </p:sp>
    </p:spTree>
    <p:extLst>
      <p:ext uri="{BB962C8B-B14F-4D97-AF65-F5344CB8AC3E}">
        <p14:creationId xmlns:p14="http://schemas.microsoft.com/office/powerpoint/2010/main" val="34738611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blue background with circles&#10;&#10;Description automatically generated">
            <a:extLst>
              <a:ext uri="{FF2B5EF4-FFF2-40B4-BE49-F238E27FC236}">
                <a16:creationId xmlns:a16="http://schemas.microsoft.com/office/drawing/2014/main" id="{3E595E5C-710E-9D5F-24CC-427DF595808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1557374D-4DC1-E2F8-9D68-34892D535E90}"/>
              </a:ext>
            </a:extLst>
          </p:cNvPr>
          <p:cNvPicPr>
            <a:picLocks noChangeAspect="1"/>
          </p:cNvPicPr>
          <p:nvPr userDrawn="1"/>
        </p:nvPicPr>
        <p:blipFill>
          <a:blip r:embed="rId3"/>
          <a:stretch>
            <a:fillRect/>
          </a:stretch>
        </p:blipFill>
        <p:spPr>
          <a:xfrm>
            <a:off x="8702842" y="652045"/>
            <a:ext cx="2161005" cy="598046"/>
          </a:xfrm>
          <a:prstGeom prst="rect">
            <a:avLst/>
          </a:prstGeom>
        </p:spPr>
      </p:pic>
      <p:sp>
        <p:nvSpPr>
          <p:cNvPr id="7" name="Rectangle 6">
            <a:extLst>
              <a:ext uri="{FF2B5EF4-FFF2-40B4-BE49-F238E27FC236}">
                <a16:creationId xmlns:a16="http://schemas.microsoft.com/office/drawing/2014/main" id="{B4B2F9AF-BFF9-AAC2-C68C-F9BFFD6BDAAD}"/>
              </a:ext>
            </a:extLst>
          </p:cNvPr>
          <p:cNvSpPr/>
          <p:nvPr userDrawn="1"/>
        </p:nvSpPr>
        <p:spPr>
          <a:xfrm>
            <a:off x="858284" y="5718789"/>
            <a:ext cx="570466" cy="383561"/>
          </a:xfrm>
          <a:prstGeom prst="rect">
            <a:avLst/>
          </a:prstGeom>
          <a:solidFill>
            <a:srgbClr val="2C309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Graphical user interface, text, email&#10;&#10;Description automatically generated">
            <a:extLst>
              <a:ext uri="{FF2B5EF4-FFF2-40B4-BE49-F238E27FC236}">
                <a16:creationId xmlns:a16="http://schemas.microsoft.com/office/drawing/2014/main" id="{D876E7E2-3DE2-8D11-53E4-48B1DC3CEC0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2886" y="5706089"/>
            <a:ext cx="1984777" cy="414874"/>
          </a:xfrm>
          <a:prstGeom prst="rect">
            <a:avLst/>
          </a:prstGeom>
        </p:spPr>
      </p:pic>
    </p:spTree>
    <p:extLst>
      <p:ext uri="{BB962C8B-B14F-4D97-AF65-F5344CB8AC3E}">
        <p14:creationId xmlns:p14="http://schemas.microsoft.com/office/powerpoint/2010/main" val="1675819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CH" dirty="0"/>
              <a:t>Titel hinzufügen</a:t>
            </a:r>
          </a:p>
        </p:txBody>
      </p:sp>
      <p:sp>
        <p:nvSpPr>
          <p:cNvPr id="3" name="Inhaltsplatzhalter 2"/>
          <p:cNvSpPr>
            <a:spLocks noGrp="1"/>
          </p:cNvSpPr>
          <p:nvPr>
            <p:ph idx="1" hasCustomPrompt="1"/>
          </p:nvPr>
        </p:nvSpPr>
        <p:spPr>
          <a:xfrm>
            <a:off x="761999" y="1465200"/>
            <a:ext cx="10671175" cy="4351338"/>
          </a:xfrm>
        </p:spPr>
        <p:txBody>
          <a:bodyPr/>
          <a:lstStyle>
            <a:lvl1pPr>
              <a:defRPr/>
            </a:lvl1pPr>
          </a:lstStyle>
          <a:p>
            <a:pPr lvl="0"/>
            <a:r>
              <a:rPr lang="de-DE" dirty="0"/>
              <a:t>Inhalt hinzufügen</a:t>
            </a:r>
          </a:p>
          <a:p>
            <a:pPr lvl="1"/>
            <a:r>
              <a:rPr lang="de-DE" dirty="0"/>
              <a:t>Zweite </a:t>
            </a:r>
            <a:r>
              <a:rPr lang="de-CH" noProof="0" dirty="0"/>
              <a:t>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a:extLst>
              <a:ext uri="{FF2B5EF4-FFF2-40B4-BE49-F238E27FC236}">
                <a16:creationId xmlns:a16="http://schemas.microsoft.com/office/drawing/2014/main" id="{707E4E3B-B029-4FB4-981D-E15979CD6392}"/>
              </a:ext>
            </a:extLst>
          </p:cNvPr>
          <p:cNvSpPr>
            <a:spLocks noGrp="1"/>
          </p:cNvSpPr>
          <p:nvPr>
            <p:ph type="dt" sz="half" idx="10"/>
          </p:nvPr>
        </p:nvSpPr>
        <p:spPr/>
        <p:txBody>
          <a:bodyPr/>
          <a:lstStyle/>
          <a:p>
            <a:fld id="{C947F82A-F25D-403A-9DF1-5F893A9FC756}" type="datetime1">
              <a:rPr lang="de-CH" smtClean="0"/>
              <a:t>18.10.24</a:t>
            </a:fld>
            <a:endParaRPr lang="de-CH" dirty="0"/>
          </a:p>
        </p:txBody>
      </p:sp>
      <p:sp>
        <p:nvSpPr>
          <p:cNvPr id="5" name="Fußzeilenplatzhalter 4">
            <a:extLst>
              <a:ext uri="{FF2B5EF4-FFF2-40B4-BE49-F238E27FC236}">
                <a16:creationId xmlns:a16="http://schemas.microsoft.com/office/drawing/2014/main" id="{1B3A6D9A-857D-4B6F-B977-93015D0393DB}"/>
              </a:ext>
            </a:extLst>
          </p:cNvPr>
          <p:cNvSpPr>
            <a:spLocks noGrp="1"/>
          </p:cNvSpPr>
          <p:nvPr>
            <p:ph type="ftr" sz="quarter" idx="11"/>
          </p:nvPr>
        </p:nvSpPr>
        <p:spPr/>
        <p:txBody>
          <a:bodyPr/>
          <a:lstStyle/>
          <a:p>
            <a:r>
              <a:rPr lang="de-CH"/>
              <a:t>Fusszeile (Ändern über «Einfügen &gt; Kopf- und Fusszeile»)</a:t>
            </a:r>
            <a:endParaRPr lang="de-CH" dirty="0"/>
          </a:p>
        </p:txBody>
      </p:sp>
      <p:sp>
        <p:nvSpPr>
          <p:cNvPr id="6" name="Foliennummernplatzhalter 5">
            <a:extLst>
              <a:ext uri="{FF2B5EF4-FFF2-40B4-BE49-F238E27FC236}">
                <a16:creationId xmlns:a16="http://schemas.microsoft.com/office/drawing/2014/main" id="{28FACFD7-BF65-4DA8-AFDF-1BA2EB68250F}"/>
              </a:ext>
            </a:extLst>
          </p:cNvPr>
          <p:cNvSpPr>
            <a:spLocks noGrp="1"/>
          </p:cNvSpPr>
          <p:nvPr>
            <p:ph type="sldNum" sz="quarter" idx="12"/>
          </p:nvPr>
        </p:nvSpPr>
        <p:spPr/>
        <p:txBody>
          <a:bodyPr/>
          <a:lstStyle/>
          <a:p>
            <a:fld id="{442AD375-037F-43D0-B059-5172DA06796A}" type="slidenum">
              <a:rPr lang="de-CH" smtClean="0"/>
              <a:pPr/>
              <a:t>‹#›</a:t>
            </a:fld>
            <a:endParaRPr lang="de-CH" dirty="0"/>
          </a:p>
        </p:txBody>
      </p:sp>
    </p:spTree>
    <p:extLst>
      <p:ext uri="{BB962C8B-B14F-4D97-AF65-F5344CB8AC3E}">
        <p14:creationId xmlns:p14="http://schemas.microsoft.com/office/powerpoint/2010/main" val="181298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lue background with circles&#10;&#10;Description automatically generated">
            <a:extLst>
              <a:ext uri="{FF2B5EF4-FFF2-40B4-BE49-F238E27FC236}">
                <a16:creationId xmlns:a16="http://schemas.microsoft.com/office/drawing/2014/main" id="{D0A2F1ED-5309-6670-B350-93444FD967A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460" y="0"/>
            <a:ext cx="12193460" cy="1018674"/>
          </a:xfrm>
          <a:prstGeom prst="rect">
            <a:avLst/>
          </a:prstGeom>
        </p:spPr>
      </p:pic>
      <p:sp>
        <p:nvSpPr>
          <p:cNvPr id="3" name="Text Placeholder 2">
            <a:extLst>
              <a:ext uri="{FF2B5EF4-FFF2-40B4-BE49-F238E27FC236}">
                <a16:creationId xmlns:a16="http://schemas.microsoft.com/office/drawing/2014/main" id="{BABC5EA7-224A-DAD6-0EB7-85ABD6DADD1B}"/>
              </a:ext>
            </a:extLst>
          </p:cNvPr>
          <p:cNvSpPr>
            <a:spLocks noGrp="1"/>
          </p:cNvSpPr>
          <p:nvPr>
            <p:ph type="body" idx="1"/>
          </p:nvPr>
        </p:nvSpPr>
        <p:spPr>
          <a:xfrm>
            <a:off x="571982" y="1440032"/>
            <a:ext cx="10882672" cy="492604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Placeholder 1">
            <a:extLst>
              <a:ext uri="{FF2B5EF4-FFF2-40B4-BE49-F238E27FC236}">
                <a16:creationId xmlns:a16="http://schemas.microsoft.com/office/drawing/2014/main" id="{B7B06937-2FCF-9AC3-EC7D-C0AF20307C6C}"/>
              </a:ext>
            </a:extLst>
          </p:cNvPr>
          <p:cNvSpPr>
            <a:spLocks noGrp="1"/>
          </p:cNvSpPr>
          <p:nvPr>
            <p:ph type="title"/>
          </p:nvPr>
        </p:nvSpPr>
        <p:spPr>
          <a:xfrm>
            <a:off x="571982" y="-10160"/>
            <a:ext cx="7437699" cy="1008514"/>
          </a:xfrm>
          <a:prstGeom prst="rect">
            <a:avLst/>
          </a:prstGeom>
        </p:spPr>
        <p:txBody>
          <a:bodyPr vert="horz" lIns="91440" tIns="45720" rIns="91440" bIns="45720" rtlCol="0" anchor="ctr">
            <a:normAutofit/>
          </a:bodyPr>
          <a:lstStyle/>
          <a:p>
            <a:r>
              <a:rPr lang="en-GB" dirty="0"/>
              <a:t>Click to edit Master title style</a:t>
            </a:r>
            <a:endParaRPr lang="en-US" dirty="0"/>
          </a:p>
        </p:txBody>
      </p:sp>
      <p:pic>
        <p:nvPicPr>
          <p:cNvPr id="5" name="Picture 4">
            <a:extLst>
              <a:ext uri="{FF2B5EF4-FFF2-40B4-BE49-F238E27FC236}">
                <a16:creationId xmlns:a16="http://schemas.microsoft.com/office/drawing/2014/main" id="{71006E8B-216F-926C-0C26-402F456961A4}"/>
              </a:ext>
            </a:extLst>
          </p:cNvPr>
          <p:cNvPicPr>
            <a:picLocks noChangeAspect="1"/>
          </p:cNvPicPr>
          <p:nvPr userDrawn="1"/>
        </p:nvPicPr>
        <p:blipFill>
          <a:blip r:embed="rId7"/>
          <a:stretch>
            <a:fillRect/>
          </a:stretch>
        </p:blipFill>
        <p:spPr>
          <a:xfrm>
            <a:off x="9675818" y="290546"/>
            <a:ext cx="1756611" cy="486132"/>
          </a:xfrm>
          <a:prstGeom prst="rect">
            <a:avLst/>
          </a:prstGeom>
        </p:spPr>
      </p:pic>
      <p:sp>
        <p:nvSpPr>
          <p:cNvPr id="13" name="Slide Number Placeholder 12">
            <a:extLst>
              <a:ext uri="{FF2B5EF4-FFF2-40B4-BE49-F238E27FC236}">
                <a16:creationId xmlns:a16="http://schemas.microsoft.com/office/drawing/2014/main" id="{C167BE00-7549-2EE6-5B32-B8189E3047FB}"/>
              </a:ext>
            </a:extLst>
          </p:cNvPr>
          <p:cNvSpPr>
            <a:spLocks noGrp="1"/>
          </p:cNvSpPr>
          <p:nvPr>
            <p:ph type="sldNum" sz="quarter" idx="4"/>
          </p:nvPr>
        </p:nvSpPr>
        <p:spPr>
          <a:xfrm>
            <a:off x="9204748" y="6422309"/>
            <a:ext cx="2743200" cy="365125"/>
          </a:xfrm>
          <a:prstGeom prst="rect">
            <a:avLst/>
          </a:prstGeom>
        </p:spPr>
        <p:txBody>
          <a:bodyPr vert="horz" lIns="91440" tIns="45720" rIns="91440" bIns="45720" rtlCol="0" anchor="ctr"/>
          <a:lstStyle>
            <a:lvl1pPr algn="r">
              <a:defRPr sz="1200">
                <a:solidFill>
                  <a:srgbClr val="2C3092"/>
                </a:solidFill>
              </a:defRPr>
            </a:lvl1pPr>
          </a:lstStyle>
          <a:p>
            <a:fld id="{E8FBBCF6-D925-7B4D-9B17-9151C3996211}" type="slidenum">
              <a:rPr lang="en-US" smtClean="0"/>
              <a:pPr/>
              <a:t>‹#›</a:t>
            </a:fld>
            <a:endParaRPr lang="en-US" dirty="0"/>
          </a:p>
        </p:txBody>
      </p:sp>
    </p:spTree>
    <p:extLst>
      <p:ext uri="{BB962C8B-B14F-4D97-AF65-F5344CB8AC3E}">
        <p14:creationId xmlns:p14="http://schemas.microsoft.com/office/powerpoint/2010/main" val="1659514161"/>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 id="2147483656" r:id="rId4"/>
  </p:sldLayoutIdLst>
  <p:hf hdr="0" ftr="0" dt="0"/>
  <p:txStyles>
    <p:titleStyle>
      <a:lvl1pPr algn="l" defTabSz="914400" rtl="0" eaLnBrk="1" latinLnBrk="0" hangingPunct="1">
        <a:lnSpc>
          <a:spcPct val="90000"/>
        </a:lnSpc>
        <a:spcBef>
          <a:spcPct val="0"/>
        </a:spcBef>
        <a:buNone/>
        <a:defRPr sz="2400" b="0" kern="1200">
          <a:solidFill>
            <a:schemeClr val="accent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rgbClr val="2B388F"/>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000" kern="1200">
          <a:solidFill>
            <a:srgbClr val="2B388F"/>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rgbClr val="2B388F"/>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rgbClr val="2B388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rgbClr val="2B388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5.gif"/><Relationship Id="rId4" Type="http://schemas.openxmlformats.org/officeDocument/2006/relationships/hyperlink" Target="https://www.pngall.com/europe-png/download/54519"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6" Type="http://schemas.openxmlformats.org/officeDocument/2006/relationships/image" Target="../media/image47.png"/><Relationship Id="rId1" Type="http://schemas.openxmlformats.org/officeDocument/2006/relationships/slideLayout" Target="../slideLayouts/slideLayout4.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A16472-BA94-CE64-8657-FF34E6AA2AA9}"/>
              </a:ext>
            </a:extLst>
          </p:cNvPr>
          <p:cNvSpPr/>
          <p:nvPr/>
        </p:nvSpPr>
        <p:spPr>
          <a:xfrm>
            <a:off x="1506279" y="1594434"/>
            <a:ext cx="8135809" cy="1754326"/>
          </a:xfrm>
          <a:prstGeom prst="rect">
            <a:avLst/>
          </a:prstGeom>
        </p:spPr>
        <p:txBody>
          <a:bodyPr wrap="square">
            <a:spAutoFit/>
          </a:bodyPr>
          <a:lstStyle/>
          <a:p>
            <a:pPr algn="ctr"/>
            <a:r>
              <a:rPr lang="en-GB" altLang="en-US" sz="4000" dirty="0">
                <a:solidFill>
                  <a:schemeClr val="bg1"/>
                </a:solidFill>
                <a:latin typeface="Arial" panose="020B0604020202020204" pitchFamily="34" charset="0"/>
                <a:cs typeface="Arial" panose="020B0604020202020204" pitchFamily="34" charset="0"/>
              </a:rPr>
              <a:t>Building the future on Cloud Together</a:t>
            </a:r>
          </a:p>
          <a:p>
            <a:pPr algn="ctr"/>
            <a:r>
              <a:rPr lang="en-GB" altLang="en-US" sz="2800" dirty="0">
                <a:solidFill>
                  <a:schemeClr val="bg1"/>
                </a:solidFill>
                <a:latin typeface="Arial" panose="020B0604020202020204" pitchFamily="34" charset="0"/>
                <a:cs typeface="Arial" panose="020B0604020202020204" pitchFamily="34" charset="0"/>
              </a:rPr>
              <a:t>Community Collaboration in Cloud </a:t>
            </a:r>
          </a:p>
        </p:txBody>
      </p:sp>
      <p:sp>
        <p:nvSpPr>
          <p:cNvPr id="3" name="Rectángulo 3075">
            <a:extLst>
              <a:ext uri="{FF2B5EF4-FFF2-40B4-BE49-F238E27FC236}">
                <a16:creationId xmlns:a16="http://schemas.microsoft.com/office/drawing/2014/main" id="{331B3789-6F09-5F04-F61A-3AE414BEA3BB}"/>
              </a:ext>
            </a:extLst>
          </p:cNvPr>
          <p:cNvSpPr>
            <a:spLocks noChangeArrowheads="1"/>
          </p:cNvSpPr>
          <p:nvPr/>
        </p:nvSpPr>
        <p:spPr bwMode="auto">
          <a:xfrm>
            <a:off x="763642" y="2582112"/>
            <a:ext cx="9922079" cy="2487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GB" altLang="en-US" sz="2400" b="1" dirty="0">
              <a:solidFill>
                <a:schemeClr val="accent4"/>
              </a:solidFill>
              <a:latin typeface="Arial" panose="020B0604020202020204" pitchFamily="34" charset="0"/>
              <a:cs typeface="Arial" panose="020B0604020202020204" pitchFamily="34" charset="0"/>
            </a:endParaRPr>
          </a:p>
          <a:p>
            <a:pPr>
              <a:spcBef>
                <a:spcPct val="20000"/>
              </a:spcBef>
            </a:pPr>
            <a:br>
              <a:rPr lang="en-GB" altLang="en-US" sz="2400" dirty="0">
                <a:solidFill>
                  <a:schemeClr val="accent4"/>
                </a:solidFill>
                <a:latin typeface="Arial" panose="020B0604020202020204" pitchFamily="34" charset="0"/>
                <a:cs typeface="Arial" panose="020B0604020202020204" pitchFamily="34" charset="0"/>
              </a:rPr>
            </a:br>
            <a:r>
              <a:rPr lang="en-GB" altLang="en-US" sz="2400" dirty="0">
                <a:solidFill>
                  <a:schemeClr val="accent4"/>
                </a:solidFill>
                <a:latin typeface="Arial" panose="020B0604020202020204" pitchFamily="34" charset="0"/>
                <a:cs typeface="Arial" panose="020B0604020202020204" pitchFamily="34" charset="0"/>
              </a:rPr>
              <a:t>Monique Pellinkhof</a:t>
            </a:r>
          </a:p>
          <a:p>
            <a:pPr>
              <a:spcBef>
                <a:spcPct val="20000"/>
              </a:spcBef>
            </a:pPr>
            <a:r>
              <a:rPr lang="en-GB" altLang="en-US" sz="2000" dirty="0">
                <a:solidFill>
                  <a:schemeClr val="accent4"/>
                </a:solidFill>
                <a:latin typeface="Arial" panose="020B0604020202020204" pitchFamily="34" charset="0"/>
                <a:cs typeface="Arial" panose="020B0604020202020204" pitchFamily="34" charset="0"/>
              </a:rPr>
              <a:t>Sr. Procurement manager GÉANT </a:t>
            </a:r>
            <a:endParaRPr lang="en-GB" altLang="en-US" sz="2400" dirty="0">
              <a:solidFill>
                <a:schemeClr val="accent4"/>
              </a:solidFill>
              <a:latin typeface="Arial" panose="020B0604020202020204" pitchFamily="34" charset="0"/>
              <a:cs typeface="Arial" panose="020B0604020202020204" pitchFamily="34" charset="0"/>
            </a:endParaRPr>
          </a:p>
          <a:p>
            <a:pPr>
              <a:spcBef>
                <a:spcPct val="20000"/>
              </a:spcBef>
            </a:pPr>
            <a:endParaRPr lang="en-GB" altLang="en-US" dirty="0">
              <a:solidFill>
                <a:schemeClr val="bg1"/>
              </a:solidFill>
              <a:latin typeface="Arial" panose="020B0604020202020204" pitchFamily="34" charset="0"/>
              <a:cs typeface="Arial" panose="020B0604020202020204" pitchFamily="34" charset="0"/>
            </a:endParaRPr>
          </a:p>
          <a:p>
            <a:pPr>
              <a:spcBef>
                <a:spcPct val="20000"/>
              </a:spcBef>
            </a:pPr>
            <a:r>
              <a:rPr lang="en-GB" altLang="en-US" dirty="0">
                <a:solidFill>
                  <a:schemeClr val="bg1"/>
                </a:solidFill>
                <a:latin typeface="Arial" panose="020B0604020202020204" pitchFamily="34" charset="0"/>
                <a:cs typeface="Arial" panose="020B0604020202020204" pitchFamily="34" charset="0"/>
              </a:rPr>
              <a:t>November 2024</a:t>
            </a:r>
          </a:p>
          <a:p>
            <a:pPr>
              <a:spcBef>
                <a:spcPct val="20000"/>
              </a:spcBef>
            </a:pPr>
            <a:r>
              <a:rPr lang="en-GB" altLang="en-US" dirty="0">
                <a:solidFill>
                  <a:schemeClr val="bg1"/>
                </a:solidFill>
                <a:latin typeface="Arial" panose="020B0604020202020204" pitchFamily="34" charset="0"/>
                <a:cs typeface="Arial" panose="020B0604020202020204" pitchFamily="34" charset="0"/>
              </a:rPr>
              <a:t>The </a:t>
            </a:r>
            <a:r>
              <a:rPr lang="en-GB" altLang="en-US" dirty="0" err="1">
                <a:solidFill>
                  <a:schemeClr val="bg1"/>
                </a:solidFill>
                <a:latin typeface="Arial" panose="020B0604020202020204" pitchFamily="34" charset="0"/>
                <a:cs typeface="Arial" panose="020B0604020202020204" pitchFamily="34" charset="0"/>
              </a:rPr>
              <a:t>HEAnet</a:t>
            </a:r>
            <a:r>
              <a:rPr lang="en-GB" altLang="en-US" dirty="0">
                <a:solidFill>
                  <a:schemeClr val="bg1"/>
                </a:solidFill>
                <a:latin typeface="Arial" panose="020B0604020202020204" pitchFamily="34" charset="0"/>
                <a:cs typeface="Arial" panose="020B0604020202020204" pitchFamily="34" charset="0"/>
              </a:rPr>
              <a:t> 2024 Conference</a:t>
            </a:r>
          </a:p>
          <a:p>
            <a:pPr>
              <a:spcBef>
                <a:spcPct val="20000"/>
              </a:spcBef>
            </a:pPr>
            <a:r>
              <a:rPr lang="en-GB" altLang="en-US" dirty="0">
                <a:solidFill>
                  <a:schemeClr val="bg1"/>
                </a:solidFill>
                <a:latin typeface="Arial" panose="020B0604020202020204" pitchFamily="34" charset="0"/>
                <a:cs typeface="Arial" panose="020B0604020202020204" pitchFamily="34" charset="0"/>
              </a:rPr>
              <a:t>Connectivity Matters </a:t>
            </a:r>
            <a:br>
              <a:rPr lang="en-GB" altLang="en-US" dirty="0">
                <a:solidFill>
                  <a:schemeClr val="bg1"/>
                </a:solidFill>
                <a:latin typeface="Arial" panose="020B0604020202020204" pitchFamily="34" charset="0"/>
                <a:cs typeface="Arial" panose="020B0604020202020204" pitchFamily="34" charset="0"/>
              </a:rPr>
            </a:br>
            <a:endParaRPr lang="en-GB" altLang="en-US" sz="1200" dirty="0">
              <a:solidFill>
                <a:schemeClr val="bg1"/>
              </a:solidFill>
              <a:latin typeface="Arial" panose="020B0604020202020204" pitchFamily="34" charset="0"/>
              <a:cs typeface="Arial" panose="020B0604020202020204" pitchFamily="34" charset="0"/>
            </a:endParaRPr>
          </a:p>
          <a:p>
            <a:pPr>
              <a:spcBef>
                <a:spcPct val="20000"/>
              </a:spcBef>
            </a:pPr>
            <a:endParaRPr lang="en-GB" altLang="en-US" sz="1600" b="1"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7850ECE-89DB-1B24-6C7F-72F9149DB3E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30485" y="5603358"/>
            <a:ext cx="1543252" cy="733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294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436C-7352-33E2-33A9-3E3659C0EBA2}"/>
              </a:ext>
            </a:extLst>
          </p:cNvPr>
          <p:cNvSpPr>
            <a:spLocks noGrp="1"/>
          </p:cNvSpPr>
          <p:nvPr>
            <p:ph type="title"/>
          </p:nvPr>
        </p:nvSpPr>
        <p:spPr>
          <a:xfrm>
            <a:off x="8283691" y="2533476"/>
            <a:ext cx="3804301" cy="1616203"/>
          </a:xfrm>
        </p:spPr>
        <p:txBody>
          <a:bodyPr vert="horz" lIns="91440" tIns="45720" rIns="91440" bIns="45720" rtlCol="0" anchor="b">
            <a:normAutofit/>
          </a:bodyPr>
          <a:lstStyle/>
          <a:p>
            <a:r>
              <a:rPr lang="en-US" sz="4000" b="1" dirty="0">
                <a:solidFill>
                  <a:schemeClr val="tx1"/>
                </a:solidFill>
                <a:latin typeface="+mj-lt"/>
                <a:cs typeface="+mj-cs"/>
              </a:rPr>
              <a:t>Participating entities </a:t>
            </a:r>
          </a:p>
        </p:txBody>
      </p:sp>
      <p:sp>
        <p:nvSpPr>
          <p:cNvPr id="3" name="Content Placeholder 2">
            <a:extLst>
              <a:ext uri="{FF2B5EF4-FFF2-40B4-BE49-F238E27FC236}">
                <a16:creationId xmlns:a16="http://schemas.microsoft.com/office/drawing/2014/main" id="{E2B0A4B8-C65D-1C92-15C6-3361C609DBD0}"/>
              </a:ext>
            </a:extLst>
          </p:cNvPr>
          <p:cNvSpPr>
            <a:spLocks noGrp="1"/>
          </p:cNvSpPr>
          <p:nvPr>
            <p:ph idx="1"/>
          </p:nvPr>
        </p:nvSpPr>
        <p:spPr>
          <a:xfrm>
            <a:off x="7910284" y="2533476"/>
            <a:ext cx="3405415" cy="3447832"/>
          </a:xfrm>
        </p:spPr>
        <p:txBody>
          <a:bodyPr vert="horz" lIns="91440" tIns="45720" rIns="91440" bIns="45720" rtlCol="0" anchor="t">
            <a:normAutofit/>
          </a:bodyPr>
          <a:lstStyle/>
          <a:p>
            <a:pPr marL="0">
              <a:lnSpc>
                <a:spcPct val="90000"/>
              </a:lnSpc>
            </a:pPr>
            <a:endParaRPr lang="en-US" sz="2000" dirty="0">
              <a:solidFill>
                <a:schemeClr val="tx1"/>
              </a:solidFill>
              <a:latin typeface="+mn-lt"/>
              <a:cs typeface="+mn-cs"/>
            </a:endParaRPr>
          </a:p>
          <a:p>
            <a:pPr marL="0">
              <a:lnSpc>
                <a:spcPct val="90000"/>
              </a:lnSpc>
            </a:pPr>
            <a:endParaRPr lang="en-US" sz="2000" dirty="0">
              <a:solidFill>
                <a:schemeClr val="tx1"/>
              </a:solidFill>
              <a:latin typeface="+mn-lt"/>
              <a:cs typeface="+mn-cs"/>
            </a:endParaRPr>
          </a:p>
        </p:txBody>
      </p:sp>
      <p:sp>
        <p:nvSpPr>
          <p:cNvPr id="4" name="Slide Number Placeholder 3">
            <a:extLst>
              <a:ext uri="{FF2B5EF4-FFF2-40B4-BE49-F238E27FC236}">
                <a16:creationId xmlns:a16="http://schemas.microsoft.com/office/drawing/2014/main" id="{6752F4AD-9763-D701-E443-D3A33C7F1CDE}"/>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defRPr/>
            </a:pPr>
            <a:fld id="{E8FBBCF6-D925-7B4D-9B17-9151C3996211}" type="slidenum">
              <a:rPr lang="en-US" smtClean="0">
                <a:solidFill>
                  <a:prstClr val="black">
                    <a:tint val="75000"/>
                  </a:prstClr>
                </a:solidFill>
                <a:latin typeface="Calibri" panose="020F0502020204030204"/>
              </a:rPr>
              <a:pPr>
                <a:spcAft>
                  <a:spcPts val="600"/>
                </a:spcAft>
                <a:defRPr/>
              </a:pPr>
              <a:t>10</a:t>
            </a:fld>
            <a:endParaRPr lang="en-US">
              <a:solidFill>
                <a:prstClr val="black">
                  <a:tint val="75000"/>
                </a:prstClr>
              </a:solidFill>
              <a:latin typeface="Calibri" panose="020F0502020204030204"/>
            </a:endParaRPr>
          </a:p>
        </p:txBody>
      </p:sp>
      <p:pic>
        <p:nvPicPr>
          <p:cNvPr id="6" name="Picture 5">
            <a:extLst>
              <a:ext uri="{FF2B5EF4-FFF2-40B4-BE49-F238E27FC236}">
                <a16:creationId xmlns:a16="http://schemas.microsoft.com/office/drawing/2014/main" id="{B3EDDA80-FF14-C231-C100-4B2ACFB5DF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887" y="1256226"/>
            <a:ext cx="6375104" cy="4899224"/>
          </a:xfrm>
          <a:prstGeom prst="rect">
            <a:avLst/>
          </a:prstGeom>
        </p:spPr>
      </p:pic>
      <p:pic>
        <p:nvPicPr>
          <p:cNvPr id="7" name="Picture 2">
            <a:extLst>
              <a:ext uri="{FF2B5EF4-FFF2-40B4-BE49-F238E27FC236}">
                <a16:creationId xmlns:a16="http://schemas.microsoft.com/office/drawing/2014/main" id="{8A875CE1-CF05-F1D9-AF6C-EF545CC1A21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8894" y="6202017"/>
            <a:ext cx="1031428" cy="490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261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C857-FC65-4CD7-022D-57E209640CC4}"/>
              </a:ext>
            </a:extLst>
          </p:cNvPr>
          <p:cNvSpPr>
            <a:spLocks noGrp="1"/>
          </p:cNvSpPr>
          <p:nvPr>
            <p:ph type="title"/>
          </p:nvPr>
        </p:nvSpPr>
        <p:spPr/>
        <p:txBody>
          <a:bodyPr/>
          <a:lstStyle/>
          <a:p>
            <a:r>
              <a:rPr lang="en-NL" dirty="0"/>
              <a:t>We will be ready for more…</a:t>
            </a:r>
          </a:p>
        </p:txBody>
      </p:sp>
      <p:pic>
        <p:nvPicPr>
          <p:cNvPr id="6" name="Content Placeholder 5" descr="A group of men posing for a picture&#10;&#10;Description automatically generated">
            <a:extLst>
              <a:ext uri="{FF2B5EF4-FFF2-40B4-BE49-F238E27FC236}">
                <a16:creationId xmlns:a16="http://schemas.microsoft.com/office/drawing/2014/main" id="{EC4DC006-BD95-62E3-0B21-8834046E9F6A}"/>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777534" y="2869263"/>
            <a:ext cx="4529520" cy="3397140"/>
          </a:xfrm>
        </p:spPr>
      </p:pic>
      <p:sp>
        <p:nvSpPr>
          <p:cNvPr id="4" name="Slide Number Placeholder 3">
            <a:extLst>
              <a:ext uri="{FF2B5EF4-FFF2-40B4-BE49-F238E27FC236}">
                <a16:creationId xmlns:a16="http://schemas.microsoft.com/office/drawing/2014/main" id="{45BB9937-BCBE-0E9A-FE5E-F24B6E7D6C24}"/>
              </a:ext>
            </a:extLst>
          </p:cNvPr>
          <p:cNvSpPr>
            <a:spLocks noGrp="1"/>
          </p:cNvSpPr>
          <p:nvPr>
            <p:ph type="sldNum" sz="quarter" idx="12"/>
          </p:nvPr>
        </p:nvSpPr>
        <p:spPr/>
        <p:txBody>
          <a:bodyPr/>
          <a:lstStyle/>
          <a:p>
            <a:fld id="{442AD375-037F-43D0-B059-5172DA06796A}" type="slidenum">
              <a:rPr lang="de-CH" smtClean="0"/>
              <a:pPr/>
              <a:t>11</a:t>
            </a:fld>
            <a:endParaRPr lang="de-CH" dirty="0"/>
          </a:p>
        </p:txBody>
      </p:sp>
      <p:pic>
        <p:nvPicPr>
          <p:cNvPr id="8" name="Picture 7" descr="A group of people sitting around a table&#10;&#10;Description automatically generated">
            <a:extLst>
              <a:ext uri="{FF2B5EF4-FFF2-40B4-BE49-F238E27FC236}">
                <a16:creationId xmlns:a16="http://schemas.microsoft.com/office/drawing/2014/main" id="{AAB5F3D0-AAB4-8377-ACF6-5F25571CB0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14467" y="1250591"/>
            <a:ext cx="3777533" cy="5015812"/>
          </a:xfrm>
          <a:prstGeom prst="rect">
            <a:avLst/>
          </a:prstGeom>
        </p:spPr>
      </p:pic>
      <p:pic>
        <p:nvPicPr>
          <p:cNvPr id="3" name="Picture 2">
            <a:extLst>
              <a:ext uri="{FF2B5EF4-FFF2-40B4-BE49-F238E27FC236}">
                <a16:creationId xmlns:a16="http://schemas.microsoft.com/office/drawing/2014/main" id="{5C611256-F85F-C13C-2DA6-23A095876DC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88237" y="1156850"/>
            <a:ext cx="2121444" cy="10085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6AEBEF7-9BC8-4AE8-76EE-9E8E092DB14C}"/>
              </a:ext>
            </a:extLst>
          </p:cNvPr>
          <p:cNvSpPr/>
          <p:nvPr/>
        </p:nvSpPr>
        <p:spPr>
          <a:xfrm>
            <a:off x="247714" y="1582829"/>
            <a:ext cx="5147499" cy="923330"/>
          </a:xfrm>
          <a:prstGeom prst="rect">
            <a:avLst/>
          </a:prstGeom>
          <a:noFill/>
        </p:spPr>
        <p:txBody>
          <a:bodyPr wrap="none" lIns="91440" tIns="45720" rIns="91440" bIns="45720">
            <a:spAutoFit/>
          </a:bodyPr>
          <a:lstStyle/>
          <a:p>
            <a:pPr algn="ctr"/>
            <a:r>
              <a:rPr lang="en-GB"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Happy ever after </a:t>
            </a:r>
          </a:p>
        </p:txBody>
      </p:sp>
      <p:pic>
        <p:nvPicPr>
          <p:cNvPr id="10" name="Picture 9" descr="A group of people sitting at a table with food&#10;&#10;Description automatically generated">
            <a:extLst>
              <a:ext uri="{FF2B5EF4-FFF2-40B4-BE49-F238E27FC236}">
                <a16:creationId xmlns:a16="http://schemas.microsoft.com/office/drawing/2014/main" id="{8AE0DDDB-09E2-1B5E-996E-E4911F39857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9800" y="2933090"/>
            <a:ext cx="3502754" cy="2627065"/>
          </a:xfrm>
          <a:prstGeom prst="rect">
            <a:avLst/>
          </a:prstGeom>
        </p:spPr>
      </p:pic>
    </p:spTree>
    <p:extLst>
      <p:ext uri="{BB962C8B-B14F-4D97-AF65-F5344CB8AC3E}">
        <p14:creationId xmlns:p14="http://schemas.microsoft.com/office/powerpoint/2010/main" val="162607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8811E5-E2AB-5936-1124-2353F34F4833}"/>
              </a:ext>
            </a:extLst>
          </p:cNvPr>
          <p:cNvSpPr/>
          <p:nvPr/>
        </p:nvSpPr>
        <p:spPr>
          <a:xfrm>
            <a:off x="763642" y="2490969"/>
            <a:ext cx="8092966" cy="1815882"/>
          </a:xfrm>
          <a:prstGeom prst="rect">
            <a:avLst/>
          </a:prstGeom>
        </p:spPr>
        <p:txBody>
          <a:bodyPr wrap="square">
            <a:spAutoFit/>
          </a:bodyPr>
          <a:lstStyle/>
          <a:p>
            <a:r>
              <a:rPr lang="en-GB" altLang="en-US" sz="4800" b="1" dirty="0">
                <a:solidFill>
                  <a:schemeClr val="bg1"/>
                </a:solidFill>
                <a:latin typeface="Arial" panose="020B0604020202020204" pitchFamily="34" charset="0"/>
                <a:cs typeface="Arial" panose="020B0604020202020204" pitchFamily="34" charset="0"/>
              </a:rPr>
              <a:t>Thank you</a:t>
            </a:r>
            <a:r>
              <a:rPr lang="en-GB" altLang="en-US" sz="4800" b="1" dirty="0">
                <a:solidFill>
                  <a:schemeClr val="accent4"/>
                </a:solidFill>
                <a:latin typeface="Arial" panose="020B0604020202020204" pitchFamily="34" charset="0"/>
                <a:cs typeface="Arial" panose="020B0604020202020204" pitchFamily="34" charset="0"/>
              </a:rPr>
              <a:t>!</a:t>
            </a:r>
          </a:p>
          <a:p>
            <a:endParaRPr lang="en-GB" altLang="en-US" sz="4800" b="1" dirty="0">
              <a:solidFill>
                <a:schemeClr val="accent4"/>
              </a:solidFill>
              <a:latin typeface="Arial" panose="020B0604020202020204" pitchFamily="34" charset="0"/>
              <a:cs typeface="Arial" panose="020B0604020202020204" pitchFamily="34" charset="0"/>
            </a:endParaRPr>
          </a:p>
          <a:p>
            <a:r>
              <a:rPr lang="en-GB" altLang="en-US" sz="1600" b="1" dirty="0" err="1">
                <a:solidFill>
                  <a:schemeClr val="accent4"/>
                </a:solidFill>
                <a:latin typeface="Arial" panose="020B0604020202020204" pitchFamily="34" charset="0"/>
                <a:cs typeface="Arial" panose="020B0604020202020204" pitchFamily="34" charset="0"/>
              </a:rPr>
              <a:t>Monique.pellinkhof@geant.org</a:t>
            </a:r>
            <a:endParaRPr lang="en-GB" altLang="en-US" sz="1600" b="1" dirty="0">
              <a:solidFill>
                <a:schemeClr val="bg1"/>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4DFD972D-3ECC-AECD-4C3B-E63EB6E916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375032" y="5893672"/>
            <a:ext cx="1363311" cy="64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77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70673-BC00-4D11-DA3F-204E29319896}"/>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55FA18C-7ED6-FCDC-A643-17EAE69DA4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42122" y="1315854"/>
            <a:ext cx="4365438" cy="4365438"/>
          </a:xfrm>
          <a:prstGeom prst="rect">
            <a:avLst/>
          </a:prstGeom>
        </p:spPr>
      </p:pic>
      <p:sp>
        <p:nvSpPr>
          <p:cNvPr id="4" name="Slide Number Placeholder 3">
            <a:extLst>
              <a:ext uri="{FF2B5EF4-FFF2-40B4-BE49-F238E27FC236}">
                <a16:creationId xmlns:a16="http://schemas.microsoft.com/office/drawing/2014/main" id="{E781600D-92AE-4CC5-AFA0-06D29283EABD}"/>
              </a:ext>
            </a:extLst>
          </p:cNvPr>
          <p:cNvSpPr>
            <a:spLocks noGrp="1"/>
          </p:cNvSpPr>
          <p:nvPr>
            <p:ph type="sldNum" sz="quarter" idx="4"/>
          </p:nvPr>
        </p:nvSpPr>
        <p:spPr>
          <a:xfrm>
            <a:off x="8610600" y="6356350"/>
            <a:ext cx="2743200" cy="365125"/>
          </a:xfrm>
        </p:spPr>
        <p:txBody>
          <a:bodyPr vert="horz" lIns="91440" tIns="45720" rIns="91440" bIns="45720" rtlCol="0" anchor="ctr">
            <a:normAutofit/>
          </a:bodyPr>
          <a:lstStyle/>
          <a:p>
            <a:pPr>
              <a:spcAft>
                <a:spcPts val="600"/>
              </a:spcAft>
            </a:pPr>
            <a:fld id="{E8FBBCF6-D925-7B4D-9B17-9151C3996211}" type="slidenum">
              <a:rPr lang="en-US">
                <a:solidFill>
                  <a:schemeClr val="tx1">
                    <a:lumMod val="50000"/>
                    <a:lumOff val="50000"/>
                  </a:schemeClr>
                </a:solidFill>
              </a:rPr>
              <a:pPr>
                <a:spcAft>
                  <a:spcPts val="600"/>
                </a:spcAft>
              </a:pPr>
              <a:t>2</a:t>
            </a:fld>
            <a:endParaRPr lang="en-US">
              <a:solidFill>
                <a:schemeClr val="tx1">
                  <a:lumMod val="50000"/>
                  <a:lumOff val="50000"/>
                </a:schemeClr>
              </a:solidFill>
            </a:endParaRPr>
          </a:p>
        </p:txBody>
      </p:sp>
      <p:sp>
        <p:nvSpPr>
          <p:cNvPr id="7" name="TextBox 6">
            <a:extLst>
              <a:ext uri="{FF2B5EF4-FFF2-40B4-BE49-F238E27FC236}">
                <a16:creationId xmlns:a16="http://schemas.microsoft.com/office/drawing/2014/main" id="{BA10CF9A-EF4C-405F-E0AF-C892A9A726E1}"/>
              </a:ext>
            </a:extLst>
          </p:cNvPr>
          <p:cNvSpPr txBox="1"/>
          <p:nvPr/>
        </p:nvSpPr>
        <p:spPr>
          <a:xfrm>
            <a:off x="851770" y="212942"/>
            <a:ext cx="5134360" cy="584775"/>
          </a:xfrm>
          <a:prstGeom prst="rect">
            <a:avLst/>
          </a:prstGeom>
          <a:noFill/>
        </p:spPr>
        <p:txBody>
          <a:bodyPr wrap="square" rtlCol="0">
            <a:spAutoFit/>
          </a:bodyPr>
          <a:lstStyle/>
          <a:p>
            <a:r>
              <a:rPr lang="en-NL" sz="3200" b="1" dirty="0">
                <a:solidFill>
                  <a:srgbClr val="FFC000"/>
                </a:solidFill>
              </a:rPr>
              <a:t>Once upon a time…</a:t>
            </a:r>
          </a:p>
        </p:txBody>
      </p:sp>
      <p:pic>
        <p:nvPicPr>
          <p:cNvPr id="8" name="Picture 2">
            <a:extLst>
              <a:ext uri="{FF2B5EF4-FFF2-40B4-BE49-F238E27FC236}">
                <a16:creationId xmlns:a16="http://schemas.microsoft.com/office/drawing/2014/main" id="{BD8B5439-7585-FC35-73F0-EA65B507AB1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6121" y="5866019"/>
            <a:ext cx="1638735" cy="779039"/>
          </a:xfrm>
          <a:prstGeom prst="rect">
            <a:avLst/>
          </a:prstGeom>
          <a:noFill/>
          <a:extLst>
            <a:ext uri="{909E8E84-426E-40DD-AFC4-6F175D3DCCD1}">
              <a14:hiddenFill xmlns:a14="http://schemas.microsoft.com/office/drawing/2010/main">
                <a:solidFill>
                  <a:srgbClr val="FFFFFF"/>
                </a:solidFill>
              </a14:hiddenFill>
            </a:ext>
          </a:extLst>
        </p:spPr>
      </p:pic>
      <p:sp>
        <p:nvSpPr>
          <p:cNvPr id="15" name="Down Arrow 14">
            <a:extLst>
              <a:ext uri="{FF2B5EF4-FFF2-40B4-BE49-F238E27FC236}">
                <a16:creationId xmlns:a16="http://schemas.microsoft.com/office/drawing/2014/main" id="{BC0DE0BA-6285-C887-1CBD-D322D4494BC3}"/>
              </a:ext>
            </a:extLst>
          </p:cNvPr>
          <p:cNvSpPr/>
          <p:nvPr/>
        </p:nvSpPr>
        <p:spPr>
          <a:xfrm>
            <a:off x="6880312" y="1339702"/>
            <a:ext cx="617876" cy="52922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6" name="TextBox 15">
            <a:extLst>
              <a:ext uri="{FF2B5EF4-FFF2-40B4-BE49-F238E27FC236}">
                <a16:creationId xmlns:a16="http://schemas.microsoft.com/office/drawing/2014/main" id="{5084E75B-9A0F-F39A-59A2-11B01C0C8E85}"/>
              </a:ext>
            </a:extLst>
          </p:cNvPr>
          <p:cNvSpPr txBox="1"/>
          <p:nvPr/>
        </p:nvSpPr>
        <p:spPr>
          <a:xfrm>
            <a:off x="7389628" y="1339702"/>
            <a:ext cx="1739964" cy="861774"/>
          </a:xfrm>
          <a:prstGeom prst="rect">
            <a:avLst/>
          </a:prstGeom>
          <a:noFill/>
        </p:spPr>
        <p:txBody>
          <a:bodyPr wrap="none" rtlCol="0">
            <a:spAutoFit/>
          </a:bodyPr>
          <a:lstStyle/>
          <a:p>
            <a:r>
              <a:rPr lang="en-NL" dirty="0"/>
              <a:t>2006 – 2012</a:t>
            </a:r>
          </a:p>
          <a:p>
            <a:r>
              <a:rPr lang="en-NL" sz="1400" dirty="0"/>
              <a:t>Start Cloud platforms</a:t>
            </a:r>
          </a:p>
          <a:p>
            <a:endParaRPr lang="en-NL" dirty="0"/>
          </a:p>
        </p:txBody>
      </p:sp>
      <p:pic>
        <p:nvPicPr>
          <p:cNvPr id="17" name="Picture 10" descr="Amazon Web Services – Wikipedia">
            <a:extLst>
              <a:ext uri="{FF2B5EF4-FFF2-40B4-BE49-F238E27FC236}">
                <a16:creationId xmlns:a16="http://schemas.microsoft.com/office/drawing/2014/main" id="{48141950-11A5-B3A0-E959-30553D60143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282921" y="1365927"/>
            <a:ext cx="577045" cy="3452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0" descr="Cloud Computing Services | Google Cloud">
            <a:extLst>
              <a:ext uri="{FF2B5EF4-FFF2-40B4-BE49-F238E27FC236}">
                <a16:creationId xmlns:a16="http://schemas.microsoft.com/office/drawing/2014/main" id="{FDA84F06-F432-D037-FFCE-0725EFCD9A64}"/>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434014" y="994434"/>
            <a:ext cx="913060" cy="47935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Reminder: Oracle Cloud unavailable this weekend | Vanderbilt University">
            <a:extLst>
              <a:ext uri="{FF2B5EF4-FFF2-40B4-BE49-F238E27FC236}">
                <a16:creationId xmlns:a16="http://schemas.microsoft.com/office/drawing/2014/main" id="{F74FD3D9-1E06-94C7-592D-0CC35B301BC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649910" y="1711195"/>
            <a:ext cx="738909" cy="4272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2C587799-FDA5-531A-45FD-536C8F6493E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930652" y="1025591"/>
            <a:ext cx="1058530" cy="707604"/>
          </a:xfrm>
          <a:prstGeom prst="rect">
            <a:avLst/>
          </a:prstGeom>
        </p:spPr>
      </p:pic>
      <p:pic>
        <p:nvPicPr>
          <p:cNvPr id="24" name="Picture 23">
            <a:extLst>
              <a:ext uri="{FF2B5EF4-FFF2-40B4-BE49-F238E27FC236}">
                <a16:creationId xmlns:a16="http://schemas.microsoft.com/office/drawing/2014/main" id="{7B470119-3167-59F8-E886-057FA569DA58}"/>
              </a:ext>
            </a:extLst>
          </p:cNvPr>
          <p:cNvPicPr>
            <a:picLocks noChangeAspect="1"/>
          </p:cNvPicPr>
          <p:nvPr/>
        </p:nvPicPr>
        <p:blipFill>
          <a:blip r:embed="rId9"/>
          <a:stretch>
            <a:fillRect/>
          </a:stretch>
        </p:blipFill>
        <p:spPr>
          <a:xfrm>
            <a:off x="10555824" y="1654412"/>
            <a:ext cx="1459320" cy="306277"/>
          </a:xfrm>
          <a:prstGeom prst="rect">
            <a:avLst/>
          </a:prstGeom>
        </p:spPr>
      </p:pic>
      <p:sp>
        <p:nvSpPr>
          <p:cNvPr id="25" name="TextBox 24">
            <a:extLst>
              <a:ext uri="{FF2B5EF4-FFF2-40B4-BE49-F238E27FC236}">
                <a16:creationId xmlns:a16="http://schemas.microsoft.com/office/drawing/2014/main" id="{1BC893D9-FCB7-FF59-4625-EAEC9DCE4F42}"/>
              </a:ext>
            </a:extLst>
          </p:cNvPr>
          <p:cNvSpPr txBox="1"/>
          <p:nvPr/>
        </p:nvSpPr>
        <p:spPr>
          <a:xfrm>
            <a:off x="7389628" y="1959769"/>
            <a:ext cx="4476308" cy="800219"/>
          </a:xfrm>
          <a:prstGeom prst="rect">
            <a:avLst/>
          </a:prstGeom>
          <a:noFill/>
        </p:spPr>
        <p:txBody>
          <a:bodyPr wrap="square" rtlCol="0">
            <a:spAutoFit/>
          </a:bodyPr>
          <a:lstStyle/>
          <a:p>
            <a:r>
              <a:rPr lang="en-NL" dirty="0"/>
              <a:t>2015</a:t>
            </a:r>
          </a:p>
          <a:p>
            <a:r>
              <a:rPr lang="en-NL" sz="1400" dirty="0"/>
              <a:t>Start collaboration NRENs to tender commercial Cloud services</a:t>
            </a:r>
          </a:p>
        </p:txBody>
      </p:sp>
      <p:sp>
        <p:nvSpPr>
          <p:cNvPr id="26" name="TextBox 25">
            <a:extLst>
              <a:ext uri="{FF2B5EF4-FFF2-40B4-BE49-F238E27FC236}">
                <a16:creationId xmlns:a16="http://schemas.microsoft.com/office/drawing/2014/main" id="{04BF3638-EF29-4908-E0DA-1A58DCAA2677}"/>
              </a:ext>
            </a:extLst>
          </p:cNvPr>
          <p:cNvSpPr txBox="1"/>
          <p:nvPr/>
        </p:nvSpPr>
        <p:spPr>
          <a:xfrm>
            <a:off x="7389628" y="2738135"/>
            <a:ext cx="4476308" cy="1015663"/>
          </a:xfrm>
          <a:prstGeom prst="rect">
            <a:avLst/>
          </a:prstGeom>
          <a:noFill/>
        </p:spPr>
        <p:txBody>
          <a:bodyPr wrap="square" rtlCol="0">
            <a:spAutoFit/>
          </a:bodyPr>
          <a:lstStyle/>
          <a:p>
            <a:r>
              <a:rPr lang="en-NL" dirty="0"/>
              <a:t>2016 - 2020</a:t>
            </a:r>
          </a:p>
          <a:p>
            <a:pPr marL="285750" indent="-285750">
              <a:buFont typeface="Arial" panose="020B0604020202020204" pitchFamily="34" charset="0"/>
              <a:buChar char="•"/>
            </a:pPr>
            <a:r>
              <a:rPr lang="en-NL" sz="1400" dirty="0"/>
              <a:t>(2016) First collective NREN tender</a:t>
            </a:r>
          </a:p>
          <a:p>
            <a:pPr marL="285750" indent="-285750">
              <a:buFont typeface="Arial" panose="020B0604020202020204" pitchFamily="34" charset="0"/>
              <a:buChar char="•"/>
            </a:pPr>
            <a:r>
              <a:rPr lang="en-NL" sz="1400" dirty="0"/>
              <a:t>IaaS frameworks available in 27 countries</a:t>
            </a:r>
          </a:p>
          <a:p>
            <a:pPr marL="285750" indent="-285750">
              <a:buFont typeface="Arial" panose="020B0604020202020204" pitchFamily="34" charset="0"/>
              <a:buChar char="•"/>
            </a:pPr>
            <a:r>
              <a:rPr lang="en-NL" sz="1400" dirty="0"/>
              <a:t>3 Cloud platforms available</a:t>
            </a:r>
          </a:p>
        </p:txBody>
      </p:sp>
      <p:sp>
        <p:nvSpPr>
          <p:cNvPr id="27" name="TextBox 26">
            <a:extLst>
              <a:ext uri="{FF2B5EF4-FFF2-40B4-BE49-F238E27FC236}">
                <a16:creationId xmlns:a16="http://schemas.microsoft.com/office/drawing/2014/main" id="{CA356E61-D2CD-A235-5425-EC0B1DE0B592}"/>
              </a:ext>
            </a:extLst>
          </p:cNvPr>
          <p:cNvSpPr txBox="1"/>
          <p:nvPr/>
        </p:nvSpPr>
        <p:spPr>
          <a:xfrm>
            <a:off x="7389628" y="3737932"/>
            <a:ext cx="4476308" cy="1231106"/>
          </a:xfrm>
          <a:prstGeom prst="rect">
            <a:avLst/>
          </a:prstGeom>
          <a:noFill/>
        </p:spPr>
        <p:txBody>
          <a:bodyPr wrap="square" rtlCol="0">
            <a:spAutoFit/>
          </a:bodyPr>
          <a:lstStyle/>
          <a:p>
            <a:r>
              <a:rPr lang="en-NL" dirty="0"/>
              <a:t>2019</a:t>
            </a:r>
          </a:p>
          <a:p>
            <a:r>
              <a:rPr lang="en-NL" sz="1400" dirty="0"/>
              <a:t>Start OCRE Project</a:t>
            </a:r>
            <a:br>
              <a:rPr lang="en-NL" sz="1400" dirty="0"/>
            </a:br>
            <a:r>
              <a:rPr lang="en-NL" sz="1400" dirty="0"/>
              <a:t>How can Cloud computing be beneficial for Reseach and Education? </a:t>
            </a:r>
            <a:br>
              <a:rPr lang="en-NL" sz="1400" dirty="0"/>
            </a:br>
            <a:r>
              <a:rPr lang="en-NL" sz="1400" dirty="0"/>
              <a:t>Open Clouds for Research Environments</a:t>
            </a:r>
          </a:p>
        </p:txBody>
      </p:sp>
      <p:sp>
        <p:nvSpPr>
          <p:cNvPr id="28" name="TextBox 27">
            <a:extLst>
              <a:ext uri="{FF2B5EF4-FFF2-40B4-BE49-F238E27FC236}">
                <a16:creationId xmlns:a16="http://schemas.microsoft.com/office/drawing/2014/main" id="{A7389D86-80FC-9B21-862A-4CA9E90CC3C8}"/>
              </a:ext>
            </a:extLst>
          </p:cNvPr>
          <p:cNvSpPr txBox="1"/>
          <p:nvPr/>
        </p:nvSpPr>
        <p:spPr>
          <a:xfrm>
            <a:off x="7389628" y="4907697"/>
            <a:ext cx="4476308" cy="1231106"/>
          </a:xfrm>
          <a:prstGeom prst="rect">
            <a:avLst/>
          </a:prstGeom>
          <a:noFill/>
        </p:spPr>
        <p:txBody>
          <a:bodyPr wrap="square" rtlCol="0">
            <a:spAutoFit/>
          </a:bodyPr>
          <a:lstStyle/>
          <a:p>
            <a:r>
              <a:rPr lang="en-NL" dirty="0"/>
              <a:t>2020 - 2024</a:t>
            </a:r>
          </a:p>
          <a:p>
            <a:pPr marL="285750" indent="-285750">
              <a:buFont typeface="Arial" panose="020B0604020202020204" pitchFamily="34" charset="0"/>
              <a:buChar char="•"/>
            </a:pPr>
            <a:r>
              <a:rPr lang="en-NL" sz="1400" dirty="0"/>
              <a:t>(2020) Launch OCRE tender (IaaS+)</a:t>
            </a:r>
          </a:p>
          <a:p>
            <a:pPr marL="285750" indent="-285750">
              <a:buFont typeface="Arial" panose="020B0604020202020204" pitchFamily="34" charset="0"/>
              <a:buChar char="•"/>
            </a:pPr>
            <a:r>
              <a:rPr lang="en-NL" sz="1400" dirty="0"/>
              <a:t>IaaS+ frameworks in 40 countries</a:t>
            </a:r>
          </a:p>
          <a:p>
            <a:pPr marL="285750" indent="-285750">
              <a:buFont typeface="Arial" panose="020B0604020202020204" pitchFamily="34" charset="0"/>
              <a:buChar char="•"/>
            </a:pPr>
            <a:r>
              <a:rPr lang="en-NL" sz="1400" dirty="0"/>
              <a:t>On average 14 platforms availabe per country</a:t>
            </a:r>
          </a:p>
          <a:p>
            <a:pPr marL="285750" indent="-285750">
              <a:buFont typeface="Arial" panose="020B0604020202020204" pitchFamily="34" charset="0"/>
              <a:buChar char="•"/>
            </a:pPr>
            <a:endParaRPr lang="en-NL" sz="1400" dirty="0"/>
          </a:p>
        </p:txBody>
      </p:sp>
      <p:pic>
        <p:nvPicPr>
          <p:cNvPr id="29" name="Picture 28">
            <a:extLst>
              <a:ext uri="{FF2B5EF4-FFF2-40B4-BE49-F238E27FC236}">
                <a16:creationId xmlns:a16="http://schemas.microsoft.com/office/drawing/2014/main" id="{AD8420FF-CDC9-F16C-2B34-46F7B7B1392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54195" y="4229787"/>
            <a:ext cx="1980582" cy="462840"/>
          </a:xfrm>
          <a:prstGeom prst="rect">
            <a:avLst/>
          </a:prstGeom>
          <a:solidFill>
            <a:schemeClr val="accent1"/>
          </a:solidFill>
        </p:spPr>
      </p:pic>
      <p:sp>
        <p:nvSpPr>
          <p:cNvPr id="32" name="TextBox 31">
            <a:extLst>
              <a:ext uri="{FF2B5EF4-FFF2-40B4-BE49-F238E27FC236}">
                <a16:creationId xmlns:a16="http://schemas.microsoft.com/office/drawing/2014/main" id="{9BDF7E5C-5106-47C4-D5AA-D66C129CCBC0}"/>
              </a:ext>
            </a:extLst>
          </p:cNvPr>
          <p:cNvSpPr txBox="1"/>
          <p:nvPr/>
        </p:nvSpPr>
        <p:spPr>
          <a:xfrm>
            <a:off x="7389628" y="5848518"/>
            <a:ext cx="4748092" cy="1015663"/>
          </a:xfrm>
          <a:prstGeom prst="rect">
            <a:avLst/>
          </a:prstGeom>
          <a:noFill/>
        </p:spPr>
        <p:txBody>
          <a:bodyPr wrap="square" rtlCol="0">
            <a:spAutoFit/>
          </a:bodyPr>
          <a:lstStyle/>
          <a:p>
            <a:r>
              <a:rPr lang="en-NL" dirty="0"/>
              <a:t>2024 -2029</a:t>
            </a:r>
          </a:p>
          <a:p>
            <a:pPr marL="285750" indent="-285750">
              <a:buFont typeface="Arial" panose="020B0604020202020204" pitchFamily="34" charset="0"/>
              <a:buChar char="•"/>
            </a:pPr>
            <a:r>
              <a:rPr lang="en-NL" sz="1400" dirty="0"/>
              <a:t>(2024) Launch OCRE2024 tender (IaaS+)</a:t>
            </a:r>
          </a:p>
          <a:p>
            <a:pPr marL="285750" indent="-285750">
              <a:buFont typeface="Arial" panose="020B0604020202020204" pitchFamily="34" charset="0"/>
              <a:buChar char="•"/>
            </a:pPr>
            <a:r>
              <a:rPr lang="en-NL" sz="1400" dirty="0"/>
              <a:t>Frameworks availabe </a:t>
            </a:r>
            <a:r>
              <a:rPr lang="en-NL" sz="1400"/>
              <a:t>per 03/2/2025 </a:t>
            </a:r>
            <a:r>
              <a:rPr lang="en-NL" sz="1400" dirty="0"/>
              <a:t>– </a:t>
            </a:r>
            <a:r>
              <a:rPr lang="en-NL" sz="1400"/>
              <a:t>ending 02/02/2030</a:t>
            </a:r>
            <a:endParaRPr lang="en-NL" sz="1400" dirty="0"/>
          </a:p>
          <a:p>
            <a:pPr marL="285750" indent="-285750">
              <a:buFont typeface="Arial" panose="020B0604020202020204" pitchFamily="34" charset="0"/>
              <a:buChar char="•"/>
            </a:pPr>
            <a:endParaRPr lang="en-NL" sz="1400" dirty="0"/>
          </a:p>
        </p:txBody>
      </p:sp>
      <p:cxnSp>
        <p:nvCxnSpPr>
          <p:cNvPr id="38" name="Straight Connector 37">
            <a:extLst>
              <a:ext uri="{FF2B5EF4-FFF2-40B4-BE49-F238E27FC236}">
                <a16:creationId xmlns:a16="http://schemas.microsoft.com/office/drawing/2014/main" id="{7D7A2610-AF8A-1E6C-36E3-1E2630C4A72B}"/>
              </a:ext>
            </a:extLst>
          </p:cNvPr>
          <p:cNvCxnSpPr>
            <a:cxnSpLocks/>
          </p:cNvCxnSpPr>
          <p:nvPr/>
        </p:nvCxnSpPr>
        <p:spPr>
          <a:xfrm>
            <a:off x="6785213" y="1745057"/>
            <a:ext cx="404037"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C1E1B8-82B1-2057-32DD-64DD66AAF5F6}"/>
              </a:ext>
            </a:extLst>
          </p:cNvPr>
          <p:cNvCxnSpPr>
            <a:cxnSpLocks/>
          </p:cNvCxnSpPr>
          <p:nvPr/>
        </p:nvCxnSpPr>
        <p:spPr>
          <a:xfrm>
            <a:off x="6758500" y="2343475"/>
            <a:ext cx="404037"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B143DBB-2BE3-CD77-BB22-2CECA4FB9231}"/>
              </a:ext>
            </a:extLst>
          </p:cNvPr>
          <p:cNvCxnSpPr>
            <a:cxnSpLocks/>
          </p:cNvCxnSpPr>
          <p:nvPr/>
        </p:nvCxnSpPr>
        <p:spPr>
          <a:xfrm>
            <a:off x="6737943" y="3245966"/>
            <a:ext cx="404037"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F5BE2B-9146-AD50-9957-6A3BB80BAE84}"/>
              </a:ext>
            </a:extLst>
          </p:cNvPr>
          <p:cNvCxnSpPr>
            <a:cxnSpLocks/>
          </p:cNvCxnSpPr>
          <p:nvPr/>
        </p:nvCxnSpPr>
        <p:spPr>
          <a:xfrm>
            <a:off x="6732758" y="4130294"/>
            <a:ext cx="404037"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2DA067E-AD3C-E29D-FF06-18C0DF4CED1E}"/>
              </a:ext>
            </a:extLst>
          </p:cNvPr>
          <p:cNvCxnSpPr>
            <a:cxnSpLocks/>
          </p:cNvCxnSpPr>
          <p:nvPr/>
        </p:nvCxnSpPr>
        <p:spPr>
          <a:xfrm>
            <a:off x="6777636" y="5416834"/>
            <a:ext cx="404037"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2958BB-DA65-8B3F-14B1-EA4D9251038C}"/>
              </a:ext>
            </a:extLst>
          </p:cNvPr>
          <p:cNvCxnSpPr>
            <a:cxnSpLocks/>
          </p:cNvCxnSpPr>
          <p:nvPr/>
        </p:nvCxnSpPr>
        <p:spPr>
          <a:xfrm>
            <a:off x="6785213" y="6138803"/>
            <a:ext cx="404037" cy="0"/>
          </a:xfrm>
          <a:prstGeom prst="line">
            <a:avLst/>
          </a:prstGeom>
          <a:ln w="603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11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3E2ED5D-5C54-25C5-F995-075A44D1CFF2}"/>
              </a:ext>
            </a:extLst>
          </p:cNvPr>
          <p:cNvSpPr/>
          <p:nvPr/>
        </p:nvSpPr>
        <p:spPr>
          <a:xfrm>
            <a:off x="8472264" y="4284572"/>
            <a:ext cx="1828800" cy="598388"/>
          </a:xfrm>
          <a:prstGeom prst="rect">
            <a:avLst/>
          </a:prstGeom>
          <a:pattFill prst="wdUpDiag">
            <a:fgClr>
              <a:schemeClr val="accent6">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40" name="Straight Connector 39">
            <a:extLst>
              <a:ext uri="{FF2B5EF4-FFF2-40B4-BE49-F238E27FC236}">
                <a16:creationId xmlns:a16="http://schemas.microsoft.com/office/drawing/2014/main" id="{D21276A2-4F8D-17CF-3F39-537B891497D5}"/>
              </a:ext>
            </a:extLst>
          </p:cNvPr>
          <p:cNvCxnSpPr>
            <a:cxnSpLocks/>
          </p:cNvCxnSpPr>
          <p:nvPr/>
        </p:nvCxnSpPr>
        <p:spPr>
          <a:xfrm flipV="1">
            <a:off x="10301064" y="3141134"/>
            <a:ext cx="0" cy="2079542"/>
          </a:xfrm>
          <a:prstGeom prst="line">
            <a:avLst/>
          </a:prstGeom>
          <a:ln w="2222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32" name="Rectangular Callout 31">
            <a:extLst>
              <a:ext uri="{FF2B5EF4-FFF2-40B4-BE49-F238E27FC236}">
                <a16:creationId xmlns:a16="http://schemas.microsoft.com/office/drawing/2014/main" id="{D7E58F94-70A8-B793-8D36-E25455152496}"/>
              </a:ext>
            </a:extLst>
          </p:cNvPr>
          <p:cNvSpPr/>
          <p:nvPr/>
        </p:nvSpPr>
        <p:spPr>
          <a:xfrm>
            <a:off x="2857699" y="1268760"/>
            <a:ext cx="1757131" cy="769884"/>
          </a:xfrm>
          <a:prstGeom prst="wedgeRectCallout">
            <a:avLst>
              <a:gd name="adj1" fmla="val -47138"/>
              <a:gd name="adj2" fmla="val 26871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3" name="Rectangular Callout 32">
            <a:extLst>
              <a:ext uri="{FF2B5EF4-FFF2-40B4-BE49-F238E27FC236}">
                <a16:creationId xmlns:a16="http://schemas.microsoft.com/office/drawing/2014/main" id="{575E4348-D9B7-F0AA-DAA9-A86744F481E1}"/>
              </a:ext>
            </a:extLst>
          </p:cNvPr>
          <p:cNvSpPr/>
          <p:nvPr/>
        </p:nvSpPr>
        <p:spPr>
          <a:xfrm>
            <a:off x="4614830" y="2133298"/>
            <a:ext cx="2147829" cy="730215"/>
          </a:xfrm>
          <a:prstGeom prst="wedgeRectCallout">
            <a:avLst>
              <a:gd name="adj1" fmla="val 131855"/>
              <a:gd name="adj2" fmla="val 15777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Rectangular Callout 33">
            <a:extLst>
              <a:ext uri="{FF2B5EF4-FFF2-40B4-BE49-F238E27FC236}">
                <a16:creationId xmlns:a16="http://schemas.microsoft.com/office/drawing/2014/main" id="{C64B4FC3-E96C-3366-7CF9-82854B0CD294}"/>
              </a:ext>
            </a:extLst>
          </p:cNvPr>
          <p:cNvSpPr/>
          <p:nvPr/>
        </p:nvSpPr>
        <p:spPr>
          <a:xfrm>
            <a:off x="6845233" y="1438473"/>
            <a:ext cx="2204599" cy="769884"/>
          </a:xfrm>
          <a:prstGeom prst="wedgeRectCallout">
            <a:avLst>
              <a:gd name="adj1" fmla="val 41925"/>
              <a:gd name="adj2" fmla="val 23739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5" name="Rectangular Callout 34">
            <a:extLst>
              <a:ext uri="{FF2B5EF4-FFF2-40B4-BE49-F238E27FC236}">
                <a16:creationId xmlns:a16="http://schemas.microsoft.com/office/drawing/2014/main" id="{2FC70BB7-D5D8-3D54-1415-C06581BB0302}"/>
              </a:ext>
            </a:extLst>
          </p:cNvPr>
          <p:cNvSpPr/>
          <p:nvPr/>
        </p:nvSpPr>
        <p:spPr>
          <a:xfrm>
            <a:off x="9811477" y="1848371"/>
            <a:ext cx="1757131" cy="769884"/>
          </a:xfrm>
          <a:prstGeom prst="wedgeRectCallout">
            <a:avLst>
              <a:gd name="adj1" fmla="val -21404"/>
              <a:gd name="adj2" fmla="val 182576"/>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166F870D-90E5-E63C-035C-3D00A57B7991}"/>
              </a:ext>
            </a:extLst>
          </p:cNvPr>
          <p:cNvSpPr>
            <a:spLocks noGrp="1"/>
          </p:cNvSpPr>
          <p:nvPr>
            <p:ph type="title"/>
          </p:nvPr>
        </p:nvSpPr>
        <p:spPr/>
        <p:txBody>
          <a:bodyPr/>
          <a:lstStyle/>
          <a:p>
            <a:r>
              <a:rPr lang="en-CH"/>
              <a:t>Timeline of the OCRE2024 Tender</a:t>
            </a:r>
          </a:p>
        </p:txBody>
      </p:sp>
      <p:sp>
        <p:nvSpPr>
          <p:cNvPr id="4" name="Slide Number Placeholder 3">
            <a:extLst>
              <a:ext uri="{FF2B5EF4-FFF2-40B4-BE49-F238E27FC236}">
                <a16:creationId xmlns:a16="http://schemas.microsoft.com/office/drawing/2014/main" id="{9E3325F3-45B0-0F2C-E85E-2DB38A60363F}"/>
              </a:ext>
            </a:extLst>
          </p:cNvPr>
          <p:cNvSpPr>
            <a:spLocks noGrp="1"/>
          </p:cNvSpPr>
          <p:nvPr>
            <p:ph type="sldNum" sz="quarter" idx="12"/>
          </p:nvPr>
        </p:nvSpPr>
        <p:spPr/>
        <p:txBody>
          <a:bodyPr/>
          <a:lstStyle/>
          <a:p>
            <a:fld id="{442AD375-037F-43D0-B059-5172DA06796A}" type="slidenum">
              <a:rPr lang="de-CH" smtClean="0"/>
              <a:pPr/>
              <a:t>3</a:t>
            </a:fld>
            <a:endParaRPr lang="de-CH"/>
          </a:p>
        </p:txBody>
      </p:sp>
      <p:cxnSp>
        <p:nvCxnSpPr>
          <p:cNvPr id="5" name="Straight Arrow Connector 4">
            <a:extLst>
              <a:ext uri="{FF2B5EF4-FFF2-40B4-BE49-F238E27FC236}">
                <a16:creationId xmlns:a16="http://schemas.microsoft.com/office/drawing/2014/main" id="{DAAA76E4-68B6-CD27-5C06-1AA964309847}"/>
              </a:ext>
            </a:extLst>
          </p:cNvPr>
          <p:cNvCxnSpPr/>
          <p:nvPr/>
        </p:nvCxnSpPr>
        <p:spPr>
          <a:xfrm>
            <a:off x="983432" y="3852524"/>
            <a:ext cx="10585176"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19A68547-7C5F-16DE-3BA4-96538DF56EE4}"/>
              </a:ext>
            </a:extLst>
          </p:cNvPr>
          <p:cNvSpPr/>
          <p:nvPr/>
        </p:nvSpPr>
        <p:spPr>
          <a:xfrm>
            <a:off x="1199456" y="3708508"/>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Oval 7">
            <a:extLst>
              <a:ext uri="{FF2B5EF4-FFF2-40B4-BE49-F238E27FC236}">
                <a16:creationId xmlns:a16="http://schemas.microsoft.com/office/drawing/2014/main" id="{DA390BAC-1A45-7DC3-EFCC-2F6C64002F15}"/>
              </a:ext>
            </a:extLst>
          </p:cNvPr>
          <p:cNvSpPr/>
          <p:nvPr/>
        </p:nvSpPr>
        <p:spPr>
          <a:xfrm>
            <a:off x="2740563" y="3743938"/>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Oval 9">
            <a:extLst>
              <a:ext uri="{FF2B5EF4-FFF2-40B4-BE49-F238E27FC236}">
                <a16:creationId xmlns:a16="http://schemas.microsoft.com/office/drawing/2014/main" id="{343B5410-BEC0-1773-7117-0601420F42E6}"/>
              </a:ext>
            </a:extLst>
          </p:cNvPr>
          <p:cNvSpPr/>
          <p:nvPr/>
        </p:nvSpPr>
        <p:spPr>
          <a:xfrm>
            <a:off x="8760296" y="3708505"/>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Oval 11">
            <a:extLst>
              <a:ext uri="{FF2B5EF4-FFF2-40B4-BE49-F238E27FC236}">
                <a16:creationId xmlns:a16="http://schemas.microsoft.com/office/drawing/2014/main" id="{EE05012C-3E0C-DB86-4651-102C30721BDE}"/>
              </a:ext>
            </a:extLst>
          </p:cNvPr>
          <p:cNvSpPr/>
          <p:nvPr/>
        </p:nvSpPr>
        <p:spPr>
          <a:xfrm>
            <a:off x="8088466" y="3719129"/>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Oval 13">
            <a:extLst>
              <a:ext uri="{FF2B5EF4-FFF2-40B4-BE49-F238E27FC236}">
                <a16:creationId xmlns:a16="http://schemas.microsoft.com/office/drawing/2014/main" id="{BBF1DC20-B117-8760-1798-61C0D01EB316}"/>
              </a:ext>
            </a:extLst>
          </p:cNvPr>
          <p:cNvSpPr/>
          <p:nvPr/>
        </p:nvSpPr>
        <p:spPr>
          <a:xfrm>
            <a:off x="10164452" y="3708505"/>
            <a:ext cx="288032" cy="2880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TextBox 14">
            <a:extLst>
              <a:ext uri="{FF2B5EF4-FFF2-40B4-BE49-F238E27FC236}">
                <a16:creationId xmlns:a16="http://schemas.microsoft.com/office/drawing/2014/main" id="{F78F16A2-3B38-04CD-5610-C97BBB129989}"/>
              </a:ext>
            </a:extLst>
          </p:cNvPr>
          <p:cNvSpPr txBox="1"/>
          <p:nvPr/>
        </p:nvSpPr>
        <p:spPr>
          <a:xfrm>
            <a:off x="6959936" y="1818473"/>
            <a:ext cx="2088392" cy="273345"/>
          </a:xfrm>
          <a:prstGeom prst="rect">
            <a:avLst/>
          </a:prstGeom>
          <a:noFill/>
        </p:spPr>
        <p:txBody>
          <a:bodyPr wrap="none" lIns="0" tIns="0" rIns="0" bIns="0" rtlCol="0">
            <a:spAutoFit/>
          </a:bodyPr>
          <a:lstStyle/>
          <a:p>
            <a:r>
              <a:rPr lang="en-CH"/>
              <a:t>Contract Completion</a:t>
            </a:r>
          </a:p>
        </p:txBody>
      </p:sp>
      <p:sp>
        <p:nvSpPr>
          <p:cNvPr id="17" name="TextBox 16">
            <a:extLst>
              <a:ext uri="{FF2B5EF4-FFF2-40B4-BE49-F238E27FC236}">
                <a16:creationId xmlns:a16="http://schemas.microsoft.com/office/drawing/2014/main" id="{9CF9F2E6-E97F-6821-67B6-FB514C271E01}"/>
              </a:ext>
            </a:extLst>
          </p:cNvPr>
          <p:cNvSpPr txBox="1"/>
          <p:nvPr/>
        </p:nvSpPr>
        <p:spPr>
          <a:xfrm>
            <a:off x="3124985" y="1378211"/>
            <a:ext cx="1147750" cy="273345"/>
          </a:xfrm>
          <a:prstGeom prst="rect">
            <a:avLst/>
          </a:prstGeom>
          <a:noFill/>
        </p:spPr>
        <p:txBody>
          <a:bodyPr wrap="none" lIns="0" tIns="0" rIns="0" bIns="0" rtlCol="0">
            <a:spAutoFit/>
          </a:bodyPr>
          <a:lstStyle/>
          <a:p>
            <a:r>
              <a:rPr lang="en-CH"/>
              <a:t>13.05.2024</a:t>
            </a:r>
          </a:p>
        </p:txBody>
      </p:sp>
      <p:sp>
        <p:nvSpPr>
          <p:cNvPr id="18" name="TextBox 17">
            <a:extLst>
              <a:ext uri="{FF2B5EF4-FFF2-40B4-BE49-F238E27FC236}">
                <a16:creationId xmlns:a16="http://schemas.microsoft.com/office/drawing/2014/main" id="{C50D289B-7691-EFFB-FA1F-A754FDBBF711}"/>
              </a:ext>
            </a:extLst>
          </p:cNvPr>
          <p:cNvSpPr txBox="1"/>
          <p:nvPr/>
        </p:nvSpPr>
        <p:spPr>
          <a:xfrm>
            <a:off x="5226931" y="2242951"/>
            <a:ext cx="1289712" cy="276999"/>
          </a:xfrm>
          <a:prstGeom prst="rect">
            <a:avLst/>
          </a:prstGeom>
          <a:noFill/>
        </p:spPr>
        <p:txBody>
          <a:bodyPr wrap="none" lIns="0" tIns="0" rIns="0" bIns="0" rtlCol="0">
            <a:spAutoFit/>
          </a:bodyPr>
          <a:lstStyle/>
          <a:p>
            <a:r>
              <a:rPr lang="en-US" dirty="0"/>
              <a:t>End Nov</a:t>
            </a:r>
            <a:r>
              <a:rPr lang="en-CH"/>
              <a:t>.2024</a:t>
            </a:r>
          </a:p>
        </p:txBody>
      </p:sp>
      <p:sp>
        <p:nvSpPr>
          <p:cNvPr id="19" name="TextBox 18">
            <a:extLst>
              <a:ext uri="{FF2B5EF4-FFF2-40B4-BE49-F238E27FC236}">
                <a16:creationId xmlns:a16="http://schemas.microsoft.com/office/drawing/2014/main" id="{0BF17E86-4AF2-C4BF-0FFA-246FF90CEF6F}"/>
              </a:ext>
            </a:extLst>
          </p:cNvPr>
          <p:cNvSpPr txBox="1"/>
          <p:nvPr/>
        </p:nvSpPr>
        <p:spPr>
          <a:xfrm>
            <a:off x="7014359" y="1546954"/>
            <a:ext cx="1493999" cy="276999"/>
          </a:xfrm>
          <a:prstGeom prst="rect">
            <a:avLst/>
          </a:prstGeom>
          <a:noFill/>
        </p:spPr>
        <p:txBody>
          <a:bodyPr wrap="none" lIns="0" tIns="0" rIns="0" bIns="0" rtlCol="0">
            <a:spAutoFit/>
          </a:bodyPr>
          <a:lstStyle/>
          <a:p>
            <a:r>
              <a:rPr lang="en-US" dirty="0"/>
              <a:t>December </a:t>
            </a:r>
            <a:r>
              <a:rPr lang="en-CH"/>
              <a:t>2024</a:t>
            </a:r>
          </a:p>
        </p:txBody>
      </p:sp>
      <p:sp>
        <p:nvSpPr>
          <p:cNvPr id="20" name="TextBox 19">
            <a:extLst>
              <a:ext uri="{FF2B5EF4-FFF2-40B4-BE49-F238E27FC236}">
                <a16:creationId xmlns:a16="http://schemas.microsoft.com/office/drawing/2014/main" id="{E1E82EA1-A9CE-06B9-C4DE-50554D4127D7}"/>
              </a:ext>
            </a:extLst>
          </p:cNvPr>
          <p:cNvSpPr txBox="1"/>
          <p:nvPr/>
        </p:nvSpPr>
        <p:spPr>
          <a:xfrm>
            <a:off x="10160608" y="1932271"/>
            <a:ext cx="1147750" cy="273345"/>
          </a:xfrm>
          <a:prstGeom prst="rect">
            <a:avLst/>
          </a:prstGeom>
          <a:noFill/>
        </p:spPr>
        <p:txBody>
          <a:bodyPr wrap="none" lIns="0" tIns="0" rIns="0" bIns="0" rtlCol="0">
            <a:spAutoFit/>
          </a:bodyPr>
          <a:lstStyle/>
          <a:p>
            <a:r>
              <a:rPr lang="en-CH"/>
              <a:t>03.02.2025</a:t>
            </a:r>
          </a:p>
        </p:txBody>
      </p:sp>
      <p:sp>
        <p:nvSpPr>
          <p:cNvPr id="25" name="TextBox 24">
            <a:extLst>
              <a:ext uri="{FF2B5EF4-FFF2-40B4-BE49-F238E27FC236}">
                <a16:creationId xmlns:a16="http://schemas.microsoft.com/office/drawing/2014/main" id="{2514064E-BCBE-9FF5-8403-90CA9340B287}"/>
              </a:ext>
            </a:extLst>
          </p:cNvPr>
          <p:cNvSpPr txBox="1"/>
          <p:nvPr/>
        </p:nvSpPr>
        <p:spPr>
          <a:xfrm>
            <a:off x="3178204" y="1633520"/>
            <a:ext cx="1072409" cy="273345"/>
          </a:xfrm>
          <a:prstGeom prst="rect">
            <a:avLst/>
          </a:prstGeom>
          <a:noFill/>
        </p:spPr>
        <p:txBody>
          <a:bodyPr wrap="none" lIns="0" tIns="0" rIns="0" bIns="0" rtlCol="0">
            <a:spAutoFit/>
          </a:bodyPr>
          <a:lstStyle/>
          <a:p>
            <a:r>
              <a:rPr lang="en-CH"/>
              <a:t>Evaluation</a:t>
            </a:r>
          </a:p>
        </p:txBody>
      </p:sp>
      <p:sp>
        <p:nvSpPr>
          <p:cNvPr id="26" name="TextBox 25">
            <a:extLst>
              <a:ext uri="{FF2B5EF4-FFF2-40B4-BE49-F238E27FC236}">
                <a16:creationId xmlns:a16="http://schemas.microsoft.com/office/drawing/2014/main" id="{06521326-2DCE-5C99-9BBD-F851E152805F}"/>
              </a:ext>
            </a:extLst>
          </p:cNvPr>
          <p:cNvSpPr txBox="1"/>
          <p:nvPr/>
        </p:nvSpPr>
        <p:spPr>
          <a:xfrm>
            <a:off x="4801288" y="2481582"/>
            <a:ext cx="1717586" cy="276999"/>
          </a:xfrm>
          <a:prstGeom prst="rect">
            <a:avLst/>
          </a:prstGeom>
          <a:noFill/>
        </p:spPr>
        <p:txBody>
          <a:bodyPr wrap="none" lIns="0" tIns="0" rIns="0" bIns="0" rtlCol="0">
            <a:spAutoFit/>
          </a:bodyPr>
          <a:lstStyle/>
          <a:p>
            <a:r>
              <a:rPr lang="en-CH"/>
              <a:t>Award</a:t>
            </a:r>
            <a:r>
              <a:rPr lang="en-US" dirty="0"/>
              <a:t> + standstill </a:t>
            </a:r>
            <a:endParaRPr lang="en-CH" dirty="0"/>
          </a:p>
        </p:txBody>
      </p:sp>
      <p:sp>
        <p:nvSpPr>
          <p:cNvPr id="28" name="TextBox 27">
            <a:extLst>
              <a:ext uri="{FF2B5EF4-FFF2-40B4-BE49-F238E27FC236}">
                <a16:creationId xmlns:a16="http://schemas.microsoft.com/office/drawing/2014/main" id="{55B1E859-3103-D85C-507C-6BF857331681}"/>
              </a:ext>
            </a:extLst>
          </p:cNvPr>
          <p:cNvSpPr txBox="1"/>
          <p:nvPr/>
        </p:nvSpPr>
        <p:spPr>
          <a:xfrm>
            <a:off x="10408436" y="2181279"/>
            <a:ext cx="487313" cy="273345"/>
          </a:xfrm>
          <a:prstGeom prst="rect">
            <a:avLst/>
          </a:prstGeom>
          <a:noFill/>
        </p:spPr>
        <p:txBody>
          <a:bodyPr wrap="none" lIns="0" tIns="0" rIns="0" bIns="0" rtlCol="0">
            <a:spAutoFit/>
          </a:bodyPr>
          <a:lstStyle/>
          <a:p>
            <a:r>
              <a:rPr lang="en-CH"/>
              <a:t>Start</a:t>
            </a:r>
          </a:p>
        </p:txBody>
      </p:sp>
      <p:sp>
        <p:nvSpPr>
          <p:cNvPr id="31" name="Rectangular Callout 30">
            <a:extLst>
              <a:ext uri="{FF2B5EF4-FFF2-40B4-BE49-F238E27FC236}">
                <a16:creationId xmlns:a16="http://schemas.microsoft.com/office/drawing/2014/main" id="{D21555DB-5527-8BE9-C263-9336B32AA85D}"/>
              </a:ext>
            </a:extLst>
          </p:cNvPr>
          <p:cNvSpPr/>
          <p:nvPr/>
        </p:nvSpPr>
        <p:spPr>
          <a:xfrm>
            <a:off x="983432" y="1816116"/>
            <a:ext cx="1757131" cy="769884"/>
          </a:xfrm>
          <a:prstGeom prst="wedgeRectCallout">
            <a:avLst>
              <a:gd name="adj1" fmla="val -28267"/>
              <a:gd name="adj2" fmla="val 18649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extBox 6">
            <a:extLst>
              <a:ext uri="{FF2B5EF4-FFF2-40B4-BE49-F238E27FC236}">
                <a16:creationId xmlns:a16="http://schemas.microsoft.com/office/drawing/2014/main" id="{D1992C2B-3438-033E-D2C6-B3B2362C4F1C}"/>
              </a:ext>
            </a:extLst>
          </p:cNvPr>
          <p:cNvSpPr txBox="1"/>
          <p:nvPr/>
        </p:nvSpPr>
        <p:spPr>
          <a:xfrm>
            <a:off x="1142014" y="2181189"/>
            <a:ext cx="1215717" cy="273345"/>
          </a:xfrm>
          <a:prstGeom prst="rect">
            <a:avLst/>
          </a:prstGeom>
          <a:noFill/>
        </p:spPr>
        <p:txBody>
          <a:bodyPr wrap="none" lIns="0" tIns="0" rIns="0" bIns="0" rtlCol="0">
            <a:spAutoFit/>
          </a:bodyPr>
          <a:lstStyle/>
          <a:p>
            <a:r>
              <a:rPr lang="en-CH" dirty="0"/>
              <a:t>Publication*</a:t>
            </a:r>
          </a:p>
        </p:txBody>
      </p:sp>
      <p:sp>
        <p:nvSpPr>
          <p:cNvPr id="16" name="TextBox 15">
            <a:extLst>
              <a:ext uri="{FF2B5EF4-FFF2-40B4-BE49-F238E27FC236}">
                <a16:creationId xmlns:a16="http://schemas.microsoft.com/office/drawing/2014/main" id="{AEB0FB08-7B05-6FC1-4127-E565A4D96049}"/>
              </a:ext>
            </a:extLst>
          </p:cNvPr>
          <p:cNvSpPr txBox="1"/>
          <p:nvPr/>
        </p:nvSpPr>
        <p:spPr>
          <a:xfrm>
            <a:off x="1142014" y="1930818"/>
            <a:ext cx="1147750" cy="273345"/>
          </a:xfrm>
          <a:prstGeom prst="rect">
            <a:avLst/>
          </a:prstGeom>
          <a:noFill/>
        </p:spPr>
        <p:txBody>
          <a:bodyPr wrap="none" lIns="0" tIns="0" rIns="0" bIns="0" rtlCol="0">
            <a:spAutoFit/>
          </a:bodyPr>
          <a:lstStyle/>
          <a:p>
            <a:r>
              <a:rPr lang="en-CH"/>
              <a:t>20.03.2024</a:t>
            </a:r>
          </a:p>
        </p:txBody>
      </p:sp>
      <p:sp>
        <p:nvSpPr>
          <p:cNvPr id="36" name="TextBox 35">
            <a:extLst>
              <a:ext uri="{FF2B5EF4-FFF2-40B4-BE49-F238E27FC236}">
                <a16:creationId xmlns:a16="http://schemas.microsoft.com/office/drawing/2014/main" id="{6FF05D55-8704-1B31-AC91-38E82EAB1605}"/>
              </a:ext>
            </a:extLst>
          </p:cNvPr>
          <p:cNvSpPr txBox="1"/>
          <p:nvPr/>
        </p:nvSpPr>
        <p:spPr>
          <a:xfrm>
            <a:off x="5148820" y="4284572"/>
            <a:ext cx="3227678" cy="571567"/>
          </a:xfrm>
          <a:prstGeom prst="rect">
            <a:avLst/>
          </a:prstGeom>
          <a:noFill/>
        </p:spPr>
        <p:txBody>
          <a:bodyPr wrap="none" lIns="0" tIns="0" rIns="0" bIns="0" rtlCol="0">
            <a:spAutoFit/>
          </a:bodyPr>
          <a:lstStyle/>
          <a:p>
            <a:r>
              <a:rPr lang="en-CH">
                <a:solidFill>
                  <a:schemeClr val="accent5">
                    <a:lumMod val="75000"/>
                  </a:schemeClr>
                </a:solidFill>
              </a:rPr>
              <a:t>Deadline for Call-off Contracts </a:t>
            </a:r>
          </a:p>
          <a:p>
            <a:r>
              <a:rPr lang="en-CH">
                <a:solidFill>
                  <a:schemeClr val="accent5">
                    <a:lumMod val="75000"/>
                  </a:schemeClr>
                </a:solidFill>
              </a:rPr>
              <a:t>under OCRE 2020 (30.11.2024)</a:t>
            </a:r>
          </a:p>
        </p:txBody>
      </p:sp>
      <p:cxnSp>
        <p:nvCxnSpPr>
          <p:cNvPr id="38" name="Straight Connector 37">
            <a:extLst>
              <a:ext uri="{FF2B5EF4-FFF2-40B4-BE49-F238E27FC236}">
                <a16:creationId xmlns:a16="http://schemas.microsoft.com/office/drawing/2014/main" id="{2FD91C30-EB7B-6C12-E804-4953AFB0E36F}"/>
              </a:ext>
            </a:extLst>
          </p:cNvPr>
          <p:cNvCxnSpPr>
            <a:cxnSpLocks/>
          </p:cNvCxnSpPr>
          <p:nvPr/>
        </p:nvCxnSpPr>
        <p:spPr>
          <a:xfrm flipV="1">
            <a:off x="8472264" y="3141134"/>
            <a:ext cx="0" cy="2013228"/>
          </a:xfrm>
          <a:prstGeom prst="line">
            <a:avLst/>
          </a:prstGeom>
          <a:ln w="22225">
            <a:solidFill>
              <a:schemeClr val="accent5">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9164256-3BB3-0B63-7BBD-BA870F5B20D0}"/>
              </a:ext>
            </a:extLst>
          </p:cNvPr>
          <p:cNvSpPr txBox="1"/>
          <p:nvPr/>
        </p:nvSpPr>
        <p:spPr>
          <a:xfrm>
            <a:off x="10352359" y="4284572"/>
            <a:ext cx="1735732" cy="869790"/>
          </a:xfrm>
          <a:prstGeom prst="rect">
            <a:avLst/>
          </a:prstGeom>
          <a:noFill/>
        </p:spPr>
        <p:txBody>
          <a:bodyPr wrap="none" lIns="0" tIns="0" rIns="0" bIns="0" rtlCol="0">
            <a:spAutoFit/>
          </a:bodyPr>
          <a:lstStyle/>
          <a:p>
            <a:r>
              <a:rPr lang="en-US" dirty="0">
                <a:solidFill>
                  <a:srgbClr val="00B050"/>
                </a:solidFill>
              </a:rPr>
              <a:t>Commence date</a:t>
            </a:r>
            <a:r>
              <a:rPr lang="en-CH">
                <a:solidFill>
                  <a:srgbClr val="00B050"/>
                </a:solidFill>
              </a:rPr>
              <a:t> </a:t>
            </a:r>
          </a:p>
          <a:p>
            <a:r>
              <a:rPr lang="en-CH">
                <a:solidFill>
                  <a:srgbClr val="00B050"/>
                </a:solidFill>
              </a:rPr>
              <a:t>OCRE2024</a:t>
            </a:r>
          </a:p>
          <a:p>
            <a:endParaRPr lang="en-CH">
              <a:solidFill>
                <a:srgbClr val="00B050"/>
              </a:solidFill>
            </a:endParaRPr>
          </a:p>
        </p:txBody>
      </p:sp>
      <p:sp>
        <p:nvSpPr>
          <p:cNvPr id="47" name="TextBox 46">
            <a:extLst>
              <a:ext uri="{FF2B5EF4-FFF2-40B4-BE49-F238E27FC236}">
                <a16:creationId xmlns:a16="http://schemas.microsoft.com/office/drawing/2014/main" id="{E5515292-C921-9E61-66A3-4B3FEE8DC3FD}"/>
              </a:ext>
            </a:extLst>
          </p:cNvPr>
          <p:cNvSpPr txBox="1"/>
          <p:nvPr/>
        </p:nvSpPr>
        <p:spPr>
          <a:xfrm>
            <a:off x="767408" y="5133514"/>
            <a:ext cx="7649530" cy="553998"/>
          </a:xfrm>
          <a:prstGeom prst="rect">
            <a:avLst/>
          </a:prstGeom>
          <a:noFill/>
        </p:spPr>
        <p:txBody>
          <a:bodyPr wrap="none" lIns="0" tIns="0" rIns="0" bIns="0" rtlCol="0">
            <a:spAutoFit/>
          </a:bodyPr>
          <a:lstStyle/>
          <a:p>
            <a:r>
              <a:rPr lang="en-GB" dirty="0"/>
              <a:t>Duration of framework contracts is up to five (5) years from the Commence Date.</a:t>
            </a:r>
            <a:r>
              <a:rPr lang="en-CH"/>
              <a:t> </a:t>
            </a:r>
          </a:p>
          <a:p>
            <a:endParaRPr lang="en-GB" i="1" dirty="0"/>
          </a:p>
        </p:txBody>
      </p:sp>
    </p:spTree>
    <p:extLst>
      <p:ext uri="{BB962C8B-B14F-4D97-AF65-F5344CB8AC3E}">
        <p14:creationId xmlns:p14="http://schemas.microsoft.com/office/powerpoint/2010/main" val="373646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map of europe with different countries/regions&#10;&#10;Description automatically generated">
            <a:extLst>
              <a:ext uri="{FF2B5EF4-FFF2-40B4-BE49-F238E27FC236}">
                <a16:creationId xmlns:a16="http://schemas.microsoft.com/office/drawing/2014/main" id="{9F7FD48C-C213-3531-AEBD-93D59B5C406E}"/>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2405266" y="967845"/>
            <a:ext cx="7282436" cy="5571067"/>
          </a:xfrm>
          <a:prstGeom prst="rect">
            <a:avLst/>
          </a:prstGeom>
        </p:spPr>
      </p:pic>
      <p:sp>
        <p:nvSpPr>
          <p:cNvPr id="4" name="Slide Number Placeholder 3">
            <a:extLst>
              <a:ext uri="{FF2B5EF4-FFF2-40B4-BE49-F238E27FC236}">
                <a16:creationId xmlns:a16="http://schemas.microsoft.com/office/drawing/2014/main" id="{7A9B8995-FB9B-2463-C68E-5CC1ADAFD249}"/>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42AD375-037F-43D0-B059-5172DA06796A}" type="slidenum">
              <a:rPr lang="en-US" smtClean="0">
                <a:solidFill>
                  <a:schemeClr val="tx1">
                    <a:tint val="75000"/>
                  </a:schemeClr>
                </a:solidFill>
              </a:rPr>
              <a:pPr>
                <a:spcAft>
                  <a:spcPts val="600"/>
                </a:spcAft>
              </a:pPr>
              <a:t>4</a:t>
            </a:fld>
            <a:endParaRPr lang="en-US">
              <a:solidFill>
                <a:schemeClr val="tx1">
                  <a:tint val="75000"/>
                </a:schemeClr>
              </a:solidFill>
            </a:endParaRPr>
          </a:p>
        </p:txBody>
      </p:sp>
      <p:sp>
        <p:nvSpPr>
          <p:cNvPr id="8" name="Right Arrow 7">
            <a:extLst>
              <a:ext uri="{FF2B5EF4-FFF2-40B4-BE49-F238E27FC236}">
                <a16:creationId xmlns:a16="http://schemas.microsoft.com/office/drawing/2014/main" id="{EB2C7B10-67A9-8F2D-81B0-024A49B729E9}"/>
              </a:ext>
            </a:extLst>
          </p:cNvPr>
          <p:cNvSpPr/>
          <p:nvPr/>
        </p:nvSpPr>
        <p:spPr>
          <a:xfrm rot="1004455">
            <a:off x="2599507" y="3213463"/>
            <a:ext cx="978408" cy="637887"/>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9" name="Right Arrow 8">
            <a:extLst>
              <a:ext uri="{FF2B5EF4-FFF2-40B4-BE49-F238E27FC236}">
                <a16:creationId xmlns:a16="http://schemas.microsoft.com/office/drawing/2014/main" id="{9DB921E6-B8D7-23B2-5D27-E7CDB565CC5C}"/>
              </a:ext>
            </a:extLst>
          </p:cNvPr>
          <p:cNvSpPr/>
          <p:nvPr/>
        </p:nvSpPr>
        <p:spPr>
          <a:xfrm rot="1021731">
            <a:off x="2454782" y="1542325"/>
            <a:ext cx="978408" cy="484632"/>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0" name="Right Arrow 9">
            <a:extLst>
              <a:ext uri="{FF2B5EF4-FFF2-40B4-BE49-F238E27FC236}">
                <a16:creationId xmlns:a16="http://schemas.microsoft.com/office/drawing/2014/main" id="{BF1FA804-4FE5-FD49-E06C-54738236EEFB}"/>
              </a:ext>
            </a:extLst>
          </p:cNvPr>
          <p:cNvSpPr/>
          <p:nvPr/>
        </p:nvSpPr>
        <p:spPr>
          <a:xfrm rot="1147022">
            <a:off x="2039166" y="4816835"/>
            <a:ext cx="978408" cy="484632"/>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1" name="Right Arrow 10">
            <a:extLst>
              <a:ext uri="{FF2B5EF4-FFF2-40B4-BE49-F238E27FC236}">
                <a16:creationId xmlns:a16="http://schemas.microsoft.com/office/drawing/2014/main" id="{5D1B83ED-80CC-03A6-7049-8B1DA386A0A6}"/>
              </a:ext>
            </a:extLst>
          </p:cNvPr>
          <p:cNvSpPr/>
          <p:nvPr/>
        </p:nvSpPr>
        <p:spPr>
          <a:xfrm rot="1590070">
            <a:off x="4386421" y="2190897"/>
            <a:ext cx="978408" cy="484632"/>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2" name="Left Arrow 11">
            <a:extLst>
              <a:ext uri="{FF2B5EF4-FFF2-40B4-BE49-F238E27FC236}">
                <a16:creationId xmlns:a16="http://schemas.microsoft.com/office/drawing/2014/main" id="{A5AE7DE0-825C-0689-B2A9-8A5671DEC99C}"/>
              </a:ext>
            </a:extLst>
          </p:cNvPr>
          <p:cNvSpPr/>
          <p:nvPr/>
        </p:nvSpPr>
        <p:spPr>
          <a:xfrm>
            <a:off x="5452777" y="4185352"/>
            <a:ext cx="978408" cy="484632"/>
          </a:xfrm>
          <a:prstGeom prst="lef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3" name="Left Arrow 12">
            <a:extLst>
              <a:ext uri="{FF2B5EF4-FFF2-40B4-BE49-F238E27FC236}">
                <a16:creationId xmlns:a16="http://schemas.microsoft.com/office/drawing/2014/main" id="{DA64CE68-6141-716F-9FC0-8CC02F1BDFA3}"/>
              </a:ext>
            </a:extLst>
          </p:cNvPr>
          <p:cNvSpPr/>
          <p:nvPr/>
        </p:nvSpPr>
        <p:spPr>
          <a:xfrm>
            <a:off x="5452777" y="3511062"/>
            <a:ext cx="978408" cy="484632"/>
          </a:xfrm>
          <a:prstGeom prst="lef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17" name="Down Arrow 16">
            <a:extLst>
              <a:ext uri="{FF2B5EF4-FFF2-40B4-BE49-F238E27FC236}">
                <a16:creationId xmlns:a16="http://schemas.microsoft.com/office/drawing/2014/main" id="{340E75BA-F645-10DC-F4E4-E3262BA0D187}"/>
              </a:ext>
            </a:extLst>
          </p:cNvPr>
          <p:cNvSpPr/>
          <p:nvPr/>
        </p:nvSpPr>
        <p:spPr>
          <a:xfrm>
            <a:off x="4620005" y="3291840"/>
            <a:ext cx="317755" cy="583498"/>
          </a:xfrm>
          <a:prstGeom prst="down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2" name="TextBox 1">
            <a:extLst>
              <a:ext uri="{FF2B5EF4-FFF2-40B4-BE49-F238E27FC236}">
                <a16:creationId xmlns:a16="http://schemas.microsoft.com/office/drawing/2014/main" id="{758D1928-21E9-37D4-AA42-8B8E25C1C860}"/>
              </a:ext>
            </a:extLst>
          </p:cNvPr>
          <p:cNvSpPr txBox="1"/>
          <p:nvPr/>
        </p:nvSpPr>
        <p:spPr>
          <a:xfrm>
            <a:off x="451553" y="371566"/>
            <a:ext cx="7756290" cy="461665"/>
          </a:xfrm>
          <a:prstGeom prst="rect">
            <a:avLst/>
          </a:prstGeom>
          <a:noFill/>
        </p:spPr>
        <p:txBody>
          <a:bodyPr wrap="none" rtlCol="0">
            <a:spAutoFit/>
          </a:bodyPr>
          <a:lstStyle/>
          <a:p>
            <a:r>
              <a:rPr lang="en-NL" sz="2400" b="1" dirty="0">
                <a:solidFill>
                  <a:srgbClr val="FFC000"/>
                </a:solidFill>
              </a:rPr>
              <a:t>OCRE2024 = Unique collaboration and amazing team effort  </a:t>
            </a:r>
          </a:p>
        </p:txBody>
      </p:sp>
      <p:pic>
        <p:nvPicPr>
          <p:cNvPr id="3074" name="Picture 2" descr="United Win GIF by Atlassian">
            <a:extLst>
              <a:ext uri="{FF2B5EF4-FFF2-40B4-BE49-F238E27FC236}">
                <a16:creationId xmlns:a16="http://schemas.microsoft.com/office/drawing/2014/main" id="{55C62CB8-F305-886C-1302-C6FAD392D96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940383" y="2747420"/>
            <a:ext cx="1871418" cy="1871418"/>
          </a:xfrm>
          <a:prstGeom prst="rect">
            <a:avLst/>
          </a:prstGeom>
          <a:noFill/>
          <a:extLst>
            <a:ext uri="{909E8E84-426E-40DD-AFC4-6F175D3DCCD1}">
              <a14:hiddenFill xmlns:a14="http://schemas.microsoft.com/office/drawing/2010/main">
                <a:solidFill>
                  <a:srgbClr val="FFFFFF"/>
                </a:solidFill>
              </a14:hiddenFill>
            </a:ext>
          </a:extLst>
        </p:spPr>
      </p:pic>
      <p:sp>
        <p:nvSpPr>
          <p:cNvPr id="3" name="Down Arrow 2">
            <a:extLst>
              <a:ext uri="{FF2B5EF4-FFF2-40B4-BE49-F238E27FC236}">
                <a16:creationId xmlns:a16="http://schemas.microsoft.com/office/drawing/2014/main" id="{ECDE2650-51F5-330C-D65E-156CFFABCB3C}"/>
              </a:ext>
            </a:extLst>
          </p:cNvPr>
          <p:cNvSpPr/>
          <p:nvPr/>
        </p:nvSpPr>
        <p:spPr>
          <a:xfrm>
            <a:off x="4077017" y="2351155"/>
            <a:ext cx="300445" cy="608485"/>
          </a:xfrm>
          <a:prstGeom prst="down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382663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p:tgtEl>
                                          <p:spTgt spid="17"/>
                                        </p:tgtEl>
                                        <p:attrNameLst>
                                          <p:attrName>ppt_y</p:attrName>
                                        </p:attrNameLst>
                                      </p:cBhvr>
                                      <p:tavLst>
                                        <p:tav tm="0">
                                          <p:val>
                                            <p:strVal val="#ppt_y+#ppt_h*1.125000"/>
                                          </p:val>
                                        </p:tav>
                                        <p:tav tm="100000">
                                          <p:val>
                                            <p:strVal val="#ppt_y"/>
                                          </p:val>
                                        </p:tav>
                                      </p:tavLst>
                                    </p:anim>
                                    <p:animEffect transition="in" filter="wipe(up)">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7"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descr="A group of people sitting at tables with laptops&#10;&#10;Description automatically generated">
            <a:extLst>
              <a:ext uri="{FF2B5EF4-FFF2-40B4-BE49-F238E27FC236}">
                <a16:creationId xmlns:a16="http://schemas.microsoft.com/office/drawing/2014/main" id="{90ABBA68-0265-28BD-A20F-83E875D33311}"/>
              </a:ext>
            </a:extLst>
          </p:cNvPr>
          <p:cNvPicPr>
            <a:picLocks noChangeAspect="1"/>
          </p:cNvPicPr>
          <p:nvPr/>
        </p:nvPicPr>
        <p:blipFill>
          <a:blip r:embed="rId3" cstate="screen">
            <a:extLst>
              <a:ext uri="{28A0092B-C50C-407E-A947-70E740481C1C}">
                <a14:useLocalDpi xmlns:a14="http://schemas.microsoft.com/office/drawing/2010/main"/>
              </a:ext>
            </a:extLst>
          </a:blip>
          <a:srcRect r="-3"/>
          <a:stretch/>
        </p:blipFill>
        <p:spPr>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12" name="Picture 11" descr="A group of people sitting at a table&#10;&#10;Description automatically generated">
            <a:extLst>
              <a:ext uri="{FF2B5EF4-FFF2-40B4-BE49-F238E27FC236}">
                <a16:creationId xmlns:a16="http://schemas.microsoft.com/office/drawing/2014/main" id="{6AE8A12C-FE4C-9A5F-93E4-620B8D4B3C7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374639" y="2663706"/>
            <a:ext cx="5308979" cy="4197911"/>
          </a:xfrm>
          <a:custGeom>
            <a:avLst/>
            <a:gdLst/>
            <a:ahLst/>
            <a:cxnLst/>
            <a:rect l="l" t="t" r="r" b="b"/>
            <a:pathLst>
              <a:path w="4626927" h="4197911">
                <a:moveTo>
                  <a:pt x="1945141" y="0"/>
                </a:moveTo>
                <a:lnTo>
                  <a:pt x="1951364" y="0"/>
                </a:lnTo>
                <a:lnTo>
                  <a:pt x="3141155" y="0"/>
                </a:lnTo>
                <a:lnTo>
                  <a:pt x="4626927" y="0"/>
                </a:lnTo>
                <a:lnTo>
                  <a:pt x="2681786" y="4197911"/>
                </a:lnTo>
                <a:lnTo>
                  <a:pt x="0" y="4197911"/>
                </a:lnTo>
                <a:close/>
              </a:path>
            </a:pathLst>
          </a:custGeom>
        </p:spPr>
      </p:pic>
      <p:sp>
        <p:nvSpPr>
          <p:cNvPr id="25"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ED39D01-76B2-421F-1588-972884614DC0}"/>
              </a:ext>
            </a:extLst>
          </p:cNvPr>
          <p:cNvSpPr>
            <a:spLocks noGrp="1"/>
          </p:cNvSpPr>
          <p:nvPr>
            <p:ph type="title"/>
          </p:nvPr>
        </p:nvSpPr>
        <p:spPr>
          <a:xfrm>
            <a:off x="682388" y="3098042"/>
            <a:ext cx="5308979" cy="852985"/>
          </a:xfrm>
        </p:spPr>
        <p:txBody>
          <a:bodyPr>
            <a:normAutofit/>
          </a:bodyPr>
          <a:lstStyle/>
          <a:p>
            <a:r>
              <a:rPr lang="en-NL" sz="3600" dirty="0">
                <a:solidFill>
                  <a:srgbClr val="FFFFFF"/>
                </a:solidFill>
              </a:rPr>
              <a:t>Work hard…</a:t>
            </a:r>
          </a:p>
        </p:txBody>
      </p:sp>
      <p:pic>
        <p:nvPicPr>
          <p:cNvPr id="14" name="Picture 13" descr="A group of people sitting around a table&#10;&#10;Description automatically generated">
            <a:extLst>
              <a:ext uri="{FF2B5EF4-FFF2-40B4-BE49-F238E27FC236}">
                <a16:creationId xmlns:a16="http://schemas.microsoft.com/office/drawing/2014/main" id="{CC28CD2B-3CFC-5D93-069B-AB80CCA45CBF}"/>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675537" y="-1"/>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10" name="Picture 9" descr="A group of people in a classroom&#10;&#10;Description automatically generated">
            <a:extLst>
              <a:ext uri="{FF2B5EF4-FFF2-40B4-BE49-F238E27FC236}">
                <a16:creationId xmlns:a16="http://schemas.microsoft.com/office/drawing/2014/main" id="{53F57321-6DBA-16FC-4CC9-B2FC8B713DA6}"/>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2280734" y="2"/>
            <a:ext cx="3393943"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6" name="Content Placeholder 5" descr="A computer screen with a group of people on it&#10;&#10;Description automatically generated">
            <a:extLst>
              <a:ext uri="{FF2B5EF4-FFF2-40B4-BE49-F238E27FC236}">
                <a16:creationId xmlns:a16="http://schemas.microsoft.com/office/drawing/2014/main" id="{C83EB67A-764B-C58C-2415-0F31DF214E0B}"/>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3"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sp>
        <p:nvSpPr>
          <p:cNvPr id="4" name="Slide Number Placeholder 3">
            <a:extLst>
              <a:ext uri="{FF2B5EF4-FFF2-40B4-BE49-F238E27FC236}">
                <a16:creationId xmlns:a16="http://schemas.microsoft.com/office/drawing/2014/main" id="{8A43A9D0-9E00-953A-6573-2AAA21F985FB}"/>
              </a:ext>
            </a:extLst>
          </p:cNvPr>
          <p:cNvSpPr>
            <a:spLocks noGrp="1"/>
          </p:cNvSpPr>
          <p:nvPr>
            <p:ph type="sldNum" sz="quarter" idx="12"/>
          </p:nvPr>
        </p:nvSpPr>
        <p:spPr>
          <a:xfrm>
            <a:off x="10496550" y="6356350"/>
            <a:ext cx="857249" cy="365125"/>
          </a:xfrm>
        </p:spPr>
        <p:txBody>
          <a:bodyPr anchor="ctr">
            <a:normAutofit/>
          </a:bodyPr>
          <a:lstStyle/>
          <a:p>
            <a:pPr>
              <a:spcAft>
                <a:spcPts val="600"/>
              </a:spcAft>
            </a:pPr>
            <a:fld id="{442AD375-037F-43D0-B059-5172DA06796A}" type="slidenum">
              <a:rPr lang="de-CH">
                <a:solidFill>
                  <a:srgbClr val="FFFFFF">
                    <a:alpha val="80000"/>
                  </a:srgbClr>
                </a:solidFill>
              </a:rPr>
              <a:pPr>
                <a:spcAft>
                  <a:spcPts val="600"/>
                </a:spcAft>
              </a:pPr>
              <a:t>5</a:t>
            </a:fld>
            <a:endParaRPr lang="de-CH">
              <a:solidFill>
                <a:srgbClr val="FFFFFF">
                  <a:alpha val="80000"/>
                </a:srgbClr>
              </a:solidFill>
            </a:endParaRPr>
          </a:p>
        </p:txBody>
      </p:sp>
      <p:pic>
        <p:nvPicPr>
          <p:cNvPr id="19" name="Content Placeholder 18" descr="A blue and black logo&#10;&#10;Description automatically generated">
            <a:extLst>
              <a:ext uri="{FF2B5EF4-FFF2-40B4-BE49-F238E27FC236}">
                <a16:creationId xmlns:a16="http://schemas.microsoft.com/office/drawing/2014/main" id="{B6C6AACF-0700-4F4C-A401-82D18945B65D}"/>
              </a:ext>
            </a:extLst>
          </p:cNvPr>
          <p:cNvPicPr>
            <a:picLocks noGrp="1" noChangeAspect="1"/>
          </p:cNvPicPr>
          <p:nvPr>
            <p:ph idx="1"/>
          </p:nvPr>
        </p:nvPicPr>
        <p:blipFill>
          <a:blip r:embed="rId8" cstate="screen">
            <a:extLst>
              <a:ext uri="{28A0092B-C50C-407E-A947-70E740481C1C}">
                <a14:useLocalDpi xmlns:a14="http://schemas.microsoft.com/office/drawing/2010/main"/>
              </a:ext>
            </a:extLst>
          </a:blip>
          <a:stretch>
            <a:fillRect/>
          </a:stretch>
        </p:blipFill>
        <p:spPr>
          <a:xfrm>
            <a:off x="682625" y="4350786"/>
            <a:ext cx="4746625" cy="1331428"/>
          </a:xfrm>
          <a:prstGeom prst="rect">
            <a:avLst/>
          </a:prstGeom>
        </p:spPr>
      </p:pic>
      <p:pic>
        <p:nvPicPr>
          <p:cNvPr id="5" name="Picture 4" descr="Two men standing in front of a screen&#10;&#10;Description automatically generated">
            <a:extLst>
              <a:ext uri="{FF2B5EF4-FFF2-40B4-BE49-F238E27FC236}">
                <a16:creationId xmlns:a16="http://schemas.microsoft.com/office/drawing/2014/main" id="{09E87ECE-917F-456C-C770-E67CAA6797B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33994" y="4816635"/>
            <a:ext cx="2721819" cy="2041364"/>
          </a:xfrm>
          <a:prstGeom prst="rect">
            <a:avLst/>
          </a:prstGeom>
        </p:spPr>
      </p:pic>
    </p:spTree>
    <p:extLst>
      <p:ext uri="{BB962C8B-B14F-4D97-AF65-F5344CB8AC3E}">
        <p14:creationId xmlns:p14="http://schemas.microsoft.com/office/powerpoint/2010/main" val="294275050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29669-2800-53D0-FBB7-254E03130F65}"/>
              </a:ext>
            </a:extLst>
          </p:cNvPr>
          <p:cNvSpPr>
            <a:spLocks noGrp="1"/>
          </p:cNvSpPr>
          <p:nvPr>
            <p:ph type="title"/>
          </p:nvPr>
        </p:nvSpPr>
        <p:spPr>
          <a:xfrm>
            <a:off x="876694" y="741391"/>
            <a:ext cx="3336718" cy="1616203"/>
          </a:xfrm>
        </p:spPr>
        <p:txBody>
          <a:bodyPr anchor="b">
            <a:normAutofit/>
          </a:bodyPr>
          <a:lstStyle/>
          <a:p>
            <a:r>
              <a:rPr lang="en-NL" sz="3200" dirty="0">
                <a:solidFill>
                  <a:schemeClr val="accent2"/>
                </a:solidFill>
              </a:rPr>
              <a:t>Even during the holidays…</a:t>
            </a:r>
          </a:p>
        </p:txBody>
      </p:sp>
      <p:pic>
        <p:nvPicPr>
          <p:cNvPr id="9" name="Picture 8" descr="A computer and a drink on a table&#10;&#10;Description automatically generated">
            <a:extLst>
              <a:ext uri="{FF2B5EF4-FFF2-40B4-BE49-F238E27FC236}">
                <a16:creationId xmlns:a16="http://schemas.microsoft.com/office/drawing/2014/main" id="{4F33E86D-1953-AAF2-1CD7-7B94FD0BCEF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058877" y="877411"/>
            <a:ext cx="2687276" cy="2551588"/>
          </a:xfrm>
          <a:prstGeom prst="rect">
            <a:avLst/>
          </a:prstGeom>
        </p:spPr>
      </p:pic>
      <p:pic>
        <p:nvPicPr>
          <p:cNvPr id="5" name="Content Placeholder 4" descr="A group of people posing for a picture&#10;&#10;Description automatically generated">
            <a:extLst>
              <a:ext uri="{FF2B5EF4-FFF2-40B4-BE49-F238E27FC236}">
                <a16:creationId xmlns:a16="http://schemas.microsoft.com/office/drawing/2014/main" id="{ED199904-DD62-8EA3-9AB4-43896F3747EC}"/>
              </a:ext>
            </a:extLst>
          </p:cNvPr>
          <p:cNvPicPr>
            <a:picLocks noChangeAspect="1"/>
          </p:cNvPicPr>
          <p:nvPr/>
        </p:nvPicPr>
        <p:blipFill>
          <a:blip r:embed="rId3" cstate="screen">
            <a:extLst>
              <a:ext uri="{28A0092B-C50C-407E-A947-70E740481C1C}">
                <a14:useLocalDpi xmlns:a14="http://schemas.microsoft.com/office/drawing/2010/main"/>
              </a:ext>
            </a:extLst>
          </a:blip>
          <a:srcRect b="-3"/>
          <a:stretch/>
        </p:blipFill>
        <p:spPr>
          <a:xfrm>
            <a:off x="5059051" y="3429000"/>
            <a:ext cx="2687102" cy="2551587"/>
          </a:xfrm>
          <a:prstGeom prst="rect">
            <a:avLst/>
          </a:prstGeom>
        </p:spPr>
      </p:pic>
      <p:pic>
        <p:nvPicPr>
          <p:cNvPr id="7" name="Picture 6" descr="A group of people in clothing&#10;&#10;Description automatically generated">
            <a:extLst>
              <a:ext uri="{FF2B5EF4-FFF2-40B4-BE49-F238E27FC236}">
                <a16:creationId xmlns:a16="http://schemas.microsoft.com/office/drawing/2014/main" id="{14B0647B-5390-2EF9-6EF7-0B20B02D06A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rot="5400000">
            <a:off x="6977036" y="1646755"/>
            <a:ext cx="5103175" cy="3564488"/>
          </a:xfrm>
          <a:prstGeom prst="rect">
            <a:avLst/>
          </a:prstGeom>
        </p:spPr>
      </p:pic>
      <p:grpSp>
        <p:nvGrpSpPr>
          <p:cNvPr id="30" name="Group 29">
            <a:extLst>
              <a:ext uri="{FF2B5EF4-FFF2-40B4-BE49-F238E27FC236}">
                <a16:creationId xmlns:a16="http://schemas.microsoft.com/office/drawing/2014/main" id="{1BE23172-A5AD-AAA1-9BC1-049E46E22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58877" y="5858828"/>
            <a:ext cx="6253899" cy="123363"/>
            <a:chOff x="7015162" y="5858828"/>
            <a:chExt cx="4300544" cy="123363"/>
          </a:xfrm>
        </p:grpSpPr>
        <p:sp>
          <p:nvSpPr>
            <p:cNvPr id="31" name="Rectangle 30">
              <a:extLst>
                <a:ext uri="{FF2B5EF4-FFF2-40B4-BE49-F238E27FC236}">
                  <a16:creationId xmlns:a16="http://schemas.microsoft.com/office/drawing/2014/main" id="{416CC856-6C43-AD46-7BCC-2BA6551F7F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A304B5B-7146-237F-8414-C1F6052D43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a:extLst>
              <a:ext uri="{FF2B5EF4-FFF2-40B4-BE49-F238E27FC236}">
                <a16:creationId xmlns:a16="http://schemas.microsoft.com/office/drawing/2014/main" id="{6E9DF8B8-2F0C-3113-04EF-E509DBFD8072}"/>
              </a:ext>
            </a:extLst>
          </p:cNvPr>
          <p:cNvSpPr>
            <a:spLocks noGrp="1"/>
          </p:cNvSpPr>
          <p:nvPr>
            <p:ph type="sldNum" sz="quarter" idx="12"/>
          </p:nvPr>
        </p:nvSpPr>
        <p:spPr>
          <a:xfrm>
            <a:off x="8610600" y="6356350"/>
            <a:ext cx="2743200" cy="365125"/>
          </a:xfrm>
        </p:spPr>
        <p:txBody>
          <a:bodyPr>
            <a:normAutofit/>
          </a:bodyPr>
          <a:lstStyle/>
          <a:p>
            <a:pPr>
              <a:spcAft>
                <a:spcPts val="600"/>
              </a:spcAft>
            </a:pPr>
            <a:fld id="{442AD375-037F-43D0-B059-5172DA06796A}" type="slidenum">
              <a:rPr lang="de-CH"/>
              <a:pPr>
                <a:spcAft>
                  <a:spcPts val="600"/>
                </a:spcAft>
              </a:pPr>
              <a:t>6</a:t>
            </a:fld>
            <a:endParaRPr lang="de-CH"/>
          </a:p>
        </p:txBody>
      </p:sp>
      <p:pic>
        <p:nvPicPr>
          <p:cNvPr id="39" name="Content Placeholder 38" descr="A blue and black logo&#10;&#10;Description automatically generated">
            <a:extLst>
              <a:ext uri="{FF2B5EF4-FFF2-40B4-BE49-F238E27FC236}">
                <a16:creationId xmlns:a16="http://schemas.microsoft.com/office/drawing/2014/main" id="{74425A85-160E-0806-569B-76BAC08FB6BF}"/>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762000" y="4057010"/>
            <a:ext cx="3451225" cy="968068"/>
          </a:xfrm>
        </p:spPr>
      </p:pic>
    </p:spTree>
    <p:extLst>
      <p:ext uri="{BB962C8B-B14F-4D97-AF65-F5344CB8AC3E}">
        <p14:creationId xmlns:p14="http://schemas.microsoft.com/office/powerpoint/2010/main" val="329996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ABF26D-895E-343F-5704-97A99BA8B519}"/>
              </a:ext>
            </a:extLst>
          </p:cNvPr>
          <p:cNvSpPr>
            <a:spLocks noGrp="1"/>
          </p:cNvSpPr>
          <p:nvPr>
            <p:ph type="title"/>
          </p:nvPr>
        </p:nvSpPr>
        <p:spPr>
          <a:xfrm>
            <a:off x="833120" y="557189"/>
            <a:ext cx="3357159" cy="2785947"/>
          </a:xfrm>
        </p:spPr>
        <p:txBody>
          <a:bodyPr vert="horz" lIns="91440" tIns="45720" rIns="91440" bIns="45720" rtlCol="0" anchor="b">
            <a:normAutofit/>
          </a:bodyPr>
          <a:lstStyle/>
          <a:p>
            <a:r>
              <a:rPr lang="en-US" sz="5200" kern="1200" dirty="0">
                <a:solidFill>
                  <a:schemeClr val="tx1"/>
                </a:solidFill>
                <a:latin typeface="+mj-lt"/>
                <a:ea typeface="+mj-ea"/>
                <a:cs typeface="+mj-cs"/>
              </a:rPr>
              <a:t>Play hard! </a:t>
            </a:r>
          </a:p>
        </p:txBody>
      </p:sp>
      <p:pic>
        <p:nvPicPr>
          <p:cNvPr id="6" name="Content Placeholder 5" descr="A group of people sitting at a table with drinks&#10;&#10;Description automatically generated">
            <a:extLst>
              <a:ext uri="{FF2B5EF4-FFF2-40B4-BE49-F238E27FC236}">
                <a16:creationId xmlns:a16="http://schemas.microsoft.com/office/drawing/2014/main" id="{AE31D611-04DD-B436-5DF5-3EAE27733DD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r="-3" b="-3"/>
          <a:stretch/>
        </p:blipFill>
        <p:spPr>
          <a:xfrm>
            <a:off x="4657343" y="-2"/>
            <a:ext cx="2745766" cy="2228757"/>
          </a:xfrm>
          <a:prstGeom prst="rect">
            <a:avLst/>
          </a:prstGeom>
        </p:spPr>
      </p:pic>
      <p:pic>
        <p:nvPicPr>
          <p:cNvPr id="14" name="Picture 13" descr="A group of men sitting at a long table&#10;&#10;Description automatically generated">
            <a:extLst>
              <a:ext uri="{FF2B5EF4-FFF2-40B4-BE49-F238E27FC236}">
                <a16:creationId xmlns:a16="http://schemas.microsoft.com/office/drawing/2014/main" id="{7118279E-932A-C150-16E6-FB722FFA0E3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4657343" y="2400474"/>
            <a:ext cx="2742158" cy="2057043"/>
          </a:xfrm>
          <a:prstGeom prst="rect">
            <a:avLst/>
          </a:prstGeom>
        </p:spPr>
      </p:pic>
      <p:pic>
        <p:nvPicPr>
          <p:cNvPr id="8" name="Picture 7" descr="A group of people sitting at picnic tables&#10;&#10;Description automatically generated">
            <a:extLst>
              <a:ext uri="{FF2B5EF4-FFF2-40B4-BE49-F238E27FC236}">
                <a16:creationId xmlns:a16="http://schemas.microsoft.com/office/drawing/2014/main" id="{6958C19D-A44D-A4B9-F0F9-DB3554581C3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7570565" y="10"/>
            <a:ext cx="4614002" cy="3337539"/>
          </a:xfrm>
          <a:prstGeom prst="rect">
            <a:avLst/>
          </a:prstGeom>
        </p:spPr>
      </p:pic>
      <p:pic>
        <p:nvPicPr>
          <p:cNvPr id="12" name="Picture 11" descr="A group of people sitting around a table&#10;&#10;Description automatically generated">
            <a:extLst>
              <a:ext uri="{FF2B5EF4-FFF2-40B4-BE49-F238E27FC236}">
                <a16:creationId xmlns:a16="http://schemas.microsoft.com/office/drawing/2014/main" id="{193E6E7C-010E-8922-B74B-28993038EAA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653627" y="4629236"/>
            <a:ext cx="2745764" cy="2228764"/>
          </a:xfrm>
          <a:prstGeom prst="rect">
            <a:avLst/>
          </a:prstGeom>
        </p:spPr>
      </p:pic>
      <p:pic>
        <p:nvPicPr>
          <p:cNvPr id="22" name="Picture 21" descr="A group of people sitting at a table&#10;&#10;Description automatically generated">
            <a:extLst>
              <a:ext uri="{FF2B5EF4-FFF2-40B4-BE49-F238E27FC236}">
                <a16:creationId xmlns:a16="http://schemas.microsoft.com/office/drawing/2014/main" id="{DD2CE589-50B8-32E3-C7DA-D3EB015E9CA8}"/>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rot="5400000">
            <a:off x="8203198" y="2876630"/>
            <a:ext cx="3348735" cy="4614002"/>
          </a:xfrm>
          <a:prstGeom prst="rect">
            <a:avLst/>
          </a:prstGeom>
        </p:spPr>
      </p:pic>
      <p:sp>
        <p:nvSpPr>
          <p:cNvPr id="4" name="Slide Number Placeholder 3">
            <a:extLst>
              <a:ext uri="{FF2B5EF4-FFF2-40B4-BE49-F238E27FC236}">
                <a16:creationId xmlns:a16="http://schemas.microsoft.com/office/drawing/2014/main" id="{0CAD3D4A-D741-320C-4C41-22221C215FEA}"/>
              </a:ext>
            </a:extLst>
          </p:cNvPr>
          <p:cNvSpPr>
            <a:spLocks noGrp="1"/>
          </p:cNvSpPr>
          <p:nvPr>
            <p:ph type="sldNum" sz="quarter" idx="12"/>
          </p:nvPr>
        </p:nvSpPr>
        <p:spPr>
          <a:xfrm>
            <a:off x="10850880" y="6356350"/>
            <a:ext cx="502920" cy="365125"/>
          </a:xfrm>
        </p:spPr>
        <p:txBody>
          <a:bodyPr vert="horz" lIns="91440" tIns="45720" rIns="91440" bIns="45720" rtlCol="0" anchor="ctr">
            <a:normAutofit/>
          </a:bodyPr>
          <a:lstStyle/>
          <a:p>
            <a:pPr>
              <a:spcAft>
                <a:spcPts val="600"/>
              </a:spcAft>
            </a:pPr>
            <a:fld id="{442AD375-037F-43D0-B059-5172DA06796A}" type="slidenum">
              <a:rPr lang="en-US">
                <a:solidFill>
                  <a:srgbClr val="FFFFFF"/>
                </a:solidFill>
              </a:rPr>
              <a:pPr>
                <a:spcAft>
                  <a:spcPts val="600"/>
                </a:spcAft>
              </a:pPr>
              <a:t>7</a:t>
            </a:fld>
            <a:endParaRPr lang="en-US">
              <a:solidFill>
                <a:srgbClr val="FFFFFF"/>
              </a:solidFill>
            </a:endParaRPr>
          </a:p>
        </p:txBody>
      </p:sp>
      <p:pic>
        <p:nvPicPr>
          <p:cNvPr id="24" name="Picture 23" descr="A blue and black logo&#10;&#10;Description automatically generated">
            <a:extLst>
              <a:ext uri="{FF2B5EF4-FFF2-40B4-BE49-F238E27FC236}">
                <a16:creationId xmlns:a16="http://schemas.microsoft.com/office/drawing/2014/main" id="{06161354-3A4B-79EE-05A7-59C050A740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0" y="461798"/>
            <a:ext cx="4652959" cy="1305155"/>
          </a:xfrm>
          <a:prstGeom prst="rect">
            <a:avLst/>
          </a:prstGeom>
        </p:spPr>
      </p:pic>
    </p:spTree>
    <p:extLst>
      <p:ext uri="{BB962C8B-B14F-4D97-AF65-F5344CB8AC3E}">
        <p14:creationId xmlns:p14="http://schemas.microsoft.com/office/powerpoint/2010/main" val="304664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5FB7-6046-F025-C1CD-C6E52783793C}"/>
              </a:ext>
            </a:extLst>
          </p:cNvPr>
          <p:cNvSpPr>
            <a:spLocks noGrp="1"/>
          </p:cNvSpPr>
          <p:nvPr>
            <p:ph type="title"/>
          </p:nvPr>
        </p:nvSpPr>
        <p:spPr>
          <a:xfrm>
            <a:off x="582614" y="0"/>
            <a:ext cx="7437699" cy="1008514"/>
          </a:xfrm>
        </p:spPr>
        <p:txBody>
          <a:bodyPr/>
          <a:lstStyle/>
          <a:p>
            <a:r>
              <a:rPr lang="en-NL" dirty="0"/>
              <a:t>Results and key benefits for the R&amp;E Community</a:t>
            </a:r>
          </a:p>
        </p:txBody>
      </p:sp>
      <p:sp>
        <p:nvSpPr>
          <p:cNvPr id="4" name="Slide Number Placeholder 3">
            <a:extLst>
              <a:ext uri="{FF2B5EF4-FFF2-40B4-BE49-F238E27FC236}">
                <a16:creationId xmlns:a16="http://schemas.microsoft.com/office/drawing/2014/main" id="{79B5C0A2-1D97-1D18-A334-6D82BC7ABA57}"/>
              </a:ext>
            </a:extLst>
          </p:cNvPr>
          <p:cNvSpPr>
            <a:spLocks noGrp="1"/>
          </p:cNvSpPr>
          <p:nvPr>
            <p:ph type="sldNum" sz="quarter" idx="12"/>
          </p:nvPr>
        </p:nvSpPr>
        <p:spPr/>
        <p:txBody>
          <a:bodyPr/>
          <a:lstStyle/>
          <a:p>
            <a:fld id="{442AD375-037F-43D0-B059-5172DA06796A}" type="slidenum">
              <a:rPr lang="de-CH" smtClean="0"/>
              <a:pPr/>
              <a:t>8</a:t>
            </a:fld>
            <a:endParaRPr lang="de-CH" dirty="0"/>
          </a:p>
        </p:txBody>
      </p:sp>
      <p:sp>
        <p:nvSpPr>
          <p:cNvPr id="6" name="Oval 5">
            <a:extLst>
              <a:ext uri="{FF2B5EF4-FFF2-40B4-BE49-F238E27FC236}">
                <a16:creationId xmlns:a16="http://schemas.microsoft.com/office/drawing/2014/main" id="{D62C2B31-B0D8-49A1-503D-84B04CFD9369}"/>
              </a:ext>
            </a:extLst>
          </p:cNvPr>
          <p:cNvSpPr/>
          <p:nvPr/>
        </p:nvSpPr>
        <p:spPr>
          <a:xfrm>
            <a:off x="64532" y="1122549"/>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7" name="Rectangle 6" descr="Handshake">
            <a:extLst>
              <a:ext uri="{FF2B5EF4-FFF2-40B4-BE49-F238E27FC236}">
                <a16:creationId xmlns:a16="http://schemas.microsoft.com/office/drawing/2014/main" id="{56FE88E7-6E04-614D-C492-8D81EC56667D}"/>
              </a:ext>
            </a:extLst>
          </p:cNvPr>
          <p:cNvSpPr/>
          <p:nvPr/>
        </p:nvSpPr>
        <p:spPr>
          <a:xfrm>
            <a:off x="277660" y="1270264"/>
            <a:ext cx="588641" cy="588641"/>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8" name="TextBox 7">
            <a:extLst>
              <a:ext uri="{FF2B5EF4-FFF2-40B4-BE49-F238E27FC236}">
                <a16:creationId xmlns:a16="http://schemas.microsoft.com/office/drawing/2014/main" id="{BD56FB19-6B1C-9323-72E1-4AEC1172FB6E}"/>
              </a:ext>
            </a:extLst>
          </p:cNvPr>
          <p:cNvSpPr txBox="1"/>
          <p:nvPr/>
        </p:nvSpPr>
        <p:spPr>
          <a:xfrm>
            <a:off x="1183605" y="1122549"/>
            <a:ext cx="3305944" cy="923330"/>
          </a:xfrm>
          <a:prstGeom prst="rect">
            <a:avLst/>
          </a:prstGeom>
          <a:noFill/>
        </p:spPr>
        <p:txBody>
          <a:bodyPr wrap="square" rtlCol="0">
            <a:spAutoFit/>
          </a:bodyPr>
          <a:lstStyle/>
          <a:p>
            <a:r>
              <a:rPr lang="en-NL" dirty="0"/>
              <a:t>Easy to use and compliant agreements. Fitting requirements of the R&amp;E community</a:t>
            </a:r>
          </a:p>
        </p:txBody>
      </p:sp>
      <p:sp>
        <p:nvSpPr>
          <p:cNvPr id="9" name="Oval 8">
            <a:extLst>
              <a:ext uri="{FF2B5EF4-FFF2-40B4-BE49-F238E27FC236}">
                <a16:creationId xmlns:a16="http://schemas.microsoft.com/office/drawing/2014/main" id="{27A7DEC4-FBD5-A23A-1371-C762496FB94D}"/>
              </a:ext>
            </a:extLst>
          </p:cNvPr>
          <p:cNvSpPr/>
          <p:nvPr/>
        </p:nvSpPr>
        <p:spPr>
          <a:xfrm>
            <a:off x="138455" y="4688055"/>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10" name="Rectangle 9" descr="Lock">
            <a:extLst>
              <a:ext uri="{FF2B5EF4-FFF2-40B4-BE49-F238E27FC236}">
                <a16:creationId xmlns:a16="http://schemas.microsoft.com/office/drawing/2014/main" id="{5427B5A2-091B-6ED7-D241-38A383C030A2}"/>
              </a:ext>
            </a:extLst>
          </p:cNvPr>
          <p:cNvSpPr/>
          <p:nvPr/>
        </p:nvSpPr>
        <p:spPr>
          <a:xfrm>
            <a:off x="351584" y="4901184"/>
            <a:ext cx="588641" cy="588641"/>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11" name="TextBox 10">
            <a:extLst>
              <a:ext uri="{FF2B5EF4-FFF2-40B4-BE49-F238E27FC236}">
                <a16:creationId xmlns:a16="http://schemas.microsoft.com/office/drawing/2014/main" id="{573F2D77-5A9C-0A02-23EA-C789D4AEB5AA}"/>
              </a:ext>
            </a:extLst>
          </p:cNvPr>
          <p:cNvSpPr txBox="1"/>
          <p:nvPr/>
        </p:nvSpPr>
        <p:spPr>
          <a:xfrm>
            <a:off x="1252194" y="4821209"/>
            <a:ext cx="2423116" cy="646331"/>
          </a:xfrm>
          <a:prstGeom prst="rect">
            <a:avLst/>
          </a:prstGeom>
          <a:noFill/>
        </p:spPr>
        <p:txBody>
          <a:bodyPr wrap="square" rtlCol="0">
            <a:spAutoFit/>
          </a:bodyPr>
          <a:lstStyle/>
          <a:p>
            <a:r>
              <a:rPr lang="en-NL" dirty="0"/>
              <a:t>Safe data handling, GDPR compliant</a:t>
            </a:r>
          </a:p>
        </p:txBody>
      </p:sp>
      <p:sp>
        <p:nvSpPr>
          <p:cNvPr id="12" name="Oval 11">
            <a:extLst>
              <a:ext uri="{FF2B5EF4-FFF2-40B4-BE49-F238E27FC236}">
                <a16:creationId xmlns:a16="http://schemas.microsoft.com/office/drawing/2014/main" id="{78E594F7-88D2-8B4C-7244-6DBB1C7F6551}"/>
              </a:ext>
            </a:extLst>
          </p:cNvPr>
          <p:cNvSpPr/>
          <p:nvPr/>
        </p:nvSpPr>
        <p:spPr>
          <a:xfrm>
            <a:off x="64532" y="2300219"/>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13" name="Rectangle 12" descr="Kiosk">
            <a:extLst>
              <a:ext uri="{FF2B5EF4-FFF2-40B4-BE49-F238E27FC236}">
                <a16:creationId xmlns:a16="http://schemas.microsoft.com/office/drawing/2014/main" id="{A331A7CC-EDBE-3011-75C4-FBF8C2BC64FA}"/>
              </a:ext>
            </a:extLst>
          </p:cNvPr>
          <p:cNvSpPr/>
          <p:nvPr/>
        </p:nvSpPr>
        <p:spPr>
          <a:xfrm>
            <a:off x="277661" y="2513348"/>
            <a:ext cx="588641" cy="588641"/>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14" name="TextBox 13">
            <a:extLst>
              <a:ext uri="{FF2B5EF4-FFF2-40B4-BE49-F238E27FC236}">
                <a16:creationId xmlns:a16="http://schemas.microsoft.com/office/drawing/2014/main" id="{8DE9F909-EBD8-5BFF-CCCF-3213CB3517C5}"/>
              </a:ext>
            </a:extLst>
          </p:cNvPr>
          <p:cNvSpPr txBox="1"/>
          <p:nvPr/>
        </p:nvSpPr>
        <p:spPr>
          <a:xfrm>
            <a:off x="1183605" y="2167438"/>
            <a:ext cx="3305944" cy="1200329"/>
          </a:xfrm>
          <a:prstGeom prst="rect">
            <a:avLst/>
          </a:prstGeom>
          <a:noFill/>
        </p:spPr>
        <p:txBody>
          <a:bodyPr wrap="square" rtlCol="0">
            <a:spAutoFit/>
          </a:bodyPr>
          <a:lstStyle/>
          <a:p>
            <a:r>
              <a:rPr lang="en-NL" dirty="0"/>
              <a:t>Access to best in class suppliers and technologies. </a:t>
            </a:r>
            <a:br>
              <a:rPr lang="en-NL" dirty="0"/>
            </a:br>
            <a:r>
              <a:rPr lang="en-NL" dirty="0"/>
              <a:t>Suppliers are continously monitored and managed</a:t>
            </a:r>
          </a:p>
        </p:txBody>
      </p:sp>
      <p:sp>
        <p:nvSpPr>
          <p:cNvPr id="16" name="Oval 15">
            <a:extLst>
              <a:ext uri="{FF2B5EF4-FFF2-40B4-BE49-F238E27FC236}">
                <a16:creationId xmlns:a16="http://schemas.microsoft.com/office/drawing/2014/main" id="{06FC1637-672B-2E88-08B4-67898137C44A}"/>
              </a:ext>
            </a:extLst>
          </p:cNvPr>
          <p:cNvSpPr/>
          <p:nvPr/>
        </p:nvSpPr>
        <p:spPr>
          <a:xfrm>
            <a:off x="122759" y="3510385"/>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17" name="Rectangle 16" descr="Network">
            <a:extLst>
              <a:ext uri="{FF2B5EF4-FFF2-40B4-BE49-F238E27FC236}">
                <a16:creationId xmlns:a16="http://schemas.microsoft.com/office/drawing/2014/main" id="{D27D6542-87AB-BF3E-F59F-4321D4DD628C}"/>
              </a:ext>
            </a:extLst>
          </p:cNvPr>
          <p:cNvSpPr/>
          <p:nvPr/>
        </p:nvSpPr>
        <p:spPr>
          <a:xfrm>
            <a:off x="335888" y="3723514"/>
            <a:ext cx="588641" cy="588641"/>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18" name="TextBox 17">
            <a:extLst>
              <a:ext uri="{FF2B5EF4-FFF2-40B4-BE49-F238E27FC236}">
                <a16:creationId xmlns:a16="http://schemas.microsoft.com/office/drawing/2014/main" id="{CCA463D0-2D78-7D9C-2F1A-31DB61D98165}"/>
              </a:ext>
            </a:extLst>
          </p:cNvPr>
          <p:cNvSpPr txBox="1"/>
          <p:nvPr/>
        </p:nvSpPr>
        <p:spPr>
          <a:xfrm>
            <a:off x="1183605" y="3572094"/>
            <a:ext cx="3305944" cy="923330"/>
          </a:xfrm>
          <a:prstGeom prst="rect">
            <a:avLst/>
          </a:prstGeom>
          <a:noFill/>
        </p:spPr>
        <p:txBody>
          <a:bodyPr wrap="square" rtlCol="0">
            <a:spAutoFit/>
          </a:bodyPr>
          <a:lstStyle/>
          <a:p>
            <a:r>
              <a:rPr lang="en-NL" dirty="0"/>
              <a:t>Services offered by suppliers are compatible with G</a:t>
            </a:r>
            <a:r>
              <a:rPr lang="en-GB" dirty="0" err="1"/>
              <a:t>É</a:t>
            </a:r>
            <a:r>
              <a:rPr lang="en-NL" dirty="0"/>
              <a:t>ANT infrastructure</a:t>
            </a:r>
          </a:p>
        </p:txBody>
      </p:sp>
      <p:sp>
        <p:nvSpPr>
          <p:cNvPr id="19" name="Oval 18">
            <a:extLst>
              <a:ext uri="{FF2B5EF4-FFF2-40B4-BE49-F238E27FC236}">
                <a16:creationId xmlns:a16="http://schemas.microsoft.com/office/drawing/2014/main" id="{16132DB0-20A5-A0C1-5E67-26924924A0F6}"/>
              </a:ext>
            </a:extLst>
          </p:cNvPr>
          <p:cNvSpPr/>
          <p:nvPr/>
        </p:nvSpPr>
        <p:spPr>
          <a:xfrm>
            <a:off x="168706" y="5775120"/>
            <a:ext cx="1014899" cy="1014899"/>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NL"/>
          </a:p>
        </p:txBody>
      </p:sp>
      <p:sp>
        <p:nvSpPr>
          <p:cNvPr id="20" name="Rectangle 19" descr="Office Worker">
            <a:extLst>
              <a:ext uri="{FF2B5EF4-FFF2-40B4-BE49-F238E27FC236}">
                <a16:creationId xmlns:a16="http://schemas.microsoft.com/office/drawing/2014/main" id="{8F43C4E0-F03A-F2FF-2018-AAC83AECEB74}"/>
              </a:ext>
            </a:extLst>
          </p:cNvPr>
          <p:cNvSpPr/>
          <p:nvPr/>
        </p:nvSpPr>
        <p:spPr>
          <a:xfrm>
            <a:off x="381835" y="5988249"/>
            <a:ext cx="588641" cy="588641"/>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NL"/>
          </a:p>
        </p:txBody>
      </p:sp>
      <p:sp>
        <p:nvSpPr>
          <p:cNvPr id="21" name="TextBox 20">
            <a:extLst>
              <a:ext uri="{FF2B5EF4-FFF2-40B4-BE49-F238E27FC236}">
                <a16:creationId xmlns:a16="http://schemas.microsoft.com/office/drawing/2014/main" id="{846D0DE6-2EEE-2587-208C-4C8166AD7ADF}"/>
              </a:ext>
            </a:extLst>
          </p:cNvPr>
          <p:cNvSpPr txBox="1"/>
          <p:nvPr/>
        </p:nvSpPr>
        <p:spPr>
          <a:xfrm>
            <a:off x="1271144" y="5930559"/>
            <a:ext cx="2423116" cy="646331"/>
          </a:xfrm>
          <a:prstGeom prst="rect">
            <a:avLst/>
          </a:prstGeom>
          <a:noFill/>
        </p:spPr>
        <p:txBody>
          <a:bodyPr wrap="square" rtlCol="0">
            <a:spAutoFit/>
          </a:bodyPr>
          <a:lstStyle/>
          <a:p>
            <a:r>
              <a:rPr lang="en-NL" dirty="0"/>
              <a:t>Ease of doing business, reporting</a:t>
            </a:r>
          </a:p>
        </p:txBody>
      </p:sp>
      <p:sp>
        <p:nvSpPr>
          <p:cNvPr id="22" name="TextBox 21">
            <a:extLst>
              <a:ext uri="{FF2B5EF4-FFF2-40B4-BE49-F238E27FC236}">
                <a16:creationId xmlns:a16="http://schemas.microsoft.com/office/drawing/2014/main" id="{AB8851CD-C4D9-F74B-F70B-6E0FAE4F1293}"/>
              </a:ext>
            </a:extLst>
          </p:cNvPr>
          <p:cNvSpPr txBox="1"/>
          <p:nvPr/>
        </p:nvSpPr>
        <p:spPr>
          <a:xfrm>
            <a:off x="7562001" y="3512026"/>
            <a:ext cx="4287364" cy="1323439"/>
          </a:xfrm>
          <a:prstGeom prst="rect">
            <a:avLst/>
          </a:prstGeom>
          <a:noFill/>
        </p:spPr>
        <p:txBody>
          <a:bodyPr wrap="square" lIns="0" tIns="0" rIns="0" bIns="0" rtlCol="0">
            <a:spAutoFit/>
          </a:bodyPr>
          <a:lstStyle/>
          <a:p>
            <a:r>
              <a:rPr lang="en-GB" sz="1600" b="1" dirty="0"/>
              <a:t>Connectivity</a:t>
            </a:r>
          </a:p>
          <a:p>
            <a:pPr marL="285750" indent="-285750">
              <a:buFont typeface="Arial" panose="020B0604020202020204" pitchFamily="34" charset="0"/>
              <a:buChar char="•"/>
            </a:pPr>
            <a:r>
              <a:rPr lang="en-CH" sz="1400" dirty="0"/>
              <a:t>Peering Connection (Géant / NREN) </a:t>
            </a:r>
          </a:p>
          <a:p>
            <a:pPr marL="285750" indent="-285750">
              <a:buFont typeface="Arial" panose="020B0604020202020204" pitchFamily="34" charset="0"/>
              <a:buChar char="•"/>
            </a:pPr>
            <a:r>
              <a:rPr lang="en-CH" sz="1400" dirty="0"/>
              <a:t>Ingress fully waived </a:t>
            </a:r>
          </a:p>
          <a:p>
            <a:pPr marL="285750" indent="-285750">
              <a:buFont typeface="Arial" panose="020B0604020202020204" pitchFamily="34" charset="0"/>
              <a:buChar char="•"/>
            </a:pPr>
            <a:r>
              <a:rPr lang="en-US" sz="1400" dirty="0"/>
              <a:t>Minimum </a:t>
            </a:r>
            <a:r>
              <a:rPr lang="en-CH" sz="1400"/>
              <a:t>Egress </a:t>
            </a:r>
            <a:r>
              <a:rPr lang="en-CH" sz="1400" dirty="0"/>
              <a:t>waiver caped at 15% of </a:t>
            </a:r>
            <a:r>
              <a:rPr lang="en-CH" sz="1400"/>
              <a:t>monthly consumption</a:t>
            </a:r>
            <a:r>
              <a:rPr lang="en-US" sz="1400" dirty="0"/>
              <a:t> and exit support</a:t>
            </a:r>
            <a:endParaRPr lang="en-CH" sz="1400" dirty="0"/>
          </a:p>
          <a:p>
            <a:pPr marL="285750" indent="-285750">
              <a:buFont typeface="Arial" panose="020B0604020202020204" pitchFamily="34" charset="0"/>
              <a:buChar char="•"/>
            </a:pPr>
            <a:endParaRPr lang="en-CH" sz="1400" dirty="0"/>
          </a:p>
        </p:txBody>
      </p:sp>
      <p:grpSp>
        <p:nvGrpSpPr>
          <p:cNvPr id="23" name="Group 22">
            <a:extLst>
              <a:ext uri="{FF2B5EF4-FFF2-40B4-BE49-F238E27FC236}">
                <a16:creationId xmlns:a16="http://schemas.microsoft.com/office/drawing/2014/main" id="{132DBAE9-9421-D5D6-E403-ACA16645EFC2}"/>
              </a:ext>
            </a:extLst>
          </p:cNvPr>
          <p:cNvGrpSpPr/>
          <p:nvPr/>
        </p:nvGrpSpPr>
        <p:grpSpPr>
          <a:xfrm>
            <a:off x="6381256" y="3572094"/>
            <a:ext cx="824571" cy="824571"/>
            <a:chOff x="541672" y="985520"/>
            <a:chExt cx="1610594" cy="1610594"/>
          </a:xfrm>
        </p:grpSpPr>
        <p:sp>
          <p:nvSpPr>
            <p:cNvPr id="24" name="Oval 23">
              <a:extLst>
                <a:ext uri="{FF2B5EF4-FFF2-40B4-BE49-F238E27FC236}">
                  <a16:creationId xmlns:a16="http://schemas.microsoft.com/office/drawing/2014/main" id="{F1CC0C21-F2A2-3156-6C9C-50319CE0972E}"/>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8F108615-8FD6-C467-159D-B2B6624C52D5}"/>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26" name="Picture 25">
            <a:extLst>
              <a:ext uri="{FF2B5EF4-FFF2-40B4-BE49-F238E27FC236}">
                <a16:creationId xmlns:a16="http://schemas.microsoft.com/office/drawing/2014/main" id="{1AE5E8E7-46D1-CDAD-5A56-FA96D9098B1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471883" y="3671364"/>
            <a:ext cx="626029" cy="626029"/>
          </a:xfrm>
          <a:prstGeom prst="rect">
            <a:avLst/>
          </a:prstGeom>
        </p:spPr>
      </p:pic>
      <p:grpSp>
        <p:nvGrpSpPr>
          <p:cNvPr id="27" name="Group 26">
            <a:extLst>
              <a:ext uri="{FF2B5EF4-FFF2-40B4-BE49-F238E27FC236}">
                <a16:creationId xmlns:a16="http://schemas.microsoft.com/office/drawing/2014/main" id="{56B5C770-29DD-4CE6-93FB-2AE9D0252EDC}"/>
              </a:ext>
            </a:extLst>
          </p:cNvPr>
          <p:cNvGrpSpPr/>
          <p:nvPr/>
        </p:nvGrpSpPr>
        <p:grpSpPr>
          <a:xfrm>
            <a:off x="6381256" y="2450910"/>
            <a:ext cx="824571" cy="824571"/>
            <a:chOff x="541672" y="985520"/>
            <a:chExt cx="1610594" cy="1610594"/>
          </a:xfrm>
        </p:grpSpPr>
        <p:sp>
          <p:nvSpPr>
            <p:cNvPr id="28" name="Oval 27">
              <a:extLst>
                <a:ext uri="{FF2B5EF4-FFF2-40B4-BE49-F238E27FC236}">
                  <a16:creationId xmlns:a16="http://schemas.microsoft.com/office/drawing/2014/main" id="{A17894BC-1C67-165A-C55E-5A0BC5C7AC04}"/>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9" name="Oval 28">
              <a:extLst>
                <a:ext uri="{FF2B5EF4-FFF2-40B4-BE49-F238E27FC236}">
                  <a16:creationId xmlns:a16="http://schemas.microsoft.com/office/drawing/2014/main" id="{28186592-790C-47EF-97BF-8671CFE613B7}"/>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30" name="Picture 29">
            <a:extLst>
              <a:ext uri="{FF2B5EF4-FFF2-40B4-BE49-F238E27FC236}">
                <a16:creationId xmlns:a16="http://schemas.microsoft.com/office/drawing/2014/main" id="{6829D76C-C5F6-F07B-128D-177D0724C84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423094" y="2543085"/>
            <a:ext cx="640219" cy="640219"/>
          </a:xfrm>
          <a:prstGeom prst="rect">
            <a:avLst/>
          </a:prstGeom>
        </p:spPr>
      </p:pic>
      <p:sp>
        <p:nvSpPr>
          <p:cNvPr id="31" name="TextBox 30">
            <a:extLst>
              <a:ext uri="{FF2B5EF4-FFF2-40B4-BE49-F238E27FC236}">
                <a16:creationId xmlns:a16="http://schemas.microsoft.com/office/drawing/2014/main" id="{CEAD6A36-8BBD-D196-778C-3CA2CD586DD4}"/>
              </a:ext>
            </a:extLst>
          </p:cNvPr>
          <p:cNvSpPr txBox="1"/>
          <p:nvPr/>
        </p:nvSpPr>
        <p:spPr>
          <a:xfrm>
            <a:off x="7562000" y="2382016"/>
            <a:ext cx="4385947" cy="892552"/>
          </a:xfrm>
          <a:prstGeom prst="rect">
            <a:avLst/>
          </a:prstGeom>
          <a:noFill/>
        </p:spPr>
        <p:txBody>
          <a:bodyPr wrap="square" lIns="0" tIns="0" rIns="0" bIns="0" rtlCol="0">
            <a:spAutoFit/>
          </a:bodyPr>
          <a:lstStyle/>
          <a:p>
            <a:r>
              <a:rPr lang="en-GB" sz="1600" b="1" dirty="0"/>
              <a:t>Pricing &amp; Conditions</a:t>
            </a:r>
          </a:p>
          <a:p>
            <a:pPr marL="285750" indent="-285750">
              <a:buFont typeface="Arial" panose="020B0604020202020204" pitchFamily="34" charset="0"/>
              <a:buChar char="•"/>
            </a:pPr>
            <a:r>
              <a:rPr lang="en-GB" sz="1400" dirty="0"/>
              <a:t>Minimal discount 8%</a:t>
            </a:r>
          </a:p>
          <a:p>
            <a:pPr marL="285750" indent="-285750">
              <a:buFont typeface="Arial" panose="020B0604020202020204" pitchFamily="34" charset="0"/>
              <a:buChar char="•"/>
            </a:pPr>
            <a:r>
              <a:rPr lang="en-GB" sz="1400" dirty="0"/>
              <a:t>Access to vendor’s senior management via GÉANT CMG</a:t>
            </a:r>
          </a:p>
          <a:p>
            <a:pPr marL="285750" indent="-285750">
              <a:buFont typeface="Arial" panose="020B0604020202020204" pitchFamily="34" charset="0"/>
              <a:buChar char="•"/>
            </a:pPr>
            <a:r>
              <a:rPr lang="en-GB" sz="1400" dirty="0"/>
              <a:t>Access to trainings and workshops on new technologies</a:t>
            </a:r>
          </a:p>
        </p:txBody>
      </p:sp>
      <p:grpSp>
        <p:nvGrpSpPr>
          <p:cNvPr id="32" name="Group 31">
            <a:extLst>
              <a:ext uri="{FF2B5EF4-FFF2-40B4-BE49-F238E27FC236}">
                <a16:creationId xmlns:a16="http://schemas.microsoft.com/office/drawing/2014/main" id="{0C328F7F-4C19-A0B0-C87A-2C66350E9129}"/>
              </a:ext>
            </a:extLst>
          </p:cNvPr>
          <p:cNvGrpSpPr/>
          <p:nvPr/>
        </p:nvGrpSpPr>
        <p:grpSpPr>
          <a:xfrm>
            <a:off x="6381256" y="4755441"/>
            <a:ext cx="824571" cy="824571"/>
            <a:chOff x="541672" y="985520"/>
            <a:chExt cx="1610594" cy="1610594"/>
          </a:xfrm>
        </p:grpSpPr>
        <p:sp>
          <p:nvSpPr>
            <p:cNvPr id="33" name="Oval 32">
              <a:extLst>
                <a:ext uri="{FF2B5EF4-FFF2-40B4-BE49-F238E27FC236}">
                  <a16:creationId xmlns:a16="http://schemas.microsoft.com/office/drawing/2014/main" id="{6D926A5C-9D89-CB75-9283-492DB81F6D3B}"/>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4" name="Oval 33">
              <a:extLst>
                <a:ext uri="{FF2B5EF4-FFF2-40B4-BE49-F238E27FC236}">
                  <a16:creationId xmlns:a16="http://schemas.microsoft.com/office/drawing/2014/main" id="{BE0E4FB5-8374-83F8-5A9D-26E0D1D84783}"/>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35" name="Picture 34">
            <a:extLst>
              <a:ext uri="{FF2B5EF4-FFF2-40B4-BE49-F238E27FC236}">
                <a16:creationId xmlns:a16="http://schemas.microsoft.com/office/drawing/2014/main" id="{C888182F-BAEB-9FF0-AF12-8F0518BFFD2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435621" y="4821209"/>
            <a:ext cx="740896" cy="740896"/>
          </a:xfrm>
          <a:prstGeom prst="rect">
            <a:avLst/>
          </a:prstGeom>
        </p:spPr>
      </p:pic>
      <p:sp>
        <p:nvSpPr>
          <p:cNvPr id="36" name="TextBox 35">
            <a:extLst>
              <a:ext uri="{FF2B5EF4-FFF2-40B4-BE49-F238E27FC236}">
                <a16:creationId xmlns:a16="http://schemas.microsoft.com/office/drawing/2014/main" id="{F7FDC4E2-7CDC-C0F5-B375-C4B0C3F4637F}"/>
              </a:ext>
            </a:extLst>
          </p:cNvPr>
          <p:cNvSpPr txBox="1"/>
          <p:nvPr/>
        </p:nvSpPr>
        <p:spPr>
          <a:xfrm>
            <a:off x="7562001" y="4667124"/>
            <a:ext cx="4545304" cy="1107996"/>
          </a:xfrm>
          <a:prstGeom prst="rect">
            <a:avLst/>
          </a:prstGeom>
          <a:noFill/>
        </p:spPr>
        <p:txBody>
          <a:bodyPr wrap="square" lIns="0" tIns="0" rIns="0" bIns="0" rtlCol="0">
            <a:spAutoFit/>
          </a:bodyPr>
          <a:lstStyle/>
          <a:p>
            <a:r>
              <a:rPr lang="en-GB" sz="1600" b="1" dirty="0"/>
              <a:t>Data Protection</a:t>
            </a:r>
          </a:p>
          <a:p>
            <a:pPr marL="285750" indent="-285750">
              <a:buFont typeface="Arial" panose="020B0604020202020204" pitchFamily="34" charset="0"/>
              <a:buChar char="•"/>
            </a:pPr>
            <a:r>
              <a:rPr lang="en-GB" sz="1400" dirty="0"/>
              <a:t>GDPR analysis updated yearly</a:t>
            </a:r>
          </a:p>
          <a:p>
            <a:pPr marL="285750" indent="-285750">
              <a:buFont typeface="Arial" panose="020B0604020202020204" pitchFamily="34" charset="0"/>
              <a:buChar char="•"/>
            </a:pPr>
            <a:r>
              <a:rPr lang="en-GB" sz="1400" dirty="0"/>
              <a:t>Information of data processing changes during contract </a:t>
            </a:r>
          </a:p>
          <a:p>
            <a:pPr marL="285750" indent="-285750">
              <a:buFont typeface="Arial" panose="020B0604020202020204" pitchFamily="34" charset="0"/>
              <a:buChar char="•"/>
            </a:pPr>
            <a:r>
              <a:rPr lang="en-GB" sz="1400" dirty="0"/>
              <a:t>No AI training with customer data</a:t>
            </a:r>
          </a:p>
          <a:p>
            <a:pPr marL="285750" indent="-285750">
              <a:buFont typeface="Arial" panose="020B0604020202020204" pitchFamily="34" charset="0"/>
              <a:buChar char="•"/>
            </a:pPr>
            <a:r>
              <a:rPr lang="en-GB" sz="1400" dirty="0"/>
              <a:t>Available standard GPA upon request</a:t>
            </a:r>
          </a:p>
        </p:txBody>
      </p:sp>
      <p:grpSp>
        <p:nvGrpSpPr>
          <p:cNvPr id="37" name="Group 36">
            <a:extLst>
              <a:ext uri="{FF2B5EF4-FFF2-40B4-BE49-F238E27FC236}">
                <a16:creationId xmlns:a16="http://schemas.microsoft.com/office/drawing/2014/main" id="{71388AE9-959C-FBB1-8515-EDE5AE007650}"/>
              </a:ext>
            </a:extLst>
          </p:cNvPr>
          <p:cNvGrpSpPr/>
          <p:nvPr/>
        </p:nvGrpSpPr>
        <p:grpSpPr>
          <a:xfrm>
            <a:off x="6381256" y="1196687"/>
            <a:ext cx="824571" cy="824571"/>
            <a:chOff x="541672" y="985520"/>
            <a:chExt cx="1610594" cy="1610594"/>
          </a:xfrm>
        </p:grpSpPr>
        <p:sp>
          <p:nvSpPr>
            <p:cNvPr id="38" name="Oval 37">
              <a:extLst>
                <a:ext uri="{FF2B5EF4-FFF2-40B4-BE49-F238E27FC236}">
                  <a16:creationId xmlns:a16="http://schemas.microsoft.com/office/drawing/2014/main" id="{699B7B51-5002-076B-018B-5BDFDFCCD1C4}"/>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9" name="Oval 38">
              <a:extLst>
                <a:ext uri="{FF2B5EF4-FFF2-40B4-BE49-F238E27FC236}">
                  <a16:creationId xmlns:a16="http://schemas.microsoft.com/office/drawing/2014/main" id="{B44C5E2A-27C6-E53A-9F35-958E39ED81FB}"/>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40" name="Picture 39">
            <a:extLst>
              <a:ext uri="{FF2B5EF4-FFF2-40B4-BE49-F238E27FC236}">
                <a16:creationId xmlns:a16="http://schemas.microsoft.com/office/drawing/2014/main" id="{135CDC35-1E0F-E653-AA5D-E0C0111DDED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381255" y="1207490"/>
            <a:ext cx="824571" cy="824571"/>
          </a:xfrm>
          <a:prstGeom prst="rect">
            <a:avLst/>
          </a:prstGeom>
        </p:spPr>
      </p:pic>
      <p:sp>
        <p:nvSpPr>
          <p:cNvPr id="41" name="TextBox 40">
            <a:extLst>
              <a:ext uri="{FF2B5EF4-FFF2-40B4-BE49-F238E27FC236}">
                <a16:creationId xmlns:a16="http://schemas.microsoft.com/office/drawing/2014/main" id="{108868BD-2CF8-C94F-86E6-28A0B56A0A73}"/>
              </a:ext>
            </a:extLst>
          </p:cNvPr>
          <p:cNvSpPr txBox="1"/>
          <p:nvPr/>
        </p:nvSpPr>
        <p:spPr>
          <a:xfrm>
            <a:off x="7562001" y="1059442"/>
            <a:ext cx="3380224" cy="1107996"/>
          </a:xfrm>
          <a:prstGeom prst="rect">
            <a:avLst/>
          </a:prstGeom>
          <a:noFill/>
        </p:spPr>
        <p:txBody>
          <a:bodyPr wrap="square" lIns="0" tIns="0" rIns="0" bIns="0" rtlCol="0">
            <a:spAutoFit/>
          </a:bodyPr>
          <a:lstStyle/>
          <a:p>
            <a:r>
              <a:rPr lang="en-GB" sz="1600" b="1" dirty="0"/>
              <a:t>Set up of Cloud</a:t>
            </a:r>
          </a:p>
          <a:p>
            <a:pPr marL="285750" indent="-285750">
              <a:buFont typeface="Arial" panose="020B0604020202020204" pitchFamily="34" charset="0"/>
              <a:buChar char="•"/>
            </a:pPr>
            <a:r>
              <a:rPr lang="en-GB" sz="1400" dirty="0"/>
              <a:t>Identity Management</a:t>
            </a:r>
          </a:p>
          <a:p>
            <a:pPr marL="285750" indent="-285750">
              <a:buFont typeface="Arial" panose="020B0604020202020204" pitchFamily="34" charset="0"/>
              <a:buChar char="•"/>
            </a:pPr>
            <a:r>
              <a:rPr lang="en-GB" sz="1400" dirty="0"/>
              <a:t>Shared use across institutions</a:t>
            </a:r>
          </a:p>
          <a:p>
            <a:pPr marL="285750" indent="-285750">
              <a:buFont typeface="Arial" panose="020B0604020202020204" pitchFamily="34" charset="0"/>
              <a:buChar char="•"/>
            </a:pPr>
            <a:r>
              <a:rPr lang="en-GB" sz="1400" dirty="0"/>
              <a:t>BYOL</a:t>
            </a:r>
          </a:p>
          <a:p>
            <a:pPr marL="285750" indent="-285750">
              <a:buFont typeface="Arial" panose="020B0604020202020204" pitchFamily="34" charset="0"/>
              <a:buChar char="•"/>
            </a:pPr>
            <a:r>
              <a:rPr lang="en-GB" sz="1400" dirty="0"/>
              <a:t>Local support &amp; trainings</a:t>
            </a:r>
          </a:p>
        </p:txBody>
      </p:sp>
      <p:sp>
        <p:nvSpPr>
          <p:cNvPr id="42" name="TextBox 41">
            <a:extLst>
              <a:ext uri="{FF2B5EF4-FFF2-40B4-BE49-F238E27FC236}">
                <a16:creationId xmlns:a16="http://schemas.microsoft.com/office/drawing/2014/main" id="{B78330A0-3F56-AA07-BE55-805BE2318C71}"/>
              </a:ext>
            </a:extLst>
          </p:cNvPr>
          <p:cNvSpPr txBox="1"/>
          <p:nvPr/>
        </p:nvSpPr>
        <p:spPr>
          <a:xfrm>
            <a:off x="7562000" y="5870175"/>
            <a:ext cx="4461293" cy="1323439"/>
          </a:xfrm>
          <a:prstGeom prst="rect">
            <a:avLst/>
          </a:prstGeom>
          <a:noFill/>
        </p:spPr>
        <p:txBody>
          <a:bodyPr wrap="square" lIns="0" tIns="0" rIns="0" bIns="0" rtlCol="0">
            <a:spAutoFit/>
          </a:bodyPr>
          <a:lstStyle/>
          <a:p>
            <a:r>
              <a:rPr lang="en-GB" sz="1600" b="1" dirty="0"/>
              <a:t>Reporting</a:t>
            </a:r>
          </a:p>
          <a:p>
            <a:pPr marL="285750" indent="-285750">
              <a:buFont typeface="Arial" panose="020B0604020202020204" pitchFamily="34" charset="0"/>
              <a:buChar char="•"/>
            </a:pPr>
            <a:r>
              <a:rPr lang="en-GB" sz="1400" dirty="0"/>
              <a:t>Online Portal</a:t>
            </a:r>
          </a:p>
          <a:p>
            <a:pPr marL="285750" indent="-285750">
              <a:buFont typeface="Arial" panose="020B0604020202020204" pitchFamily="34" charset="0"/>
              <a:buChar char="•"/>
            </a:pPr>
            <a:r>
              <a:rPr lang="en-GB" sz="1400" dirty="0"/>
              <a:t>Split billing and E-invoicing / billing in local currency</a:t>
            </a:r>
          </a:p>
          <a:p>
            <a:pPr marL="285750" indent="-285750">
              <a:buFont typeface="Arial" panose="020B0604020202020204" pitchFamily="34" charset="0"/>
              <a:buChar char="•"/>
            </a:pPr>
            <a:r>
              <a:rPr lang="en-GB" sz="1400" dirty="0"/>
              <a:t>Security incident reporting</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CH" sz="1400" dirty="0"/>
          </a:p>
        </p:txBody>
      </p:sp>
      <p:grpSp>
        <p:nvGrpSpPr>
          <p:cNvPr id="43" name="Group 42">
            <a:extLst>
              <a:ext uri="{FF2B5EF4-FFF2-40B4-BE49-F238E27FC236}">
                <a16:creationId xmlns:a16="http://schemas.microsoft.com/office/drawing/2014/main" id="{AD72F4E4-4903-71A2-EFD5-DE27A71AD00B}"/>
              </a:ext>
            </a:extLst>
          </p:cNvPr>
          <p:cNvGrpSpPr/>
          <p:nvPr/>
        </p:nvGrpSpPr>
        <p:grpSpPr>
          <a:xfrm>
            <a:off x="6381256" y="5919524"/>
            <a:ext cx="824571" cy="824571"/>
            <a:chOff x="541672" y="985520"/>
            <a:chExt cx="1610594" cy="1610594"/>
          </a:xfrm>
        </p:grpSpPr>
        <p:sp>
          <p:nvSpPr>
            <p:cNvPr id="44" name="Oval 43">
              <a:extLst>
                <a:ext uri="{FF2B5EF4-FFF2-40B4-BE49-F238E27FC236}">
                  <a16:creationId xmlns:a16="http://schemas.microsoft.com/office/drawing/2014/main" id="{A2AF1F15-98C9-36DB-BCA0-9B5831B66CB7}"/>
                </a:ext>
              </a:extLst>
            </p:cNvPr>
            <p:cNvSpPr/>
            <p:nvPr/>
          </p:nvSpPr>
          <p:spPr>
            <a:xfrm>
              <a:off x="623392" y="1067240"/>
              <a:ext cx="1447155" cy="144715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Oval 44">
              <a:extLst>
                <a:ext uri="{FF2B5EF4-FFF2-40B4-BE49-F238E27FC236}">
                  <a16:creationId xmlns:a16="http://schemas.microsoft.com/office/drawing/2014/main" id="{0614E9E5-6E22-51A0-86E7-1E917879EA01}"/>
                </a:ext>
              </a:extLst>
            </p:cNvPr>
            <p:cNvSpPr/>
            <p:nvPr/>
          </p:nvSpPr>
          <p:spPr>
            <a:xfrm>
              <a:off x="541672" y="985520"/>
              <a:ext cx="1610594" cy="1610594"/>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grpSp>
      <p:pic>
        <p:nvPicPr>
          <p:cNvPr id="46" name="Picture 45">
            <a:extLst>
              <a:ext uri="{FF2B5EF4-FFF2-40B4-BE49-F238E27FC236}">
                <a16:creationId xmlns:a16="http://schemas.microsoft.com/office/drawing/2014/main" id="{23F375FB-A8A1-80CA-3788-E24DEDF8DA1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558902" y="6082563"/>
            <a:ext cx="489146" cy="489146"/>
          </a:xfrm>
          <a:prstGeom prst="rect">
            <a:avLst/>
          </a:prstGeom>
        </p:spPr>
      </p:pic>
      <p:sp>
        <p:nvSpPr>
          <p:cNvPr id="47" name="Right Arrow 46">
            <a:extLst>
              <a:ext uri="{FF2B5EF4-FFF2-40B4-BE49-F238E27FC236}">
                <a16:creationId xmlns:a16="http://schemas.microsoft.com/office/drawing/2014/main" id="{E1783CDF-9AC9-8538-F134-A00884E5B136}"/>
              </a:ext>
            </a:extLst>
          </p:cNvPr>
          <p:cNvSpPr/>
          <p:nvPr/>
        </p:nvSpPr>
        <p:spPr>
          <a:xfrm>
            <a:off x="4765551" y="1455696"/>
            <a:ext cx="1339702" cy="306552"/>
          </a:xfrm>
          <a:prstGeom prst="rightArrow">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9" name="Right Arrow 48">
            <a:extLst>
              <a:ext uri="{FF2B5EF4-FFF2-40B4-BE49-F238E27FC236}">
                <a16:creationId xmlns:a16="http://schemas.microsoft.com/office/drawing/2014/main" id="{CCEE5969-74FF-A988-AD06-594F8A1B37FC}"/>
              </a:ext>
            </a:extLst>
          </p:cNvPr>
          <p:cNvSpPr/>
          <p:nvPr/>
        </p:nvSpPr>
        <p:spPr>
          <a:xfrm>
            <a:off x="4710193" y="6115757"/>
            <a:ext cx="1377401" cy="306552"/>
          </a:xfrm>
          <a:prstGeom prst="rightArrow">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0" name="Right Arrow 49">
            <a:extLst>
              <a:ext uri="{FF2B5EF4-FFF2-40B4-BE49-F238E27FC236}">
                <a16:creationId xmlns:a16="http://schemas.microsoft.com/office/drawing/2014/main" id="{DF6B4147-88C4-00E7-E63B-64D4D36B9DAB}"/>
              </a:ext>
            </a:extLst>
          </p:cNvPr>
          <p:cNvSpPr/>
          <p:nvPr/>
        </p:nvSpPr>
        <p:spPr>
          <a:xfrm>
            <a:off x="4710194" y="3880483"/>
            <a:ext cx="1377401" cy="306552"/>
          </a:xfrm>
          <a:prstGeom prs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1" name="Right Arrow 50">
            <a:extLst>
              <a:ext uri="{FF2B5EF4-FFF2-40B4-BE49-F238E27FC236}">
                <a16:creationId xmlns:a16="http://schemas.microsoft.com/office/drawing/2014/main" id="{B237F29C-21B3-9F9B-3117-BC841CEEDE9C}"/>
              </a:ext>
            </a:extLst>
          </p:cNvPr>
          <p:cNvSpPr/>
          <p:nvPr/>
        </p:nvSpPr>
        <p:spPr>
          <a:xfrm>
            <a:off x="4710193" y="4991098"/>
            <a:ext cx="1377401" cy="306552"/>
          </a:xfrm>
          <a:prstGeom prst="right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52" name="Right Arrow 51">
            <a:extLst>
              <a:ext uri="{FF2B5EF4-FFF2-40B4-BE49-F238E27FC236}">
                <a16:creationId xmlns:a16="http://schemas.microsoft.com/office/drawing/2014/main" id="{ADD0985A-B0DD-8368-4CFF-C3CA06750C60}"/>
              </a:ext>
            </a:extLst>
          </p:cNvPr>
          <p:cNvSpPr/>
          <p:nvPr/>
        </p:nvSpPr>
        <p:spPr>
          <a:xfrm>
            <a:off x="4697114" y="2614326"/>
            <a:ext cx="1377401" cy="306552"/>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L"/>
          </a:p>
        </p:txBody>
      </p:sp>
    </p:spTree>
    <p:extLst>
      <p:ext uri="{BB962C8B-B14F-4D97-AF65-F5344CB8AC3E}">
        <p14:creationId xmlns:p14="http://schemas.microsoft.com/office/powerpoint/2010/main" val="15827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1" grpId="0"/>
      <p:bldP spid="36" grpId="0"/>
      <p:bldP spid="41" grpId="0"/>
      <p:bldP spid="41" grpId="1"/>
      <p:bldP spid="42" grpId="0"/>
      <p:bldP spid="47" grpId="0" animBg="1"/>
      <p:bldP spid="47" grpId="1" animBg="1"/>
      <p:bldP spid="49" grpId="0" animBg="1"/>
      <p:bldP spid="50" grpId="0" animBg="1"/>
      <p:bldP spid="51"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1851262-0786-7D35-F2CA-81B71CE14505}"/>
              </a:ext>
            </a:extLst>
          </p:cNvPr>
          <p:cNvSpPr txBox="1"/>
          <p:nvPr/>
        </p:nvSpPr>
        <p:spPr>
          <a:xfrm>
            <a:off x="6103650" y="741391"/>
            <a:ext cx="5219307" cy="161620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a:latin typeface="+mj-lt"/>
                <a:ea typeface="+mj-ea"/>
                <a:cs typeface="+mj-cs"/>
              </a:rPr>
              <a:t>With focus on sustainability </a:t>
            </a:r>
          </a:p>
        </p:txBody>
      </p:sp>
      <p:sp>
        <p:nvSpPr>
          <p:cNvPr id="4103" name="Rectangle 4102">
            <a:extLst>
              <a:ext uri="{FF2B5EF4-FFF2-40B4-BE49-F238E27FC236}">
                <a16:creationId xmlns:a16="http://schemas.microsoft.com/office/drawing/2014/main" id="{3C2FC81D-C43B-D6D3-660A-B463918C2A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34923" cy="6858000"/>
          </a:xfrm>
          <a:prstGeom prst="rect">
            <a:avLst/>
          </a:prstGeom>
          <a:solidFill>
            <a:schemeClr val="bg1">
              <a:lumMod val="95000"/>
              <a:alpha val="88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05" name="Group 4104">
            <a:extLst>
              <a:ext uri="{FF2B5EF4-FFF2-40B4-BE49-F238E27FC236}">
                <a16:creationId xmlns:a16="http://schemas.microsoft.com/office/drawing/2014/main" id="{BDDB3F1B-9976-8542-B149-C66F2061F2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1" y="0"/>
            <a:ext cx="123362" cy="6858000"/>
            <a:chOff x="12068638" y="0"/>
            <a:chExt cx="123362" cy="6858000"/>
          </a:xfrm>
        </p:grpSpPr>
        <p:sp>
          <p:nvSpPr>
            <p:cNvPr id="4106" name="Rectangle 4105">
              <a:extLst>
                <a:ext uri="{FF2B5EF4-FFF2-40B4-BE49-F238E27FC236}">
                  <a16:creationId xmlns:a16="http://schemas.microsoft.com/office/drawing/2014/main" id="{023A3929-30D6-0483-783F-8C676BF16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7" name="Rectangle 4106">
              <a:extLst>
                <a:ext uri="{FF2B5EF4-FFF2-40B4-BE49-F238E27FC236}">
                  <a16:creationId xmlns:a16="http://schemas.microsoft.com/office/drawing/2014/main" id="{320AF78C-8B49-5B80-2FA4-B815E7506B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5" descr="A hand holding a leaf&#10;&#10;Description automatically generated">
            <a:extLst>
              <a:ext uri="{FF2B5EF4-FFF2-40B4-BE49-F238E27FC236}">
                <a16:creationId xmlns:a16="http://schemas.microsoft.com/office/drawing/2014/main" id="{A72AAE92-F559-9900-76C0-FE8D12A9427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607639" y="2063580"/>
            <a:ext cx="4507156" cy="2534810"/>
          </a:xfrm>
          <a:prstGeom prst="rect">
            <a:avLst/>
          </a:prstGeom>
        </p:spPr>
      </p:pic>
      <p:sp>
        <p:nvSpPr>
          <p:cNvPr id="3" name="TextBox 2">
            <a:extLst>
              <a:ext uri="{FF2B5EF4-FFF2-40B4-BE49-F238E27FC236}">
                <a16:creationId xmlns:a16="http://schemas.microsoft.com/office/drawing/2014/main" id="{E21A76BF-8D38-8FAB-5055-6231B08D5CD7}"/>
              </a:ext>
            </a:extLst>
          </p:cNvPr>
          <p:cNvSpPr txBox="1"/>
          <p:nvPr/>
        </p:nvSpPr>
        <p:spPr>
          <a:xfrm>
            <a:off x="6103650" y="2533476"/>
            <a:ext cx="5219308" cy="3447832"/>
          </a:xfrm>
          <a:prstGeom prst="rect">
            <a:avLst/>
          </a:prstGeom>
        </p:spPr>
        <p:txBody>
          <a:bodyPr vert="horz" lIns="91440" tIns="45720" rIns="91440" bIns="45720" rtlCol="0" anchor="t">
            <a:normAutofit fontScale="85000" lnSpcReduction="10000"/>
          </a:bodyPr>
          <a:lstStyle/>
          <a:p>
            <a:pPr indent="-228600">
              <a:lnSpc>
                <a:spcPct val="90000"/>
              </a:lnSpc>
              <a:spcAft>
                <a:spcPts val="600"/>
              </a:spcAft>
              <a:buFont typeface="Arial" panose="020B0604020202020204" pitchFamily="34" charset="0"/>
              <a:buChar char="•"/>
            </a:pPr>
            <a:r>
              <a:rPr lang="en-US" b="1" dirty="0"/>
              <a:t>Minimum Requirements:</a:t>
            </a:r>
          </a:p>
          <a:p>
            <a:pPr marL="342900" indent="-228600">
              <a:lnSpc>
                <a:spcPct val="90000"/>
              </a:lnSpc>
              <a:spcAft>
                <a:spcPts val="600"/>
              </a:spcAft>
              <a:buFont typeface="Arial" panose="020B0604020202020204" pitchFamily="34" charset="0"/>
              <a:buChar char="•"/>
            </a:pPr>
            <a:r>
              <a:rPr lang="en-US" dirty="0"/>
              <a:t>Real-time insights on sustainability key figures </a:t>
            </a:r>
          </a:p>
          <a:p>
            <a:pPr marL="342900" indent="-228600">
              <a:lnSpc>
                <a:spcPct val="90000"/>
              </a:lnSpc>
              <a:spcAft>
                <a:spcPts val="600"/>
              </a:spcAft>
              <a:buFont typeface="Arial" panose="020B0604020202020204" pitchFamily="34" charset="0"/>
              <a:buChar char="•"/>
            </a:pPr>
            <a:r>
              <a:rPr lang="en-US" dirty="0"/>
              <a:t>Demonstrate Corporate Social Responsibility</a:t>
            </a:r>
          </a:p>
          <a:p>
            <a:pPr marL="342900" indent="-228600">
              <a:lnSpc>
                <a:spcPct val="90000"/>
              </a:lnSpc>
              <a:spcAft>
                <a:spcPts val="600"/>
              </a:spcAft>
              <a:buFont typeface="Arial" panose="020B0604020202020204" pitchFamily="34" charset="0"/>
              <a:buChar char="•"/>
            </a:pPr>
            <a:r>
              <a:rPr lang="en-US" dirty="0"/>
              <a:t>Provide free sustainability workshop</a:t>
            </a:r>
          </a:p>
          <a:p>
            <a:pPr marL="342900" indent="-228600">
              <a:lnSpc>
                <a:spcPct val="90000"/>
              </a:lnSpc>
              <a:spcAft>
                <a:spcPts val="600"/>
              </a:spcAft>
              <a:buFont typeface="Arial" panose="020B0604020202020204" pitchFamily="34" charset="0"/>
              <a:buChar char="•"/>
            </a:pPr>
            <a:r>
              <a:rPr lang="en-US" dirty="0"/>
              <a:t>Annual institute-specific sustainability analysis and recommendation</a:t>
            </a:r>
          </a:p>
          <a:p>
            <a:pPr marL="342900" indent="-228600">
              <a:lnSpc>
                <a:spcPct val="90000"/>
              </a:lnSpc>
              <a:spcAft>
                <a:spcPts val="600"/>
              </a:spcAft>
              <a:buFont typeface="Arial" panose="020B0604020202020204" pitchFamily="34" charset="0"/>
              <a:buChar char="•"/>
            </a:pPr>
            <a:r>
              <a:rPr lang="en-US" dirty="0"/>
              <a:t>No used European data has a Power Usage Effectiveness</a:t>
            </a:r>
          </a:p>
          <a:p>
            <a:pPr marL="342900" indent="-228600">
              <a:lnSpc>
                <a:spcPct val="90000"/>
              </a:lnSpc>
              <a:spcAft>
                <a:spcPts val="600"/>
              </a:spcAft>
              <a:buFont typeface="Arial" panose="020B0604020202020204" pitchFamily="34" charset="0"/>
              <a:buChar char="•"/>
            </a:pPr>
            <a:r>
              <a:rPr lang="en-US" dirty="0"/>
              <a:t>At least 70% renewable energy in 2024 and 100% before 2030</a:t>
            </a:r>
          </a:p>
          <a:p>
            <a:pPr marL="342900" indent="-228600">
              <a:lnSpc>
                <a:spcPct val="90000"/>
              </a:lnSpc>
              <a:spcAft>
                <a:spcPts val="600"/>
              </a:spcAft>
              <a:buFont typeface="Arial" panose="020B0604020202020204" pitchFamily="34" charset="0"/>
              <a:buChar char="•"/>
            </a:pPr>
            <a:endParaRPr lang="en-US" dirty="0"/>
          </a:p>
          <a:p>
            <a:pPr indent="-228600">
              <a:lnSpc>
                <a:spcPct val="90000"/>
              </a:lnSpc>
              <a:spcAft>
                <a:spcPts val="600"/>
              </a:spcAft>
              <a:buFont typeface="Arial" panose="020B0604020202020204" pitchFamily="34" charset="0"/>
              <a:buChar char="•"/>
            </a:pPr>
            <a:r>
              <a:rPr lang="en-US" b="1" dirty="0"/>
              <a:t>Awarding criteria:</a:t>
            </a:r>
          </a:p>
          <a:p>
            <a:pPr marL="342900" indent="-228600">
              <a:lnSpc>
                <a:spcPct val="90000"/>
              </a:lnSpc>
              <a:spcAft>
                <a:spcPts val="600"/>
              </a:spcAft>
              <a:buFont typeface="Arial" panose="020B0604020202020204" pitchFamily="34" charset="0"/>
              <a:buChar char="•"/>
            </a:pPr>
            <a:r>
              <a:rPr lang="en-US" dirty="0"/>
              <a:t>Green Energy usage</a:t>
            </a:r>
          </a:p>
          <a:p>
            <a:pPr marL="342900" indent="-228600">
              <a:lnSpc>
                <a:spcPct val="90000"/>
              </a:lnSpc>
              <a:spcAft>
                <a:spcPts val="600"/>
              </a:spcAft>
              <a:buFont typeface="Arial" panose="020B0604020202020204" pitchFamily="34" charset="0"/>
              <a:buChar char="•"/>
            </a:pPr>
            <a:r>
              <a:rPr lang="en-US" dirty="0"/>
              <a:t>Support reporting of the Carbon footprint</a:t>
            </a:r>
          </a:p>
          <a:p>
            <a:pPr marL="342900" indent="-228600">
              <a:lnSpc>
                <a:spcPct val="90000"/>
              </a:lnSpc>
              <a:spcAft>
                <a:spcPts val="600"/>
              </a:spcAft>
              <a:buFont typeface="Arial" panose="020B0604020202020204" pitchFamily="34" charset="0"/>
              <a:buChar char="•"/>
            </a:pPr>
            <a:endParaRPr lang="en-US" sz="1400" dirty="0"/>
          </a:p>
        </p:txBody>
      </p:sp>
      <p:sp>
        <p:nvSpPr>
          <p:cNvPr id="4" name="Slide Number Placeholder 3">
            <a:extLst>
              <a:ext uri="{FF2B5EF4-FFF2-40B4-BE49-F238E27FC236}">
                <a16:creationId xmlns:a16="http://schemas.microsoft.com/office/drawing/2014/main" id="{AA733E7A-72A5-3DC1-3AC9-84E0EAADCF6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442AD375-037F-43D0-B059-5172DA06796A}" type="slidenum">
              <a:rPr lang="en-US" smtClean="0">
                <a:solidFill>
                  <a:schemeClr val="tx1">
                    <a:tint val="75000"/>
                  </a:schemeClr>
                </a:solidFill>
              </a:rPr>
              <a:pPr>
                <a:spcAft>
                  <a:spcPts val="600"/>
                </a:spcAft>
              </a:pPr>
              <a:t>9</a:t>
            </a:fld>
            <a:endParaRPr lang="en-US">
              <a:solidFill>
                <a:schemeClr val="tx1">
                  <a:tint val="75000"/>
                </a:schemeClr>
              </a:solidFill>
            </a:endParaRPr>
          </a:p>
        </p:txBody>
      </p:sp>
    </p:spTree>
    <p:extLst>
      <p:ext uri="{BB962C8B-B14F-4D97-AF65-F5344CB8AC3E}">
        <p14:creationId xmlns:p14="http://schemas.microsoft.com/office/powerpoint/2010/main" val="4061314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30544E1717A14B9D63EB6BDE07A190" ma:contentTypeVersion="18" ma:contentTypeDescription="Create a new document." ma:contentTypeScope="" ma:versionID="2e247d34f5ca83769f98f636c92c0042">
  <xsd:schema xmlns:xsd="http://www.w3.org/2001/XMLSchema" xmlns:xs="http://www.w3.org/2001/XMLSchema" xmlns:p="http://schemas.microsoft.com/office/2006/metadata/properties" xmlns:ns2="15af6d95-0c21-46a1-b7b5-ec7856771054" xmlns:ns3="4d39e04f-539d-4b29-a0fa-b476f084603f" targetNamespace="http://schemas.microsoft.com/office/2006/metadata/properties" ma:root="true" ma:fieldsID="f6978c418541f26b667c2d744d4abbfe" ns2:_="" ns3:_="">
    <xsd:import namespace="15af6d95-0c21-46a1-b7b5-ec7856771054"/>
    <xsd:import namespace="4d39e04f-539d-4b29-a0fa-b476f08460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f6d95-0c21-46a1-b7b5-ec7856771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63f6a9-bf9c-43f0-b7bd-5e244946ac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39e04f-539d-4b29-a0fa-b476f08460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b91c22-8027-40c0-a2fb-6956b10a21f8}" ma:internalName="TaxCatchAll" ma:showField="CatchAllData" ma:web="4d39e04f-539d-4b29-a0fa-b476f0846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d39e04f-539d-4b29-a0fa-b476f084603f" xsi:nil="true"/>
    <lcf76f155ced4ddcb4097134ff3c332f xmlns="15af6d95-0c21-46a1-b7b5-ec785677105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599DEB-16C8-4773-BCFA-0EE26FE758D5}"/>
</file>

<file path=customXml/itemProps2.xml><?xml version="1.0" encoding="utf-8"?>
<ds:datastoreItem xmlns:ds="http://schemas.openxmlformats.org/officeDocument/2006/customXml" ds:itemID="{5946EFF4-4C14-4EBE-A2F6-A0BA6E647F3F}"/>
</file>

<file path=customXml/itemProps3.xml><?xml version="1.0" encoding="utf-8"?>
<ds:datastoreItem xmlns:ds="http://schemas.openxmlformats.org/officeDocument/2006/customXml" ds:itemID="{B0C063AA-C947-463D-9B82-41070CB2CF9E}"/>
</file>

<file path=docProps/app.xml><?xml version="1.0" encoding="utf-8"?>
<Properties xmlns="http://schemas.openxmlformats.org/officeDocument/2006/extended-properties" xmlns:vt="http://schemas.openxmlformats.org/officeDocument/2006/docPropsVTypes">
  <Template/>
  <TotalTime>45472</TotalTime>
  <Words>878</Words>
  <Application>Microsoft Macintosh PowerPoint</Application>
  <PresentationFormat>Widescreen</PresentationFormat>
  <Paragraphs>121</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Segoe UI</vt:lpstr>
      <vt:lpstr>Office Theme</vt:lpstr>
      <vt:lpstr>PowerPoint Presentation</vt:lpstr>
      <vt:lpstr>PowerPoint Presentation</vt:lpstr>
      <vt:lpstr>Timeline of the OCRE2024 Tender</vt:lpstr>
      <vt:lpstr>PowerPoint Presentation</vt:lpstr>
      <vt:lpstr>Work hard…</vt:lpstr>
      <vt:lpstr>Even during the holidays…</vt:lpstr>
      <vt:lpstr>Play hard! </vt:lpstr>
      <vt:lpstr>Results and key benefits for the R&amp;E Community</vt:lpstr>
      <vt:lpstr>PowerPoint Presentation</vt:lpstr>
      <vt:lpstr>Participating entities </vt:lpstr>
      <vt:lpstr>We will be ready for more…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Hasleham</dc:creator>
  <cp:lastModifiedBy>Monique Pellinkhof</cp:lastModifiedBy>
  <cp:revision>103</cp:revision>
  <dcterms:created xsi:type="dcterms:W3CDTF">2023-03-14T15:06:16Z</dcterms:created>
  <dcterms:modified xsi:type="dcterms:W3CDTF">2024-10-18T14:00:24Z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0x0101000630544E1717A14B9D63EB6BDE07A190</vt:lpwstr>
  </property>
</Properties>
</file>