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A0_A79ACFB6.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modernComment_17F_4BAADB68.xml" ContentType="application/vnd.ms-powerpoint.comments+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1.xml" ContentType="application/vnd.openxmlformats-officedocument.presentationml.notesSlide+xml"/>
  <Override PartName="/ppt/comments/modernComment_1A8_A12BB8F.xml" ContentType="application/vnd.ms-powerpoint.comments+xml"/>
  <Override PartName="/ppt/notesSlides/notesSlide12.xml" ContentType="application/vnd.openxmlformats-officedocument.presentationml.notesSlide+xml"/>
  <Override PartName="/ppt/comments/modernComment_1B3_101BB71D.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B5_4D6A5B1D.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2.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3.xml" ContentType="application/vnd.openxmlformats-officedocument.presentationml.notesSlide+xml"/>
  <Override PartName="/ppt/comments/modernComment_1B6_D5EB1DA9.xml" ContentType="application/vnd.ms-powerpoint.comments+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4.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5.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6.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27.xml" ContentType="application/vnd.openxmlformats-officedocument.presentationml.notesSlide+xml"/>
  <Override PartName="/ppt/comments/modernComment_1B4_75923D08.xml" ContentType="application/vnd.ms-powerpoint.comment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42"/>
  </p:notesMasterIdLst>
  <p:sldIdLst>
    <p:sldId id="416" r:id="rId6"/>
    <p:sldId id="444" r:id="rId7"/>
    <p:sldId id="445" r:id="rId8"/>
    <p:sldId id="417" r:id="rId9"/>
    <p:sldId id="409" r:id="rId10"/>
    <p:sldId id="398" r:id="rId11"/>
    <p:sldId id="282" r:id="rId12"/>
    <p:sldId id="283" r:id="rId13"/>
    <p:sldId id="449" r:id="rId14"/>
    <p:sldId id="419" r:id="rId15"/>
    <p:sldId id="383" r:id="rId16"/>
    <p:sldId id="393" r:id="rId17"/>
    <p:sldId id="424" r:id="rId18"/>
    <p:sldId id="435" r:id="rId19"/>
    <p:sldId id="453" r:id="rId20"/>
    <p:sldId id="418" r:id="rId21"/>
    <p:sldId id="413" r:id="rId22"/>
    <p:sldId id="426" r:id="rId23"/>
    <p:sldId id="427" r:id="rId24"/>
    <p:sldId id="446" r:id="rId25"/>
    <p:sldId id="437" r:id="rId26"/>
    <p:sldId id="447" r:id="rId27"/>
    <p:sldId id="433" r:id="rId28"/>
    <p:sldId id="431" r:id="rId29"/>
    <p:sldId id="275" r:id="rId30"/>
    <p:sldId id="432" r:id="rId31"/>
    <p:sldId id="434" r:id="rId32"/>
    <p:sldId id="448" r:id="rId33"/>
    <p:sldId id="438" r:id="rId34"/>
    <p:sldId id="439" r:id="rId35"/>
    <p:sldId id="454" r:id="rId36"/>
    <p:sldId id="456" r:id="rId37"/>
    <p:sldId id="457" r:id="rId38"/>
    <p:sldId id="436" r:id="rId39"/>
    <p:sldId id="458" r:id="rId40"/>
    <p:sldId id="443"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3F04565-1ED0-4864-83C0-298A95D1A3D4}">
          <p14:sldIdLst>
            <p14:sldId id="416"/>
            <p14:sldId id="444"/>
            <p14:sldId id="445"/>
            <p14:sldId id="417"/>
            <p14:sldId id="409"/>
            <p14:sldId id="398"/>
            <p14:sldId id="282"/>
            <p14:sldId id="283"/>
            <p14:sldId id="449"/>
            <p14:sldId id="419"/>
            <p14:sldId id="383"/>
            <p14:sldId id="393"/>
            <p14:sldId id="424"/>
            <p14:sldId id="435"/>
            <p14:sldId id="453"/>
            <p14:sldId id="418"/>
            <p14:sldId id="413"/>
          </p14:sldIdLst>
        </p14:section>
        <p14:section name="Ransomware Attacks" id="{C12F6140-7937-4612-A16F-6D221896773E}">
          <p14:sldIdLst>
            <p14:sldId id="426"/>
            <p14:sldId id="427"/>
            <p14:sldId id="446"/>
          </p14:sldIdLst>
        </p14:section>
        <p14:section name="Phishing Attacks" id="{DF91B45D-E983-4D63-B438-3A0FD8C8A779}">
          <p14:sldIdLst>
            <p14:sldId id="437"/>
            <p14:sldId id="447"/>
            <p14:sldId id="433"/>
          </p14:sldIdLst>
        </p14:section>
        <p14:section name="IoT Vulnerabilities" id="{AFE21249-2C9B-4389-9C93-028BC643B224}">
          <p14:sldIdLst>
            <p14:sldId id="431"/>
            <p14:sldId id="275"/>
          </p14:sldIdLst>
        </p14:section>
        <p14:section name="Insider Threats" id="{448F1DA9-5D8E-4C04-85F3-CE2C17F5209C}">
          <p14:sldIdLst>
            <p14:sldId id="432"/>
            <p14:sldId id="434"/>
            <p14:sldId id="448"/>
            <p14:sldId id="438"/>
            <p14:sldId id="439"/>
            <p14:sldId id="454"/>
            <p14:sldId id="456"/>
            <p14:sldId id="457"/>
            <p14:sldId id="436"/>
            <p14:sldId id="458"/>
            <p14:sldId id="44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C2C091A-0002-54E9-8595-BB80C1AE8908}" name="Katie Loginova" initials="KL" userId="S::Katie.Loginova@heanet.ie::5aca0af1-8972-427a-b8aa-874e5f1d3c9f" providerId="AD"/>
  <p188:author id="{CA6D9C24-86A7-5FB0-A1F4-CBC2E2B27E87}" name="Louise O'Sullivan" initials="LO" userId="S::louise.osullivan@heanet.ie::95b11e05-3e14-4be2-b887-60ccda984d6c" providerId="AD"/>
  <p188:author id="{7F8D3D27-D46C-A391-4274-44565D5C959D}" name="Katie Loginova" initials="KL" userId="S::katie.loginova@heanet.ie::5aca0af1-8972-427a-b8aa-874e5f1d3c9f" providerId="AD"/>
  <p188:author id="{024FB02A-1B44-30B4-3C2D-DB4864E150CA}" name="Conor Brady" initials="CB" userId="S::conor.brady@heanet.ie::62803d14-905c-4685-a6a3-5e75003799df" providerId="AD"/>
  <p188:author id="{0F380D4F-88B8-3E6E-B37F-506A9701E6E9}" name="Nathan Duffy" initials="ND" userId="S::nathan.duffy@heanet.ie::306f24b4-38a8-4988-874d-70e6a95775c2" providerId="AD"/>
  <p188:author id="{DD109272-9C32-D9E0-F3DE-B1840E902F89}" name="Daniella Vendramini" initials="DV" userId="S::daniella.vendramini@heanet.ie::95fe14c2-759c-44a7-bbf5-680c1eebd017" providerId="AD"/>
  <p188:author id="{13117B7F-79D8-6185-E68C-A5A3CD5482AA}" name="Cormac O'Cianain" initials="" userId="S::cormac.ocianain@heanet.ie::65a5a8fb-e954-40e8-b538-30ec084ceaaa"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59B0DD"/>
    <a:srgbClr val="1F83B0"/>
    <a:srgbClr val="84BAB4"/>
    <a:srgbClr val="559991"/>
    <a:srgbClr val="AED2CE"/>
    <a:srgbClr val="EDF5F4"/>
    <a:srgbClr val="EEF5FA"/>
    <a:srgbClr val="156082"/>
    <a:srgbClr val="FFFFFF"/>
    <a:srgbClr val="D1E5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F40A6E-64D4-4345-BD23-559DFF02A4EB}" v="158" dt="2024-11-06T17:36:49.716"/>
    <p1510:client id="{AACC0BDC-80B9-4FB7-878C-A7041E857B3C}" v="281" dt="2024-11-06T15:41:00.4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76" autoAdjust="0"/>
  </p:normalViewPr>
  <p:slideViewPr>
    <p:cSldViewPr snapToGrid="0">
      <p:cViewPr varScale="1">
        <p:scale>
          <a:sx n="58" d="100"/>
          <a:sy n="58" d="100"/>
        </p:scale>
        <p:origin x="96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45" Type="http://schemas.openxmlformats.org/officeDocument/2006/relationships/theme" Target="theme/theme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0" Type="http://schemas.openxmlformats.org/officeDocument/2006/relationships/slide" Target="slides/slide15.xml"/><Relationship Id="rId41" Type="http://schemas.openxmlformats.org/officeDocument/2006/relationships/slide" Target="slides/slide36.xml"/></Relationships>
</file>

<file path=ppt/comments/modernComment_17F_4BAADB68.xml><?xml version="1.0" encoding="utf-8"?>
<p188:cmLst xmlns:a="http://schemas.openxmlformats.org/drawingml/2006/main" xmlns:r="http://schemas.openxmlformats.org/officeDocument/2006/relationships" xmlns:p188="http://schemas.microsoft.com/office/powerpoint/2018/8/main">
  <p188:cm id="{9458E125-3F63-4350-9B98-3448B8AFB87C}" authorId="{CA6D9C24-86A7-5FB0-A1F4-CBC2E2B27E87}" created="2024-10-25T07:15:34.888" startDate="2024-10-25T07:15:34.888" dueDate="2024-10-25T07:15:34.888" assignedTo="{13117B7F-79D8-6185-E68C-A5A3CD5482AA}" title="@Cormac O'Cianain is this correct - I know you said something on our teams call about the networks slide">
    <pc:sldMkLst xmlns:pc="http://schemas.microsoft.com/office/powerpoint/2013/main/command">
      <pc:docMk/>
      <pc:sldMk cId="1269488488" sldId="383"/>
    </pc:sldMkLst>
    <p188:replyLst>
      <p188:reply id="{E0D281C8-A9DF-40B5-B518-719369B732A8}" authorId="{13117B7F-79D8-6185-E68C-A5A3CD5482AA}" created="2024-10-25T09:06:52.955">
        <p188:txBody>
          <a:bodyPr/>
          <a:lstStyle/>
          <a:p>
            <a:r>
              <a:rPr lang="en-US"/>
              <a:t>It's correct. What was wrong was the HEAnet network map. I've updated those slides with the new connections. Both the CIX and Nordunet connections are vital for Ireland's security posture.</a:t>
            </a:r>
          </a:p>
        </p188:txBody>
      </p188:reply>
    </p188:replyLst>
    <p188:txBody>
      <a:bodyPr/>
      <a:lstStyle/>
      <a:p>
        <a:r>
          <a:rPr lang="en-IE"/>
          <a:t>[@Cormac O'Cianain]  is this correct - I know you said something on our teams call about the networks slide</a:t>
        </a:r>
      </a:p>
    </p188:txBody>
    <p188:extLst>
      <p:ext xmlns:p="http://schemas.openxmlformats.org/presentationml/2006/main" uri="{5BB2D875-25FF-4072-B9AC-8F64D62656EB}">
        <p228:taskDetails xmlns:p228="http://schemas.microsoft.com/office/powerpoint/2022/08/main">
          <p228:history>
            <p228:event time="2024-10-25T07:15:34.888" id="{CDE85FB7-8358-4249-B43B-81527F77058F}">
              <p228:atrbtn authorId="{CA6D9C24-86A7-5FB0-A1F4-CBC2E2B27E87}"/>
              <p228:anchr>
                <p228:comment id="{9458E125-3F63-4350-9B98-3448B8AFB87C}"/>
              </p228:anchr>
              <p228:add/>
            </p228:event>
            <p228:event time="2024-10-25T07:15:34.888" id="{A950619D-1744-412F-AB7E-1ADD3402956F}">
              <p228:atrbtn authorId="{CA6D9C24-86A7-5FB0-A1F4-CBC2E2B27E87}"/>
              <p228:anchr>
                <p228:comment id="{9458E125-3F63-4350-9B98-3448B8AFB87C}"/>
              </p228:anchr>
              <p228:asgn authorId="{13117B7F-79D8-6185-E68C-A5A3CD5482AA}"/>
            </p228:event>
            <p228:event time="2024-10-25T07:15:34.888" id="{99B56491-E774-4B51-883C-E72CF477492F}">
              <p228:atrbtn authorId="{CA6D9C24-86A7-5FB0-A1F4-CBC2E2B27E87}"/>
              <p228:anchr>
                <p228:comment id="{9458E125-3F63-4350-9B98-3448B8AFB87C}"/>
              </p228:anchr>
              <p228:title val="@Cormac O'Cianain is this correct - I know you said something on our teams call about the networks slide"/>
            </p228:event>
            <p228:event time="2024-10-25T07:15:34.888" id="{9614BE13-C413-48D9-B088-C12A03DB3255}">
              <p228:atrbtn authorId="{CA6D9C24-86A7-5FB0-A1F4-CBC2E2B27E87}"/>
              <p228:anchr>
                <p228:comment id="{9458E125-3F63-4350-9B98-3448B8AFB87C}"/>
              </p228:anchr>
              <p228:date stDt="2024-10-25T07:15:34.888" endDt="2024-10-25T07:15:34.888"/>
            </p228:event>
          </p228:history>
        </p228:taskDetails>
      </p:ext>
    </p188:extLst>
  </p188:cm>
</p188:cmLst>
</file>

<file path=ppt/comments/modernComment_1A0_A79ACFB6.xml><?xml version="1.0" encoding="utf-8"?>
<p188:cmLst xmlns:a="http://schemas.openxmlformats.org/drawingml/2006/main" xmlns:r="http://schemas.openxmlformats.org/officeDocument/2006/relationships" xmlns:p188="http://schemas.microsoft.com/office/powerpoint/2018/8/main">
  <p188:cm id="{6F469AC5-81FE-438E-B63A-2189A036070F}" authorId="{DD109272-9C32-D9E0-F3DE-B1840E902F89}" status="resolved" created="2024-10-24T09:25:51.295" complete="100000">
    <pc:sldMkLst xmlns:pc="http://schemas.microsoft.com/office/powerpoint/2013/main/command">
      <pc:docMk/>
      <pc:sldMk cId="2811940790" sldId="416"/>
    </pc:sldMkLst>
    <p188:txBody>
      <a:bodyPr/>
      <a:lstStyle/>
      <a:p>
        <a:r>
          <a:rPr lang="en-IE"/>
          <a:t>What is the goal here? Updated cases have been added in section called Case Studies of Notable Cyber Incidents (from slide 13). </a:t>
        </a:r>
      </a:p>
    </p188:txBody>
  </p188:cm>
</p188:cmLst>
</file>

<file path=ppt/comments/modernComment_1A8_A12BB8F.xml><?xml version="1.0" encoding="utf-8"?>
<p188:cmLst xmlns:a="http://schemas.openxmlformats.org/drawingml/2006/main" xmlns:r="http://schemas.openxmlformats.org/officeDocument/2006/relationships" xmlns:p188="http://schemas.microsoft.com/office/powerpoint/2018/8/main">
  <p188:cm id="{DF1DF7B6-4520-4DCC-BE08-89E1CEA1538D}" authorId="{CA6D9C24-86A7-5FB0-A1F4-CBC2E2B27E87}" created="2024-10-25T07:22:44.563">
    <pc:sldMkLst xmlns:pc="http://schemas.microsoft.com/office/powerpoint/2013/main/command">
      <pc:docMk/>
      <pc:sldMk cId="168999823" sldId="424"/>
    </pc:sldMkLst>
    <p188:txBody>
      <a:bodyPr/>
      <a:lstStyle/>
      <a:p>
        <a:r>
          <a:rPr lang="en-IE"/>
          <a:t>[@Daniella Vendramini] [@Conor Brady] [@Julia Tsavalas] [@Katie Loginova]  have we any other stats . Info from what we currently do? Thanks </a:t>
        </a:r>
      </a:p>
    </p188:txBody>
  </p188:cm>
</p188:cmLst>
</file>

<file path=ppt/comments/modernComment_1B3_101BB71D.xml><?xml version="1.0" encoding="utf-8"?>
<p188:cmLst xmlns:a="http://schemas.openxmlformats.org/drawingml/2006/main" xmlns:r="http://schemas.openxmlformats.org/officeDocument/2006/relationships" xmlns:p188="http://schemas.microsoft.com/office/powerpoint/2018/8/main">
  <p188:cm id="{D7D88DEE-D759-4EF1-8176-6DE7FAAA067D}" authorId="{CA6D9C24-86A7-5FB0-A1F4-CBC2E2B27E87}" created="2024-10-25T13:22:28.283">
    <ac:deMkLst xmlns:ac="http://schemas.microsoft.com/office/drawing/2013/main/command">
      <pc:docMk xmlns:pc="http://schemas.microsoft.com/office/powerpoint/2013/main/command"/>
      <pc:sldMk xmlns:pc="http://schemas.microsoft.com/office/powerpoint/2013/main/command" cId="270251805" sldId="435"/>
      <ac:graphicFrameMk id="2" creationId="{946BB9A6-120B-A710-21C4-297FD886AFB0}"/>
    </ac:deMkLst>
    <p188:txBody>
      <a:bodyPr/>
      <a:lstStyle/>
      <a:p>
        <a:r>
          <a:rPr lang="en-IE"/>
          <a:t>@daniell# lets remove total requests - I removed the 42 clients too (as per conversation/) </a:t>
        </a:r>
      </a:p>
    </p188:txBody>
  </p188:cm>
</p188:cmLst>
</file>

<file path=ppt/comments/modernComment_1B4_75923D08.xml><?xml version="1.0" encoding="utf-8"?>
<p188:cmLst xmlns:a="http://schemas.openxmlformats.org/drawingml/2006/main" xmlns:r="http://schemas.openxmlformats.org/officeDocument/2006/relationships" xmlns:p188="http://schemas.microsoft.com/office/powerpoint/2018/8/main">
  <p188:cm id="{22EDC406-3362-4B3F-8677-D82B4A440C88}" authorId="{7F8D3D27-D46C-A391-4274-44565D5C959D}" created="2024-10-25T08:20:25.608">
    <ac:txMkLst xmlns:ac="http://schemas.microsoft.com/office/drawing/2013/main/command">
      <pc:docMk xmlns:pc="http://schemas.microsoft.com/office/powerpoint/2013/main/command"/>
      <pc:sldMk xmlns:pc="http://schemas.microsoft.com/office/powerpoint/2013/main/command" cId="1972518152" sldId="436"/>
      <ac:spMk id="29" creationId="{6D041EEB-BCE9-199A-5C52-5F1D90F45A6C}"/>
      <ac:txMk cp="31">
        <ac:context len="39" hash="418768156"/>
      </ac:txMk>
    </ac:txMkLst>
    <p188:pos x="10452339" y="301924"/>
    <p188:txBody>
      <a:bodyPr/>
      <a:lstStyle/>
      <a:p>
        <a:r>
          <a:rPr lang="en-US"/>
          <a:t>Check which wording suits best/ alternative heading?</a:t>
        </a:r>
      </a:p>
    </p188:txBody>
  </p188:cm>
  <p188:cm id="{CF766F16-4E82-4074-B3F0-89B783DE4310}" authorId="{0C2C091A-0002-54E9-8595-BB80C1AE8908}" created="2024-10-25T08:38:30.157">
    <pc:sldMkLst xmlns:pc="http://schemas.microsoft.com/office/powerpoint/2013/main/command">
      <pc:docMk/>
      <pc:sldMk cId="2653943005" sldId="436"/>
    </pc:sldMkLst>
    <p188:txBody>
      <a:bodyPr/>
      <a:lstStyle/>
      <a:p>
        <a:r>
          <a:rPr lang="en-IE"/>
          <a:t>Slide notes **
Key (fact/ finding/ observation) that has come through as we look at statistics, breaches and security concerns today is that in each example it becomes evident, that organisational policies had not worked well/. 
That the business continuity was in some way inadequate/ lacking and recovering from security incident wasn’t as simple.
Having developed a good policy suite is only the first step; regular review and testing of policies is key. 
Having a well functioning ISMS is ideal!
And what that means, is having a structure in place that works, that is regularly checked, verified and tested. And when its tested, all is documented and adjusted from the point of view of CONTINUITY. 
Frameworks like ISO27k, NIST and regulations all have one thing in common – they provide structure around business continuity and Continual Improvement.
In a minute we will also look at a list of common policies that would (insert what objective they would achieve in preventing breaches etc) </a:t>
        </a:r>
      </a:p>
    </p188:txBody>
  </p188:cm>
  <p188:cm id="{53763CB3-01AD-4012-A37B-4FB71D197C1C}" authorId="{0C2C091A-0002-54E9-8595-BB80C1AE8908}" created="2024-10-25T08:39:16.308">
    <pc:sldMkLst xmlns:pc="http://schemas.microsoft.com/office/powerpoint/2013/main/command">
      <pc:docMk/>
      <pc:sldMk cId="2653943005" sldId="436"/>
    </pc:sldMkLst>
    <p188:txBody>
      <a:bodyPr/>
      <a:lstStyle/>
      <a:p>
        <a:r>
          <a:rPr lang="en-IE"/>
          <a:t>**Slide might be best positioned before policies tying them into conversation right after this slide</a:t>
        </a:r>
      </a:p>
    </p188:txBody>
  </p188:cm>
</p188:cmLst>
</file>

<file path=ppt/comments/modernComment_1B5_4D6A5B1D.xml><?xml version="1.0" encoding="utf-8"?>
<p188:cmLst xmlns:a="http://schemas.openxmlformats.org/drawingml/2006/main" xmlns:r="http://schemas.openxmlformats.org/officeDocument/2006/relationships" xmlns:p188="http://schemas.microsoft.com/office/powerpoint/2018/8/main">
  <p188:cm id="{B88D85B0-EEE8-4DD5-9236-02A3B6510CCE}" authorId="{CA6D9C24-86A7-5FB0-A1F4-CBC2E2B27E87}" created="2024-10-25T07:14:08.309">
    <ac:deMkLst xmlns:ac="http://schemas.microsoft.com/office/drawing/2013/main/command">
      <pc:docMk xmlns:pc="http://schemas.microsoft.com/office/powerpoint/2013/main/command"/>
      <pc:sldMk xmlns:pc="http://schemas.microsoft.com/office/powerpoint/2013/main/command" cId="1298815773" sldId="437"/>
      <ac:spMk id="2" creationId="{B8628573-B75D-32F2-9224-D44420EA8FDE}"/>
    </ac:deMkLst>
    <p188:replyLst>
      <p188:reply id="{634D8CE1-2192-4EBB-A34F-70403CE227C3}" authorId="{024FB02A-1B44-30B4-3C2D-DB4864E150CA}" created="2024-10-25T08:24:23.721">
        <p188:txBody>
          <a:bodyPr/>
          <a:lstStyle/>
          <a:p>
            <a:r>
              <a:rPr lang="en-IE"/>
              <a:t>Will try and find more recent examples</a:t>
            </a:r>
          </a:p>
        </p188:txBody>
      </p188:reply>
      <p188:reply id="{30518B69-D4A2-4FA4-86EF-3855B3360BAD}" authorId="{CA6D9C24-86A7-5FB0-A1F4-CBC2E2B27E87}" created="2024-10-25T08:25:11.760">
        <p188:txBody>
          <a:bodyPr/>
          <a:lstStyle/>
          <a:p>
            <a:r>
              <a:rPr lang="en-US"/>
              <a:t>thanks conor - we may only need one example - let me know you thoughts</a:t>
            </a:r>
          </a:p>
        </p188:txBody>
      </p188:reply>
    </p188:replyLst>
    <p188:txBody>
      <a:bodyPr/>
      <a:lstStyle/>
      <a:p>
        <a:r>
          <a:rPr lang="en-IE"/>
          <a:t>2017 is 7 years ago - me might see do we have a more recent one </a:t>
        </a:r>
      </a:p>
    </p188:txBody>
  </p188:cm>
</p188:cmLst>
</file>

<file path=ppt/comments/modernComment_1B6_D5EB1DA9.xml><?xml version="1.0" encoding="utf-8"?>
<p188:cmLst xmlns:a="http://schemas.openxmlformats.org/drawingml/2006/main" xmlns:r="http://schemas.openxmlformats.org/officeDocument/2006/relationships" xmlns:p188="http://schemas.microsoft.com/office/powerpoint/2018/8/main">
  <p188:cm id="{41EE8591-C6CB-4275-B014-05E81AA12E60}" authorId="{CA6D9C24-86A7-5FB0-A1F4-CBC2E2B27E87}" created="2024-10-24T20:02:10.607">
    <ac:deMkLst xmlns:ac="http://schemas.microsoft.com/office/drawing/2013/main/command">
      <pc:docMk xmlns:pc="http://schemas.microsoft.com/office/powerpoint/2013/main/command"/>
      <pc:sldMk xmlns:pc="http://schemas.microsoft.com/office/powerpoint/2013/main/command" cId="3588955561" sldId="438"/>
      <ac:graphicFrameMk id="16" creationId="{0DAA8F43-F79D-44D0-8A8D-5430EA0F0849}"/>
    </ac:deMkLst>
    <p188:txBody>
      <a:bodyPr/>
      <a:lstStyle/>
      <a:p>
        <a:r>
          <a:rPr lang="en-IE"/>
          <a:t>LoS to reach out to Michael C on this </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23.svg"/></Relationships>
</file>

<file path=ppt/diagrams/_rels/data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ata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ata19.xml.rels><?xml version="1.0" encoding="UTF-8" standalone="yes"?>
<Relationships xmlns="http://schemas.openxmlformats.org/package/2006/relationships"><Relationship Id="rId1" Type="http://schemas.openxmlformats.org/officeDocument/2006/relationships/image" Target="../media/image81.jpe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ata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1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image" Target="../media/image54.svg"/><Relationship Id="rId1" Type="http://schemas.openxmlformats.org/officeDocument/2006/relationships/image" Target="../media/image53.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23.svg"/></Relationships>
</file>

<file path=ppt/diagrams/_rels/drawing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svg"/><Relationship Id="rId1" Type="http://schemas.openxmlformats.org/officeDocument/2006/relationships/image" Target="../media/image57.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diagrams/_rels/drawing16.xml.rels><?xml version="1.0" encoding="UTF-8" standalone="yes"?>
<Relationships xmlns="http://schemas.openxmlformats.org/package/2006/relationships"><Relationship Id="rId8" Type="http://schemas.openxmlformats.org/officeDocument/2006/relationships/image" Target="../media/image70.svg"/><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image" Target="../media/image64.svg"/><Relationship Id="rId1" Type="http://schemas.openxmlformats.org/officeDocument/2006/relationships/image" Target="../media/image63.png"/><Relationship Id="rId6" Type="http://schemas.openxmlformats.org/officeDocument/2006/relationships/image" Target="../media/image68.svg"/><Relationship Id="rId5" Type="http://schemas.openxmlformats.org/officeDocument/2006/relationships/image" Target="../media/image67.png"/><Relationship Id="rId4" Type="http://schemas.openxmlformats.org/officeDocument/2006/relationships/image" Target="../media/image66.svg"/></Relationships>
</file>

<file path=ppt/diagrams/_rels/drawing19.xml.rels><?xml version="1.0" encoding="UTF-8" standalone="yes"?>
<Relationships xmlns="http://schemas.openxmlformats.org/package/2006/relationships"><Relationship Id="rId1" Type="http://schemas.openxmlformats.org/officeDocument/2006/relationships/image" Target="../media/image81.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20.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svg"/><Relationship Id="rId1" Type="http://schemas.openxmlformats.org/officeDocument/2006/relationships/image" Target="../media/image85.png"/><Relationship Id="rId6" Type="http://schemas.openxmlformats.org/officeDocument/2006/relationships/image" Target="../media/image90.svg"/><Relationship Id="rId5" Type="http://schemas.openxmlformats.org/officeDocument/2006/relationships/image" Target="../media/image89.png"/><Relationship Id="rId4" Type="http://schemas.openxmlformats.org/officeDocument/2006/relationships/image" Target="../media/image88.svg"/></Relationships>
</file>

<file path=ppt/diagrams/_rels/drawing5.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D41CAF-71DF-4D70-8E77-C0ECF36B1B81}" type="doc">
      <dgm:prSet loTypeId="urn:microsoft.com/office/officeart/2018/2/layout/IconLabelList" loCatId="icon" qsTypeId="urn:microsoft.com/office/officeart/2005/8/quickstyle/simple1" qsCatId="simple" csTypeId="urn:microsoft.com/office/officeart/2005/8/colors/colorful2" csCatId="colorful" phldr="1"/>
      <dgm:spPr/>
      <dgm:t>
        <a:bodyPr/>
        <a:lstStyle/>
        <a:p>
          <a:endParaRPr lang="en-US"/>
        </a:p>
      </dgm:t>
    </dgm:pt>
    <dgm:pt modelId="{69DB4CF2-335E-43C9-A940-22331A342D28}">
      <dgm:prSet/>
      <dgm:spPr/>
      <dgm:t>
        <a:bodyPr/>
        <a:lstStyle/>
        <a:p>
          <a:pPr>
            <a:lnSpc>
              <a:spcPct val="100000"/>
            </a:lnSpc>
          </a:pPr>
          <a:r>
            <a:rPr lang="en-IE"/>
            <a:t>The average ransom in 2024 was found to be over </a:t>
          </a:r>
          <a:r>
            <a:rPr lang="en-IE" b="1"/>
            <a:t>$2.7 million </a:t>
          </a:r>
          <a:r>
            <a:rPr lang="en-IE" b="0"/>
            <a:t>in 2024</a:t>
          </a:r>
          <a:endParaRPr lang="en-US" b="1"/>
        </a:p>
      </dgm:t>
    </dgm:pt>
    <dgm:pt modelId="{F5E75039-91F0-4226-A387-2F744399B66C}" type="parTrans" cxnId="{4553AA72-D8EA-465B-84C6-BE0D27ADA6FB}">
      <dgm:prSet/>
      <dgm:spPr/>
      <dgm:t>
        <a:bodyPr/>
        <a:lstStyle/>
        <a:p>
          <a:endParaRPr lang="en-US"/>
        </a:p>
      </dgm:t>
    </dgm:pt>
    <dgm:pt modelId="{396C72E7-D2D0-4B43-9C4F-392C0BAFC755}" type="sibTrans" cxnId="{4553AA72-D8EA-465B-84C6-BE0D27ADA6FB}">
      <dgm:prSet/>
      <dgm:spPr/>
      <dgm:t>
        <a:bodyPr/>
        <a:lstStyle/>
        <a:p>
          <a:endParaRPr lang="en-US"/>
        </a:p>
      </dgm:t>
    </dgm:pt>
    <dgm:pt modelId="{82510272-0FF5-4403-B2DA-1DA166FF1205}">
      <dgm:prSet custT="1"/>
      <dgm:spPr/>
      <dgm:t>
        <a:bodyPr/>
        <a:lstStyle/>
        <a:p>
          <a:pPr>
            <a:lnSpc>
              <a:spcPct val="100000"/>
            </a:lnSpc>
          </a:pPr>
          <a:r>
            <a:rPr lang="en-US" sz="1600" b="1" i="0"/>
            <a:t>Ransomware</a:t>
          </a:r>
          <a:r>
            <a:rPr lang="en-US" sz="1600" b="0" i="0"/>
            <a:t> attacks have surged by 77%, with over 4,374 new victims recorded across 75 countries in 2024</a:t>
          </a:r>
          <a:endParaRPr lang="en-US" sz="1600" b="0"/>
        </a:p>
      </dgm:t>
    </dgm:pt>
    <dgm:pt modelId="{F3AD5798-A982-4CE0-BF20-8DB766CC9BCA}" type="parTrans" cxnId="{482C5D7B-FA86-4D6D-82AA-C1450320E9DA}">
      <dgm:prSet/>
      <dgm:spPr/>
      <dgm:t>
        <a:bodyPr/>
        <a:lstStyle/>
        <a:p>
          <a:endParaRPr lang="en-US"/>
        </a:p>
      </dgm:t>
    </dgm:pt>
    <dgm:pt modelId="{BBB86F0D-274E-486D-BC89-939234060D11}" type="sibTrans" cxnId="{482C5D7B-FA86-4D6D-82AA-C1450320E9DA}">
      <dgm:prSet/>
      <dgm:spPr/>
      <dgm:t>
        <a:bodyPr/>
        <a:lstStyle/>
        <a:p>
          <a:endParaRPr lang="en-US"/>
        </a:p>
      </dgm:t>
    </dgm:pt>
    <dgm:pt modelId="{E6491569-4728-4BE4-AC2B-908916B48C23}">
      <dgm:prSet/>
      <dgm:spPr/>
      <dgm:t>
        <a:bodyPr/>
        <a:lstStyle/>
        <a:p>
          <a:pPr>
            <a:lnSpc>
              <a:spcPct val="100000"/>
            </a:lnSpc>
          </a:pPr>
          <a:r>
            <a:rPr lang="en-US" b="0" i="0"/>
            <a:t>A survey conducted in 2024 with </a:t>
          </a:r>
          <a:r>
            <a:rPr lang="en-US" b="1" i="0"/>
            <a:t>1,263</a:t>
          </a:r>
          <a:r>
            <a:rPr lang="en-US" b="0" i="0"/>
            <a:t> companies found </a:t>
          </a:r>
          <a:r>
            <a:rPr lang="en-US" b="1" i="0"/>
            <a:t>80 percent </a:t>
          </a:r>
          <a:r>
            <a:rPr lang="en-US" b="0" i="0"/>
            <a:t>of victims who submitted a ransom payment experienced another attack soon after</a:t>
          </a:r>
          <a:endParaRPr lang="en-US"/>
        </a:p>
      </dgm:t>
    </dgm:pt>
    <dgm:pt modelId="{053BD7F1-7A69-4201-BDC5-E97219D0FF6F}" type="parTrans" cxnId="{025DD22E-6368-46E5-A05F-4953C6C174C1}">
      <dgm:prSet/>
      <dgm:spPr/>
      <dgm:t>
        <a:bodyPr/>
        <a:lstStyle/>
        <a:p>
          <a:endParaRPr lang="en-US"/>
        </a:p>
      </dgm:t>
    </dgm:pt>
    <dgm:pt modelId="{53793A06-5DC8-4EBA-AD36-CC0BEA0AF1AB}" type="sibTrans" cxnId="{025DD22E-6368-46E5-A05F-4953C6C174C1}">
      <dgm:prSet/>
      <dgm:spPr/>
      <dgm:t>
        <a:bodyPr/>
        <a:lstStyle/>
        <a:p>
          <a:endParaRPr lang="en-US"/>
        </a:p>
      </dgm:t>
    </dgm:pt>
    <dgm:pt modelId="{ACEAEFB0-D35E-4857-BF45-3921AD3CF8BA}" type="pres">
      <dgm:prSet presAssocID="{8AD41CAF-71DF-4D70-8E77-C0ECF36B1B81}" presName="root" presStyleCnt="0">
        <dgm:presLayoutVars>
          <dgm:dir/>
          <dgm:resizeHandles val="exact"/>
        </dgm:presLayoutVars>
      </dgm:prSet>
      <dgm:spPr/>
    </dgm:pt>
    <dgm:pt modelId="{AA26E2ED-E025-41A0-A0E1-A8F217702344}" type="pres">
      <dgm:prSet presAssocID="{69DB4CF2-335E-43C9-A940-22331A342D28}" presName="compNode" presStyleCnt="0"/>
      <dgm:spPr/>
    </dgm:pt>
    <dgm:pt modelId="{F2F20F55-20A4-4012-97F6-3C26A1BDE9BF}" type="pres">
      <dgm:prSet presAssocID="{69DB4CF2-335E-43C9-A940-22331A342D2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Earth Globe Americas"/>
        </a:ext>
      </dgm:extLst>
    </dgm:pt>
    <dgm:pt modelId="{B94B9D3F-53B1-4DFD-ACBF-90266A6D6EAD}" type="pres">
      <dgm:prSet presAssocID="{69DB4CF2-335E-43C9-A940-22331A342D28}" presName="spaceRect" presStyleCnt="0"/>
      <dgm:spPr/>
    </dgm:pt>
    <dgm:pt modelId="{A5B268D8-06DB-495C-8918-C8D91D12965B}" type="pres">
      <dgm:prSet presAssocID="{69DB4CF2-335E-43C9-A940-22331A342D28}" presName="textRect" presStyleLbl="revTx" presStyleIdx="0" presStyleCnt="3">
        <dgm:presLayoutVars>
          <dgm:chMax val="1"/>
          <dgm:chPref val="1"/>
        </dgm:presLayoutVars>
      </dgm:prSet>
      <dgm:spPr/>
    </dgm:pt>
    <dgm:pt modelId="{A521F821-054C-490B-8AB7-0543CDD5BD23}" type="pres">
      <dgm:prSet presAssocID="{396C72E7-D2D0-4B43-9C4F-392C0BAFC755}" presName="sibTrans" presStyleCnt="0"/>
      <dgm:spPr/>
    </dgm:pt>
    <dgm:pt modelId="{A863CC52-90AC-4CCF-9BB9-EA7BBB72BC97}" type="pres">
      <dgm:prSet presAssocID="{82510272-0FF5-4403-B2DA-1DA166FF1205}" presName="compNode" presStyleCnt="0"/>
      <dgm:spPr/>
    </dgm:pt>
    <dgm:pt modelId="{D9E21E3D-C4BB-4272-924F-0099D4AC60C3}" type="pres">
      <dgm:prSet presAssocID="{82510272-0FF5-4403-B2DA-1DA166FF1205}"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Treasure chest with solid fill"/>
        </a:ext>
      </dgm:extLst>
    </dgm:pt>
    <dgm:pt modelId="{D143DA77-6FB6-4A17-80A0-ACE2DE275542}" type="pres">
      <dgm:prSet presAssocID="{82510272-0FF5-4403-B2DA-1DA166FF1205}" presName="spaceRect" presStyleCnt="0"/>
      <dgm:spPr/>
    </dgm:pt>
    <dgm:pt modelId="{B3AA4AE6-A03B-4D24-9193-2B87EABFDBD3}" type="pres">
      <dgm:prSet presAssocID="{82510272-0FF5-4403-B2DA-1DA166FF1205}" presName="textRect" presStyleLbl="revTx" presStyleIdx="1" presStyleCnt="3">
        <dgm:presLayoutVars>
          <dgm:chMax val="1"/>
          <dgm:chPref val="1"/>
        </dgm:presLayoutVars>
      </dgm:prSet>
      <dgm:spPr/>
    </dgm:pt>
    <dgm:pt modelId="{F8285244-B1CC-4EF7-A539-129750C836DC}" type="pres">
      <dgm:prSet presAssocID="{BBB86F0D-274E-486D-BC89-939234060D11}" presName="sibTrans" presStyleCnt="0"/>
      <dgm:spPr/>
    </dgm:pt>
    <dgm:pt modelId="{BE135362-7F63-454F-B4E8-9D98882696D7}" type="pres">
      <dgm:prSet presAssocID="{E6491569-4728-4BE4-AC2B-908916B48C23}" presName="compNode" presStyleCnt="0"/>
      <dgm:spPr/>
    </dgm:pt>
    <dgm:pt modelId="{96C3BF7D-3004-43A7-B091-9F86C9783592}" type="pres">
      <dgm:prSet presAssocID="{E6491569-4728-4BE4-AC2B-908916B48C2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Presentation with checklist with solid fill"/>
        </a:ext>
      </dgm:extLst>
    </dgm:pt>
    <dgm:pt modelId="{B9FA373D-665D-4C44-80FD-C13D3E7DD7F7}" type="pres">
      <dgm:prSet presAssocID="{E6491569-4728-4BE4-AC2B-908916B48C23}" presName="spaceRect" presStyleCnt="0"/>
      <dgm:spPr/>
    </dgm:pt>
    <dgm:pt modelId="{FED452DF-6EE1-405F-A9EC-9E23895DD58B}" type="pres">
      <dgm:prSet presAssocID="{E6491569-4728-4BE4-AC2B-908916B48C23}" presName="textRect" presStyleLbl="revTx" presStyleIdx="2" presStyleCnt="3">
        <dgm:presLayoutVars>
          <dgm:chMax val="1"/>
          <dgm:chPref val="1"/>
        </dgm:presLayoutVars>
      </dgm:prSet>
      <dgm:spPr/>
    </dgm:pt>
  </dgm:ptLst>
  <dgm:cxnLst>
    <dgm:cxn modelId="{025DD22E-6368-46E5-A05F-4953C6C174C1}" srcId="{8AD41CAF-71DF-4D70-8E77-C0ECF36B1B81}" destId="{E6491569-4728-4BE4-AC2B-908916B48C23}" srcOrd="2" destOrd="0" parTransId="{053BD7F1-7A69-4201-BDC5-E97219D0FF6F}" sibTransId="{53793A06-5DC8-4EBA-AD36-CC0BEA0AF1AB}"/>
    <dgm:cxn modelId="{671C686B-8852-4909-B073-D093ACECFF57}" type="presOf" srcId="{E6491569-4728-4BE4-AC2B-908916B48C23}" destId="{FED452DF-6EE1-405F-A9EC-9E23895DD58B}" srcOrd="0" destOrd="0" presId="urn:microsoft.com/office/officeart/2018/2/layout/IconLabelList"/>
    <dgm:cxn modelId="{508CC56B-F877-4039-94A9-FF745257CB06}" type="presOf" srcId="{8AD41CAF-71DF-4D70-8E77-C0ECF36B1B81}" destId="{ACEAEFB0-D35E-4857-BF45-3921AD3CF8BA}" srcOrd="0" destOrd="0" presId="urn:microsoft.com/office/officeart/2018/2/layout/IconLabelList"/>
    <dgm:cxn modelId="{4553AA72-D8EA-465B-84C6-BE0D27ADA6FB}" srcId="{8AD41CAF-71DF-4D70-8E77-C0ECF36B1B81}" destId="{69DB4CF2-335E-43C9-A940-22331A342D28}" srcOrd="0" destOrd="0" parTransId="{F5E75039-91F0-4226-A387-2F744399B66C}" sibTransId="{396C72E7-D2D0-4B43-9C4F-392C0BAFC755}"/>
    <dgm:cxn modelId="{482C5D7B-FA86-4D6D-82AA-C1450320E9DA}" srcId="{8AD41CAF-71DF-4D70-8E77-C0ECF36B1B81}" destId="{82510272-0FF5-4403-B2DA-1DA166FF1205}" srcOrd="1" destOrd="0" parTransId="{F3AD5798-A982-4CE0-BF20-8DB766CC9BCA}" sibTransId="{BBB86F0D-274E-486D-BC89-939234060D11}"/>
    <dgm:cxn modelId="{7DE36AD3-A0AB-4C8F-8E8E-BDAB15DEE4B7}" type="presOf" srcId="{82510272-0FF5-4403-B2DA-1DA166FF1205}" destId="{B3AA4AE6-A03B-4D24-9193-2B87EABFDBD3}" srcOrd="0" destOrd="0" presId="urn:microsoft.com/office/officeart/2018/2/layout/IconLabelList"/>
    <dgm:cxn modelId="{71F7FBF4-A799-4EF2-8C0D-AFC70AC899A8}" type="presOf" srcId="{69DB4CF2-335E-43C9-A940-22331A342D28}" destId="{A5B268D8-06DB-495C-8918-C8D91D12965B}" srcOrd="0" destOrd="0" presId="urn:microsoft.com/office/officeart/2018/2/layout/IconLabelList"/>
    <dgm:cxn modelId="{19F56BD8-189D-43D4-81BC-8ACFDD75036F}" type="presParOf" srcId="{ACEAEFB0-D35E-4857-BF45-3921AD3CF8BA}" destId="{AA26E2ED-E025-41A0-A0E1-A8F217702344}" srcOrd="0" destOrd="0" presId="urn:microsoft.com/office/officeart/2018/2/layout/IconLabelList"/>
    <dgm:cxn modelId="{91832311-6DF8-4376-950E-C064EB97258D}" type="presParOf" srcId="{AA26E2ED-E025-41A0-A0E1-A8F217702344}" destId="{F2F20F55-20A4-4012-97F6-3C26A1BDE9BF}" srcOrd="0" destOrd="0" presId="urn:microsoft.com/office/officeart/2018/2/layout/IconLabelList"/>
    <dgm:cxn modelId="{2F1F5DA0-90E8-4E82-B0C2-9B35F18009CF}" type="presParOf" srcId="{AA26E2ED-E025-41A0-A0E1-A8F217702344}" destId="{B94B9D3F-53B1-4DFD-ACBF-90266A6D6EAD}" srcOrd="1" destOrd="0" presId="urn:microsoft.com/office/officeart/2018/2/layout/IconLabelList"/>
    <dgm:cxn modelId="{E32EF0C0-2599-4662-8B61-D6C4C01A996A}" type="presParOf" srcId="{AA26E2ED-E025-41A0-A0E1-A8F217702344}" destId="{A5B268D8-06DB-495C-8918-C8D91D12965B}" srcOrd="2" destOrd="0" presId="urn:microsoft.com/office/officeart/2018/2/layout/IconLabelList"/>
    <dgm:cxn modelId="{474123AD-04E6-42FB-9A32-5D19C4C2810D}" type="presParOf" srcId="{ACEAEFB0-D35E-4857-BF45-3921AD3CF8BA}" destId="{A521F821-054C-490B-8AB7-0543CDD5BD23}" srcOrd="1" destOrd="0" presId="urn:microsoft.com/office/officeart/2018/2/layout/IconLabelList"/>
    <dgm:cxn modelId="{E7EEB086-1212-418D-94AF-9900BE619E27}" type="presParOf" srcId="{ACEAEFB0-D35E-4857-BF45-3921AD3CF8BA}" destId="{A863CC52-90AC-4CCF-9BB9-EA7BBB72BC97}" srcOrd="2" destOrd="0" presId="urn:microsoft.com/office/officeart/2018/2/layout/IconLabelList"/>
    <dgm:cxn modelId="{D1D0D240-6CA4-425E-84E6-3CADA2493ACB}" type="presParOf" srcId="{A863CC52-90AC-4CCF-9BB9-EA7BBB72BC97}" destId="{D9E21E3D-C4BB-4272-924F-0099D4AC60C3}" srcOrd="0" destOrd="0" presId="urn:microsoft.com/office/officeart/2018/2/layout/IconLabelList"/>
    <dgm:cxn modelId="{2A6D1DA3-A5AC-4732-8753-72E0B6A61088}" type="presParOf" srcId="{A863CC52-90AC-4CCF-9BB9-EA7BBB72BC97}" destId="{D143DA77-6FB6-4A17-80A0-ACE2DE275542}" srcOrd="1" destOrd="0" presId="urn:microsoft.com/office/officeart/2018/2/layout/IconLabelList"/>
    <dgm:cxn modelId="{ECC45E5B-9EFA-412A-9A3A-03E14B9671F0}" type="presParOf" srcId="{A863CC52-90AC-4CCF-9BB9-EA7BBB72BC97}" destId="{B3AA4AE6-A03B-4D24-9193-2B87EABFDBD3}" srcOrd="2" destOrd="0" presId="urn:microsoft.com/office/officeart/2018/2/layout/IconLabelList"/>
    <dgm:cxn modelId="{C617C346-678F-4862-A2D5-3FB74B147541}" type="presParOf" srcId="{ACEAEFB0-D35E-4857-BF45-3921AD3CF8BA}" destId="{F8285244-B1CC-4EF7-A539-129750C836DC}" srcOrd="3" destOrd="0" presId="urn:microsoft.com/office/officeart/2018/2/layout/IconLabelList"/>
    <dgm:cxn modelId="{FBF2F231-2657-4139-8D12-BC4B77085CDF}" type="presParOf" srcId="{ACEAEFB0-D35E-4857-BF45-3921AD3CF8BA}" destId="{BE135362-7F63-454F-B4E8-9D98882696D7}" srcOrd="4" destOrd="0" presId="urn:microsoft.com/office/officeart/2018/2/layout/IconLabelList"/>
    <dgm:cxn modelId="{0D77F70F-4270-46AA-A136-5F7FABF6719E}" type="presParOf" srcId="{BE135362-7F63-454F-B4E8-9D98882696D7}" destId="{96C3BF7D-3004-43A7-B091-9F86C9783592}" srcOrd="0" destOrd="0" presId="urn:microsoft.com/office/officeart/2018/2/layout/IconLabelList"/>
    <dgm:cxn modelId="{A525F055-360B-4E98-AD21-D87CB8AB69BC}" type="presParOf" srcId="{BE135362-7F63-454F-B4E8-9D98882696D7}" destId="{B9FA373D-665D-4C44-80FD-C13D3E7DD7F7}" srcOrd="1" destOrd="0" presId="urn:microsoft.com/office/officeart/2018/2/layout/IconLabelList"/>
    <dgm:cxn modelId="{E75D98D1-5F7F-4318-9C43-D3851B58F90B}" type="presParOf" srcId="{BE135362-7F63-454F-B4E8-9D98882696D7}" destId="{FED452DF-6EE1-405F-A9EC-9E23895DD58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EC7E282-D16A-4C65-8149-5494FBC061D3}" type="doc">
      <dgm:prSet loTypeId="urn:microsoft.com/office/officeart/2005/8/layout/vProcess5" loCatId="process" qsTypeId="urn:microsoft.com/office/officeart/2005/8/quickstyle/simple2" qsCatId="simple" csTypeId="urn:microsoft.com/office/officeart/2005/8/colors/accent0_1" csCatId="mainScheme" phldr="1"/>
      <dgm:spPr/>
      <dgm:t>
        <a:bodyPr/>
        <a:lstStyle/>
        <a:p>
          <a:endParaRPr lang="en-US"/>
        </a:p>
      </dgm:t>
    </dgm:pt>
    <dgm:pt modelId="{97BE7EA5-A8D8-4E9F-98EF-83219A24BEC8}">
      <dgm:prSet custT="1"/>
      <dgm:spPr/>
      <dgm:t>
        <a:bodyPr/>
        <a:lstStyle/>
        <a:p>
          <a:r>
            <a:rPr lang="en-US" sz="1800">
              <a:latin typeface="+mj-lt"/>
            </a:rPr>
            <a:t>In</a:t>
          </a:r>
          <a:r>
            <a:rPr lang="en-US" sz="1800" baseline="0">
              <a:latin typeface="+mj-lt"/>
            </a:rPr>
            <a:t> July of 2023, UWS became the target of a phishing attack executed by the  </a:t>
          </a:r>
          <a:r>
            <a:rPr lang="en-US" sz="1800" baseline="0" err="1">
              <a:latin typeface="+mj-lt"/>
            </a:rPr>
            <a:t>Rhysidia</a:t>
          </a:r>
          <a:r>
            <a:rPr lang="en-US" sz="1800" baseline="0">
              <a:latin typeface="+mj-lt"/>
            </a:rPr>
            <a:t> ransomware gang</a:t>
          </a:r>
          <a:endParaRPr lang="en-US" sz="1800">
            <a:latin typeface="+mj-lt"/>
          </a:endParaRPr>
        </a:p>
      </dgm:t>
    </dgm:pt>
    <dgm:pt modelId="{63E06BAE-8465-4755-B086-87BF019DF2FE}" type="parTrans" cxnId="{8414F8D2-7CED-4B29-BD46-0FA271296AFB}">
      <dgm:prSet/>
      <dgm:spPr/>
      <dgm:t>
        <a:bodyPr/>
        <a:lstStyle/>
        <a:p>
          <a:endParaRPr lang="en-US" sz="1800">
            <a:latin typeface="+mj-lt"/>
          </a:endParaRPr>
        </a:p>
      </dgm:t>
    </dgm:pt>
    <dgm:pt modelId="{DAB59848-431B-4C60-8985-BA727B11AC23}" type="sibTrans" cxnId="{8414F8D2-7CED-4B29-BD46-0FA271296AFB}">
      <dgm:prSet custT="1"/>
      <dgm:spPr/>
      <dgm:t>
        <a:bodyPr/>
        <a:lstStyle/>
        <a:p>
          <a:endParaRPr lang="en-US" sz="1800">
            <a:latin typeface="+mj-lt"/>
          </a:endParaRPr>
        </a:p>
      </dgm:t>
    </dgm:pt>
    <dgm:pt modelId="{581653F4-960B-4478-AE63-2F3336585753}">
      <dgm:prSet custT="1"/>
      <dgm:spPr/>
      <dgm:t>
        <a:bodyPr/>
        <a:lstStyle/>
        <a:p>
          <a:r>
            <a:rPr lang="en-US" sz="1800">
              <a:latin typeface="+mj-lt"/>
            </a:rPr>
            <a:t>The emails prompted recipients to verify their account information by clicking a link, leading to a fraudulent site designed to capture their login credentials.</a:t>
          </a:r>
        </a:p>
      </dgm:t>
    </dgm:pt>
    <dgm:pt modelId="{A6A00E6D-1503-409F-8528-49977480709E}" type="parTrans" cxnId="{853745C2-5214-4E64-8788-10A1D14B719E}">
      <dgm:prSet/>
      <dgm:spPr/>
      <dgm:t>
        <a:bodyPr/>
        <a:lstStyle/>
        <a:p>
          <a:endParaRPr lang="en-US" sz="1800">
            <a:latin typeface="+mj-lt"/>
          </a:endParaRPr>
        </a:p>
      </dgm:t>
    </dgm:pt>
    <dgm:pt modelId="{2A68CF5D-0CED-418B-9AFE-D09529788B43}" type="sibTrans" cxnId="{853745C2-5214-4E64-8788-10A1D14B719E}">
      <dgm:prSet custT="1"/>
      <dgm:spPr/>
      <dgm:t>
        <a:bodyPr/>
        <a:lstStyle/>
        <a:p>
          <a:endParaRPr lang="en-US" sz="1800">
            <a:latin typeface="+mj-lt"/>
          </a:endParaRPr>
        </a:p>
      </dgm:t>
    </dgm:pt>
    <dgm:pt modelId="{7A4D4EC4-DF5F-4644-94D1-4A91B530F0F3}">
      <dgm:prSet custT="1"/>
      <dgm:spPr/>
      <dgm:t>
        <a:bodyPr/>
        <a:lstStyle/>
        <a:p>
          <a:r>
            <a:rPr lang="en-US" sz="1800" b="0" i="0" kern="1200"/>
            <a:t>The incident was reported to police on 6 July</a:t>
          </a:r>
          <a:endParaRPr lang="en-US" sz="1800" kern="1200">
            <a:latin typeface="+mj-lt"/>
            <a:ea typeface="+mn-ea"/>
            <a:cs typeface="+mn-cs"/>
          </a:endParaRPr>
        </a:p>
      </dgm:t>
    </dgm:pt>
    <dgm:pt modelId="{1B9B9D14-6BAD-4847-BF11-223D3F30A50C}" type="parTrans" cxnId="{F2A75024-0755-4AF9-B8EC-5E153A9B4484}">
      <dgm:prSet/>
      <dgm:spPr/>
      <dgm:t>
        <a:bodyPr/>
        <a:lstStyle/>
        <a:p>
          <a:endParaRPr lang="en-US" sz="1800">
            <a:latin typeface="+mj-lt"/>
          </a:endParaRPr>
        </a:p>
      </dgm:t>
    </dgm:pt>
    <dgm:pt modelId="{3B90D2A7-EFCE-4F9B-8E38-C9008D6D2BB3}" type="sibTrans" cxnId="{F2A75024-0755-4AF9-B8EC-5E153A9B4484}">
      <dgm:prSet/>
      <dgm:spPr/>
      <dgm:t>
        <a:bodyPr/>
        <a:lstStyle/>
        <a:p>
          <a:endParaRPr lang="en-US" sz="1800">
            <a:latin typeface="+mj-lt"/>
          </a:endParaRPr>
        </a:p>
      </dgm:t>
    </dgm:pt>
    <dgm:pt modelId="{81C41047-FB72-4DFD-B140-7FFA6D037E02}">
      <dgm:prSet custT="1"/>
      <dgm:spPr/>
      <dgm:t>
        <a:bodyPr/>
        <a:lstStyle/>
        <a:p>
          <a:r>
            <a:rPr lang="en-US" sz="1800" b="0" i="0" err="1"/>
            <a:t>Rhysida</a:t>
          </a:r>
          <a:r>
            <a:rPr lang="en-US" sz="1800" b="0" i="0"/>
            <a:t> demanded 20 bitcoin (£450,000) for the confidential data they harvested and threatened it will be sold to the highest bidder.</a:t>
          </a:r>
          <a:endParaRPr lang="en-US" sz="1800">
            <a:latin typeface="+mj-lt"/>
          </a:endParaRPr>
        </a:p>
      </dgm:t>
    </dgm:pt>
    <dgm:pt modelId="{4E724FF7-537E-469D-A26A-E03D09362B48}" type="parTrans" cxnId="{EBF1D24F-6876-434C-B9C7-680485AC0614}">
      <dgm:prSet/>
      <dgm:spPr/>
      <dgm:t>
        <a:bodyPr/>
        <a:lstStyle/>
        <a:p>
          <a:endParaRPr lang="en-IE" sz="1800">
            <a:latin typeface="+mj-lt"/>
          </a:endParaRPr>
        </a:p>
      </dgm:t>
    </dgm:pt>
    <dgm:pt modelId="{6D060661-E18E-420F-B006-F21AE532235F}" type="sibTrans" cxnId="{EBF1D24F-6876-434C-B9C7-680485AC0614}">
      <dgm:prSet custT="1"/>
      <dgm:spPr/>
      <dgm:t>
        <a:bodyPr/>
        <a:lstStyle/>
        <a:p>
          <a:endParaRPr lang="en-IE" sz="1800">
            <a:latin typeface="+mj-lt"/>
          </a:endParaRPr>
        </a:p>
      </dgm:t>
    </dgm:pt>
    <dgm:pt modelId="{789D0134-874D-4AF9-8054-E2C618CC59EC}" type="pres">
      <dgm:prSet presAssocID="{2EC7E282-D16A-4C65-8149-5494FBC061D3}" presName="outerComposite" presStyleCnt="0">
        <dgm:presLayoutVars>
          <dgm:chMax val="5"/>
          <dgm:dir/>
          <dgm:resizeHandles val="exact"/>
        </dgm:presLayoutVars>
      </dgm:prSet>
      <dgm:spPr/>
    </dgm:pt>
    <dgm:pt modelId="{C4C128E1-CCCE-4062-ADB3-060836A76584}" type="pres">
      <dgm:prSet presAssocID="{2EC7E282-D16A-4C65-8149-5494FBC061D3}" presName="dummyMaxCanvas" presStyleCnt="0">
        <dgm:presLayoutVars/>
      </dgm:prSet>
      <dgm:spPr/>
    </dgm:pt>
    <dgm:pt modelId="{CBE2282D-1333-4331-ABF3-E7F7B213F100}" type="pres">
      <dgm:prSet presAssocID="{2EC7E282-D16A-4C65-8149-5494FBC061D3}" presName="FourNodes_1" presStyleLbl="node1" presStyleIdx="0" presStyleCnt="4">
        <dgm:presLayoutVars>
          <dgm:bulletEnabled val="1"/>
        </dgm:presLayoutVars>
      </dgm:prSet>
      <dgm:spPr/>
    </dgm:pt>
    <dgm:pt modelId="{E54F0908-53F2-4B27-9475-E1B8B5DA60B5}" type="pres">
      <dgm:prSet presAssocID="{2EC7E282-D16A-4C65-8149-5494FBC061D3}" presName="FourNodes_2" presStyleLbl="node1" presStyleIdx="1" presStyleCnt="4">
        <dgm:presLayoutVars>
          <dgm:bulletEnabled val="1"/>
        </dgm:presLayoutVars>
      </dgm:prSet>
      <dgm:spPr/>
    </dgm:pt>
    <dgm:pt modelId="{2CE1FE5B-A087-4621-BCB9-ED7FA9C4E58F}" type="pres">
      <dgm:prSet presAssocID="{2EC7E282-D16A-4C65-8149-5494FBC061D3}" presName="FourNodes_3" presStyleLbl="node1" presStyleIdx="2" presStyleCnt="4">
        <dgm:presLayoutVars>
          <dgm:bulletEnabled val="1"/>
        </dgm:presLayoutVars>
      </dgm:prSet>
      <dgm:spPr/>
    </dgm:pt>
    <dgm:pt modelId="{D042E93A-D6C3-4CFB-9A03-F68AD3D9EDBE}" type="pres">
      <dgm:prSet presAssocID="{2EC7E282-D16A-4C65-8149-5494FBC061D3}" presName="FourNodes_4" presStyleLbl="node1" presStyleIdx="3" presStyleCnt="4">
        <dgm:presLayoutVars>
          <dgm:bulletEnabled val="1"/>
        </dgm:presLayoutVars>
      </dgm:prSet>
      <dgm:spPr/>
    </dgm:pt>
    <dgm:pt modelId="{299F4D4E-079E-4663-BB91-F87D143934BD}" type="pres">
      <dgm:prSet presAssocID="{2EC7E282-D16A-4C65-8149-5494FBC061D3}" presName="FourConn_1-2" presStyleLbl="fgAccFollowNode1" presStyleIdx="0" presStyleCnt="3">
        <dgm:presLayoutVars>
          <dgm:bulletEnabled val="1"/>
        </dgm:presLayoutVars>
      </dgm:prSet>
      <dgm:spPr/>
    </dgm:pt>
    <dgm:pt modelId="{202EB5C5-4E0B-4D57-9BA0-05087B29AFE6}" type="pres">
      <dgm:prSet presAssocID="{2EC7E282-D16A-4C65-8149-5494FBC061D3}" presName="FourConn_2-3" presStyleLbl="fgAccFollowNode1" presStyleIdx="1" presStyleCnt="3">
        <dgm:presLayoutVars>
          <dgm:bulletEnabled val="1"/>
        </dgm:presLayoutVars>
      </dgm:prSet>
      <dgm:spPr/>
    </dgm:pt>
    <dgm:pt modelId="{63C0782E-1200-4655-AB86-202660FF4E87}" type="pres">
      <dgm:prSet presAssocID="{2EC7E282-D16A-4C65-8149-5494FBC061D3}" presName="FourConn_3-4" presStyleLbl="fgAccFollowNode1" presStyleIdx="2" presStyleCnt="3">
        <dgm:presLayoutVars>
          <dgm:bulletEnabled val="1"/>
        </dgm:presLayoutVars>
      </dgm:prSet>
      <dgm:spPr/>
    </dgm:pt>
    <dgm:pt modelId="{2D33B976-54BE-4D42-9D95-6E7A3E291C1E}" type="pres">
      <dgm:prSet presAssocID="{2EC7E282-D16A-4C65-8149-5494FBC061D3}" presName="FourNodes_1_text" presStyleLbl="node1" presStyleIdx="3" presStyleCnt="4">
        <dgm:presLayoutVars>
          <dgm:bulletEnabled val="1"/>
        </dgm:presLayoutVars>
      </dgm:prSet>
      <dgm:spPr/>
    </dgm:pt>
    <dgm:pt modelId="{B1E7E9A5-5AF8-4FEE-A3D4-AF4794C67B3B}" type="pres">
      <dgm:prSet presAssocID="{2EC7E282-D16A-4C65-8149-5494FBC061D3}" presName="FourNodes_2_text" presStyleLbl="node1" presStyleIdx="3" presStyleCnt="4">
        <dgm:presLayoutVars>
          <dgm:bulletEnabled val="1"/>
        </dgm:presLayoutVars>
      </dgm:prSet>
      <dgm:spPr/>
    </dgm:pt>
    <dgm:pt modelId="{3C80EA05-F278-4261-8898-F2AA1F616A12}" type="pres">
      <dgm:prSet presAssocID="{2EC7E282-D16A-4C65-8149-5494FBC061D3}" presName="FourNodes_3_text" presStyleLbl="node1" presStyleIdx="3" presStyleCnt="4">
        <dgm:presLayoutVars>
          <dgm:bulletEnabled val="1"/>
        </dgm:presLayoutVars>
      </dgm:prSet>
      <dgm:spPr/>
    </dgm:pt>
    <dgm:pt modelId="{444A9184-7F51-4010-977A-11A2FCA96378}" type="pres">
      <dgm:prSet presAssocID="{2EC7E282-D16A-4C65-8149-5494FBC061D3}" presName="FourNodes_4_text" presStyleLbl="node1" presStyleIdx="3" presStyleCnt="4">
        <dgm:presLayoutVars>
          <dgm:bulletEnabled val="1"/>
        </dgm:presLayoutVars>
      </dgm:prSet>
      <dgm:spPr/>
    </dgm:pt>
  </dgm:ptLst>
  <dgm:cxnLst>
    <dgm:cxn modelId="{28120C20-7A55-4083-AF62-D81E0200AB05}" type="presOf" srcId="{97BE7EA5-A8D8-4E9F-98EF-83219A24BEC8}" destId="{CBE2282D-1333-4331-ABF3-E7F7B213F100}" srcOrd="0" destOrd="0" presId="urn:microsoft.com/office/officeart/2005/8/layout/vProcess5"/>
    <dgm:cxn modelId="{F2A75024-0755-4AF9-B8EC-5E153A9B4484}" srcId="{2EC7E282-D16A-4C65-8149-5494FBC061D3}" destId="{7A4D4EC4-DF5F-4644-94D1-4A91B530F0F3}" srcOrd="3" destOrd="0" parTransId="{1B9B9D14-6BAD-4847-BF11-223D3F30A50C}" sibTransId="{3B90D2A7-EFCE-4F9B-8E38-C9008D6D2BB3}"/>
    <dgm:cxn modelId="{0E677C30-BB1F-40CD-B7DF-9E6892439AE8}" type="presOf" srcId="{7A4D4EC4-DF5F-4644-94D1-4A91B530F0F3}" destId="{D042E93A-D6C3-4CFB-9A03-F68AD3D9EDBE}" srcOrd="0" destOrd="0" presId="urn:microsoft.com/office/officeart/2005/8/layout/vProcess5"/>
    <dgm:cxn modelId="{4E6CC25C-2557-4511-8088-C4CD386142F9}" type="presOf" srcId="{DAB59848-431B-4C60-8985-BA727B11AC23}" destId="{299F4D4E-079E-4663-BB91-F87D143934BD}" srcOrd="0" destOrd="0" presId="urn:microsoft.com/office/officeart/2005/8/layout/vProcess5"/>
    <dgm:cxn modelId="{CC273061-2EA2-4761-9F2A-206021BB62B1}" type="presOf" srcId="{81C41047-FB72-4DFD-B140-7FFA6D037E02}" destId="{2CE1FE5B-A087-4621-BCB9-ED7FA9C4E58F}" srcOrd="0" destOrd="0" presId="urn:microsoft.com/office/officeart/2005/8/layout/vProcess5"/>
    <dgm:cxn modelId="{8F0AFA61-D279-4A97-94E3-71491CE90052}" type="presOf" srcId="{6D060661-E18E-420F-B006-F21AE532235F}" destId="{63C0782E-1200-4655-AB86-202660FF4E87}" srcOrd="0" destOrd="0" presId="urn:microsoft.com/office/officeart/2005/8/layout/vProcess5"/>
    <dgm:cxn modelId="{8A2A436A-BF4D-4E59-8B87-11DEDB00AE0B}" type="presOf" srcId="{2A68CF5D-0CED-418B-9AFE-D09529788B43}" destId="{202EB5C5-4E0B-4D57-9BA0-05087B29AFE6}" srcOrd="0" destOrd="0" presId="urn:microsoft.com/office/officeart/2005/8/layout/vProcess5"/>
    <dgm:cxn modelId="{9CB2864F-0C1F-4FDD-B149-73A0244D8182}" type="presOf" srcId="{581653F4-960B-4478-AE63-2F3336585753}" destId="{B1E7E9A5-5AF8-4FEE-A3D4-AF4794C67B3B}" srcOrd="1" destOrd="0" presId="urn:microsoft.com/office/officeart/2005/8/layout/vProcess5"/>
    <dgm:cxn modelId="{EBF1D24F-6876-434C-B9C7-680485AC0614}" srcId="{2EC7E282-D16A-4C65-8149-5494FBC061D3}" destId="{81C41047-FB72-4DFD-B140-7FFA6D037E02}" srcOrd="2" destOrd="0" parTransId="{4E724FF7-537E-469D-A26A-E03D09362B48}" sibTransId="{6D060661-E18E-420F-B006-F21AE532235F}"/>
    <dgm:cxn modelId="{524A5EAB-56A2-4626-8FE0-97BDB62B9FF3}" type="presOf" srcId="{2EC7E282-D16A-4C65-8149-5494FBC061D3}" destId="{789D0134-874D-4AF9-8054-E2C618CC59EC}" srcOrd="0" destOrd="0" presId="urn:microsoft.com/office/officeart/2005/8/layout/vProcess5"/>
    <dgm:cxn modelId="{7D1A0BAF-3F04-4BBB-9B6B-46722BAC14C7}" type="presOf" srcId="{7A4D4EC4-DF5F-4644-94D1-4A91B530F0F3}" destId="{444A9184-7F51-4010-977A-11A2FCA96378}" srcOrd="1" destOrd="0" presId="urn:microsoft.com/office/officeart/2005/8/layout/vProcess5"/>
    <dgm:cxn modelId="{853745C2-5214-4E64-8788-10A1D14B719E}" srcId="{2EC7E282-D16A-4C65-8149-5494FBC061D3}" destId="{581653F4-960B-4478-AE63-2F3336585753}" srcOrd="1" destOrd="0" parTransId="{A6A00E6D-1503-409F-8528-49977480709E}" sibTransId="{2A68CF5D-0CED-418B-9AFE-D09529788B43}"/>
    <dgm:cxn modelId="{5DC9E8C4-6A0B-41F4-AFEB-C13630667E3C}" type="presOf" srcId="{97BE7EA5-A8D8-4E9F-98EF-83219A24BEC8}" destId="{2D33B976-54BE-4D42-9D95-6E7A3E291C1E}" srcOrd="1" destOrd="0" presId="urn:microsoft.com/office/officeart/2005/8/layout/vProcess5"/>
    <dgm:cxn modelId="{8414F8D2-7CED-4B29-BD46-0FA271296AFB}" srcId="{2EC7E282-D16A-4C65-8149-5494FBC061D3}" destId="{97BE7EA5-A8D8-4E9F-98EF-83219A24BEC8}" srcOrd="0" destOrd="0" parTransId="{63E06BAE-8465-4755-B086-87BF019DF2FE}" sibTransId="{DAB59848-431B-4C60-8985-BA727B11AC23}"/>
    <dgm:cxn modelId="{F9AB29EB-637E-4ABE-8B83-A23F3AB3CBF9}" type="presOf" srcId="{581653F4-960B-4478-AE63-2F3336585753}" destId="{E54F0908-53F2-4B27-9475-E1B8B5DA60B5}" srcOrd="0" destOrd="0" presId="urn:microsoft.com/office/officeart/2005/8/layout/vProcess5"/>
    <dgm:cxn modelId="{CE7372F0-66B5-4FCA-B902-865E658D806A}" type="presOf" srcId="{81C41047-FB72-4DFD-B140-7FFA6D037E02}" destId="{3C80EA05-F278-4261-8898-F2AA1F616A12}" srcOrd="1" destOrd="0" presId="urn:microsoft.com/office/officeart/2005/8/layout/vProcess5"/>
    <dgm:cxn modelId="{228A5509-A4E4-4208-B352-167D3655EB10}" type="presParOf" srcId="{789D0134-874D-4AF9-8054-E2C618CC59EC}" destId="{C4C128E1-CCCE-4062-ADB3-060836A76584}" srcOrd="0" destOrd="0" presId="urn:microsoft.com/office/officeart/2005/8/layout/vProcess5"/>
    <dgm:cxn modelId="{3DCE2C70-21AE-4EF3-BE97-AA368FA8F8B2}" type="presParOf" srcId="{789D0134-874D-4AF9-8054-E2C618CC59EC}" destId="{CBE2282D-1333-4331-ABF3-E7F7B213F100}" srcOrd="1" destOrd="0" presId="urn:microsoft.com/office/officeart/2005/8/layout/vProcess5"/>
    <dgm:cxn modelId="{923AD10A-4082-4377-B557-A1753F05F7D3}" type="presParOf" srcId="{789D0134-874D-4AF9-8054-E2C618CC59EC}" destId="{E54F0908-53F2-4B27-9475-E1B8B5DA60B5}" srcOrd="2" destOrd="0" presId="urn:microsoft.com/office/officeart/2005/8/layout/vProcess5"/>
    <dgm:cxn modelId="{78DAB8B4-05E4-4661-BF75-5B656E474933}" type="presParOf" srcId="{789D0134-874D-4AF9-8054-E2C618CC59EC}" destId="{2CE1FE5B-A087-4621-BCB9-ED7FA9C4E58F}" srcOrd="3" destOrd="0" presId="urn:microsoft.com/office/officeart/2005/8/layout/vProcess5"/>
    <dgm:cxn modelId="{AAE950DB-63B4-43BA-8F41-75C7633DD852}" type="presParOf" srcId="{789D0134-874D-4AF9-8054-E2C618CC59EC}" destId="{D042E93A-D6C3-4CFB-9A03-F68AD3D9EDBE}" srcOrd="4" destOrd="0" presId="urn:microsoft.com/office/officeart/2005/8/layout/vProcess5"/>
    <dgm:cxn modelId="{95943791-1891-4775-9A1C-0CEF8FB36ACA}" type="presParOf" srcId="{789D0134-874D-4AF9-8054-E2C618CC59EC}" destId="{299F4D4E-079E-4663-BB91-F87D143934BD}" srcOrd="5" destOrd="0" presId="urn:microsoft.com/office/officeart/2005/8/layout/vProcess5"/>
    <dgm:cxn modelId="{041819FF-AA2F-4326-8957-7AC6A89A701E}" type="presParOf" srcId="{789D0134-874D-4AF9-8054-E2C618CC59EC}" destId="{202EB5C5-4E0B-4D57-9BA0-05087B29AFE6}" srcOrd="6" destOrd="0" presId="urn:microsoft.com/office/officeart/2005/8/layout/vProcess5"/>
    <dgm:cxn modelId="{FE8277D7-8D8E-4C64-8574-55844AB2D8BD}" type="presParOf" srcId="{789D0134-874D-4AF9-8054-E2C618CC59EC}" destId="{63C0782E-1200-4655-AB86-202660FF4E87}" srcOrd="7" destOrd="0" presId="urn:microsoft.com/office/officeart/2005/8/layout/vProcess5"/>
    <dgm:cxn modelId="{26E774C8-1464-4A2F-9286-2EE29D5ABAA3}" type="presParOf" srcId="{789D0134-874D-4AF9-8054-E2C618CC59EC}" destId="{2D33B976-54BE-4D42-9D95-6E7A3E291C1E}" srcOrd="8" destOrd="0" presId="urn:microsoft.com/office/officeart/2005/8/layout/vProcess5"/>
    <dgm:cxn modelId="{4189A674-B121-45B7-99FD-1F8AA56DA16D}" type="presParOf" srcId="{789D0134-874D-4AF9-8054-E2C618CC59EC}" destId="{B1E7E9A5-5AF8-4FEE-A3D4-AF4794C67B3B}" srcOrd="9" destOrd="0" presId="urn:microsoft.com/office/officeart/2005/8/layout/vProcess5"/>
    <dgm:cxn modelId="{DB792305-B879-4C5E-99FA-D0FEF0CCAA3E}" type="presParOf" srcId="{789D0134-874D-4AF9-8054-E2C618CC59EC}" destId="{3C80EA05-F278-4261-8898-F2AA1F616A12}" srcOrd="10" destOrd="0" presId="urn:microsoft.com/office/officeart/2005/8/layout/vProcess5"/>
    <dgm:cxn modelId="{C5F14CEE-73C8-4810-810E-122467365733}" type="presParOf" srcId="{789D0134-874D-4AF9-8054-E2C618CC59EC}" destId="{444A9184-7F51-4010-977A-11A2FCA96378}" srcOrd="11" destOrd="0" presId="urn:microsoft.com/office/officeart/2005/8/layout/vProcess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61B2321-3569-4B01-A566-920F99551D5B}"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n-IE"/>
        </a:p>
      </dgm:t>
    </dgm:pt>
    <dgm:pt modelId="{A04D65C9-CA56-4B00-8336-783100BE5249}">
      <dgm:prSet phldrT="[Text]" custT="1"/>
      <dgm:spPr/>
      <dgm:t>
        <a:bodyPr/>
        <a:lstStyle/>
        <a:p>
          <a:pPr>
            <a:buFont typeface="Courier New" panose="020B0604020202020204" pitchFamily="34" charset="0"/>
            <a:buChar char="o"/>
          </a:pPr>
          <a:r>
            <a:rPr lang="en-US" sz="1600" kern="1200">
              <a:solidFill>
                <a:prstClr val="white"/>
              </a:solidFill>
              <a:latin typeface="Aptos Display" panose="02110004020202020204"/>
              <a:ea typeface="Lato"/>
              <a:cs typeface="Lato"/>
            </a:rPr>
            <a:t>The university mandating MFA for all accounts to add an extra layer of security</a:t>
          </a:r>
          <a:r>
            <a:rPr lang="en-US" sz="1400" kern="1200">
              <a:solidFill>
                <a:prstClr val="white"/>
              </a:solidFill>
              <a:latin typeface="+mj-lt"/>
              <a:ea typeface="Lato"/>
              <a:cs typeface="Lato"/>
            </a:rPr>
            <a:t>.</a:t>
          </a:r>
          <a:endParaRPr lang="en-IE" sz="1400" kern="1200" dirty="0">
            <a:solidFill>
              <a:prstClr val="white"/>
            </a:solidFill>
            <a:latin typeface="+mj-lt"/>
            <a:ea typeface="Lato"/>
            <a:cs typeface="Lato"/>
          </a:endParaRPr>
        </a:p>
      </dgm:t>
    </dgm:pt>
    <dgm:pt modelId="{08DF2081-8620-4C3E-8A25-840701D25C87}" type="parTrans" cxnId="{87BF204B-8A61-49F9-B470-3B9D946AF250}">
      <dgm:prSet/>
      <dgm:spPr/>
      <dgm:t>
        <a:bodyPr/>
        <a:lstStyle/>
        <a:p>
          <a:endParaRPr lang="en-IE" sz="1400">
            <a:latin typeface="+mj-lt"/>
          </a:endParaRPr>
        </a:p>
      </dgm:t>
    </dgm:pt>
    <dgm:pt modelId="{24DE59D8-5345-40EA-837A-7D4E30E7EC38}" type="sibTrans" cxnId="{87BF204B-8A61-49F9-B470-3B9D946AF250}">
      <dgm:prSet/>
      <dgm:spPr/>
      <dgm:t>
        <a:bodyPr/>
        <a:lstStyle/>
        <a:p>
          <a:endParaRPr lang="en-IE" sz="1400">
            <a:latin typeface="+mj-lt"/>
          </a:endParaRPr>
        </a:p>
      </dgm:t>
    </dgm:pt>
    <dgm:pt modelId="{4B0A80BA-4745-4F54-8A90-3EC83F25EAE5}">
      <dgm:prSet custT="1"/>
      <dgm:spPr/>
      <dgm:t>
        <a:bodyPr/>
        <a:lstStyle/>
        <a:p>
          <a:r>
            <a:rPr lang="en-US" sz="1600">
              <a:latin typeface="+mj-lt"/>
              <a:ea typeface="Lato"/>
              <a:cs typeface="Lato"/>
            </a:rPr>
            <a:t>UWS would consider upgrading its email security systems to better detect and block phishing attempts before they reached users’ inboxes.</a:t>
          </a:r>
          <a:endParaRPr lang="en-US" sz="1600">
            <a:latin typeface="+mj-lt"/>
            <a:ea typeface="Lato"/>
            <a:cs typeface="Calibri"/>
          </a:endParaRPr>
        </a:p>
      </dgm:t>
    </dgm:pt>
    <dgm:pt modelId="{A62968B6-4FF0-444C-81AA-309019132624}" type="parTrans" cxnId="{65659243-0FBB-498F-BD08-E836A62A5F8F}">
      <dgm:prSet/>
      <dgm:spPr/>
      <dgm:t>
        <a:bodyPr/>
        <a:lstStyle/>
        <a:p>
          <a:endParaRPr lang="en-IE" sz="1400">
            <a:latin typeface="+mj-lt"/>
          </a:endParaRPr>
        </a:p>
      </dgm:t>
    </dgm:pt>
    <dgm:pt modelId="{E2B0B41E-779B-4294-96CE-360A746A8981}" type="sibTrans" cxnId="{65659243-0FBB-498F-BD08-E836A62A5F8F}">
      <dgm:prSet/>
      <dgm:spPr/>
      <dgm:t>
        <a:bodyPr/>
        <a:lstStyle/>
        <a:p>
          <a:endParaRPr lang="en-IE" sz="1400">
            <a:latin typeface="+mj-lt"/>
          </a:endParaRPr>
        </a:p>
      </dgm:t>
    </dgm:pt>
    <dgm:pt modelId="{AA310A3D-64CA-4C40-8635-0640D9C76F56}">
      <dgm:prSet custT="1"/>
      <dgm:spPr/>
      <dgm:t>
        <a:bodyPr/>
        <a:lstStyle/>
        <a:p>
          <a:r>
            <a:rPr lang="en-US" sz="1600" kern="1200">
              <a:solidFill>
                <a:prstClr val="white"/>
              </a:solidFill>
              <a:latin typeface="Aptos Display" panose="02110004020202020204"/>
              <a:ea typeface="Lato"/>
              <a:cs typeface="Lato"/>
            </a:rPr>
            <a:t>The university launched an ongoing cybersecurity awareness program</a:t>
          </a:r>
          <a:r>
            <a:rPr lang="en-US" sz="1400" kern="1200">
              <a:latin typeface="Aptos"/>
              <a:cs typeface="Calibri"/>
            </a:rPr>
            <a:t>.</a:t>
          </a:r>
          <a:endParaRPr lang="en-US" sz="1400" kern="1200" dirty="0">
            <a:latin typeface="+mj-lt"/>
            <a:cs typeface="Calibri"/>
          </a:endParaRPr>
        </a:p>
      </dgm:t>
    </dgm:pt>
    <dgm:pt modelId="{C35FF971-96B8-446A-8950-207A334CEBE7}" type="parTrans" cxnId="{F528C05A-983C-46A0-AA76-DEDD40C40025}">
      <dgm:prSet/>
      <dgm:spPr/>
      <dgm:t>
        <a:bodyPr/>
        <a:lstStyle/>
        <a:p>
          <a:endParaRPr lang="en-IE" sz="1400">
            <a:latin typeface="+mj-lt"/>
          </a:endParaRPr>
        </a:p>
      </dgm:t>
    </dgm:pt>
    <dgm:pt modelId="{62D85666-D74C-4B0E-A8D7-6684EDAB12E3}" type="sibTrans" cxnId="{F528C05A-983C-46A0-AA76-DEDD40C40025}">
      <dgm:prSet/>
      <dgm:spPr/>
      <dgm:t>
        <a:bodyPr/>
        <a:lstStyle/>
        <a:p>
          <a:endParaRPr lang="en-IE" sz="1400">
            <a:latin typeface="+mj-lt"/>
          </a:endParaRPr>
        </a:p>
      </dgm:t>
    </dgm:pt>
    <dgm:pt modelId="{947F0A3F-6AF0-4091-BD08-48C49FE38C99}" type="pres">
      <dgm:prSet presAssocID="{B61B2321-3569-4B01-A566-920F99551D5B}" presName="CompostProcess" presStyleCnt="0">
        <dgm:presLayoutVars>
          <dgm:dir/>
          <dgm:resizeHandles val="exact"/>
        </dgm:presLayoutVars>
      </dgm:prSet>
      <dgm:spPr/>
    </dgm:pt>
    <dgm:pt modelId="{801BB1E0-43F4-412E-8E3C-9C00ACF98039}" type="pres">
      <dgm:prSet presAssocID="{B61B2321-3569-4B01-A566-920F99551D5B}" presName="arrow" presStyleLbl="bgShp" presStyleIdx="0" presStyleCnt="1"/>
      <dgm:spPr/>
    </dgm:pt>
    <dgm:pt modelId="{2759F4FC-482D-49EC-9E0F-16D0D6B210D8}" type="pres">
      <dgm:prSet presAssocID="{B61B2321-3569-4B01-A566-920F99551D5B}" presName="linearProcess" presStyleCnt="0"/>
      <dgm:spPr/>
    </dgm:pt>
    <dgm:pt modelId="{52046199-A4D6-4B40-B056-9862D0144908}" type="pres">
      <dgm:prSet presAssocID="{A04D65C9-CA56-4B00-8336-783100BE5249}" presName="textNode" presStyleLbl="node1" presStyleIdx="0" presStyleCnt="3">
        <dgm:presLayoutVars>
          <dgm:bulletEnabled val="1"/>
        </dgm:presLayoutVars>
      </dgm:prSet>
      <dgm:spPr/>
    </dgm:pt>
    <dgm:pt modelId="{2A67F687-B8FE-4225-B5DB-313B731D0354}" type="pres">
      <dgm:prSet presAssocID="{24DE59D8-5345-40EA-837A-7D4E30E7EC38}" presName="sibTrans" presStyleCnt="0"/>
      <dgm:spPr/>
    </dgm:pt>
    <dgm:pt modelId="{BBF8ADD9-E7FA-40E1-B602-53A6A7D48374}" type="pres">
      <dgm:prSet presAssocID="{4B0A80BA-4745-4F54-8A90-3EC83F25EAE5}" presName="textNode" presStyleLbl="node1" presStyleIdx="1" presStyleCnt="3">
        <dgm:presLayoutVars>
          <dgm:bulletEnabled val="1"/>
        </dgm:presLayoutVars>
      </dgm:prSet>
      <dgm:spPr/>
    </dgm:pt>
    <dgm:pt modelId="{8484CA77-777B-472E-B641-D41AB3B1660B}" type="pres">
      <dgm:prSet presAssocID="{E2B0B41E-779B-4294-96CE-360A746A8981}" presName="sibTrans" presStyleCnt="0"/>
      <dgm:spPr/>
    </dgm:pt>
    <dgm:pt modelId="{B57CB66D-4430-4C13-A118-0DA887978A42}" type="pres">
      <dgm:prSet presAssocID="{AA310A3D-64CA-4C40-8635-0640D9C76F56}" presName="textNode" presStyleLbl="node1" presStyleIdx="2" presStyleCnt="3" custLinFactNeighborX="0" custLinFactNeighborY="1539">
        <dgm:presLayoutVars>
          <dgm:bulletEnabled val="1"/>
        </dgm:presLayoutVars>
      </dgm:prSet>
      <dgm:spPr/>
    </dgm:pt>
  </dgm:ptLst>
  <dgm:cxnLst>
    <dgm:cxn modelId="{6C88CE08-A399-4E67-B283-991A023A78D3}" type="presOf" srcId="{AA310A3D-64CA-4C40-8635-0640D9C76F56}" destId="{B57CB66D-4430-4C13-A118-0DA887978A42}" srcOrd="0" destOrd="0" presId="urn:microsoft.com/office/officeart/2005/8/layout/hProcess9"/>
    <dgm:cxn modelId="{53A0DE28-A993-4ACA-B5DB-A6E02E357ECC}" type="presOf" srcId="{4B0A80BA-4745-4F54-8A90-3EC83F25EAE5}" destId="{BBF8ADD9-E7FA-40E1-B602-53A6A7D48374}" srcOrd="0" destOrd="0" presId="urn:microsoft.com/office/officeart/2005/8/layout/hProcess9"/>
    <dgm:cxn modelId="{65659243-0FBB-498F-BD08-E836A62A5F8F}" srcId="{B61B2321-3569-4B01-A566-920F99551D5B}" destId="{4B0A80BA-4745-4F54-8A90-3EC83F25EAE5}" srcOrd="1" destOrd="0" parTransId="{A62968B6-4FF0-444C-81AA-309019132624}" sibTransId="{E2B0B41E-779B-4294-96CE-360A746A8981}"/>
    <dgm:cxn modelId="{87BF204B-8A61-49F9-B470-3B9D946AF250}" srcId="{B61B2321-3569-4B01-A566-920F99551D5B}" destId="{A04D65C9-CA56-4B00-8336-783100BE5249}" srcOrd="0" destOrd="0" parTransId="{08DF2081-8620-4C3E-8A25-840701D25C87}" sibTransId="{24DE59D8-5345-40EA-837A-7D4E30E7EC38}"/>
    <dgm:cxn modelId="{F528C05A-983C-46A0-AA76-DEDD40C40025}" srcId="{B61B2321-3569-4B01-A566-920F99551D5B}" destId="{AA310A3D-64CA-4C40-8635-0640D9C76F56}" srcOrd="2" destOrd="0" parTransId="{C35FF971-96B8-446A-8950-207A334CEBE7}" sibTransId="{62D85666-D74C-4B0E-A8D7-6684EDAB12E3}"/>
    <dgm:cxn modelId="{496112A7-A429-4685-AE5A-8A8CEFA54AA3}" type="presOf" srcId="{B61B2321-3569-4B01-A566-920F99551D5B}" destId="{947F0A3F-6AF0-4091-BD08-48C49FE38C99}" srcOrd="0" destOrd="0" presId="urn:microsoft.com/office/officeart/2005/8/layout/hProcess9"/>
    <dgm:cxn modelId="{D9CBDFB0-90CA-4D80-99C9-216A9EB432FC}" type="presOf" srcId="{A04D65C9-CA56-4B00-8336-783100BE5249}" destId="{52046199-A4D6-4B40-B056-9862D0144908}" srcOrd="0" destOrd="0" presId="urn:microsoft.com/office/officeart/2005/8/layout/hProcess9"/>
    <dgm:cxn modelId="{417FE712-5464-446F-8F0A-1367E11EDFF2}" type="presParOf" srcId="{947F0A3F-6AF0-4091-BD08-48C49FE38C99}" destId="{801BB1E0-43F4-412E-8E3C-9C00ACF98039}" srcOrd="0" destOrd="0" presId="urn:microsoft.com/office/officeart/2005/8/layout/hProcess9"/>
    <dgm:cxn modelId="{9EF4DE40-20B1-492A-AC2A-AA2836046686}" type="presParOf" srcId="{947F0A3F-6AF0-4091-BD08-48C49FE38C99}" destId="{2759F4FC-482D-49EC-9E0F-16D0D6B210D8}" srcOrd="1" destOrd="0" presId="urn:microsoft.com/office/officeart/2005/8/layout/hProcess9"/>
    <dgm:cxn modelId="{BE8F3BD4-AA80-4EC9-8A26-3C769AEA5A93}" type="presParOf" srcId="{2759F4FC-482D-49EC-9E0F-16D0D6B210D8}" destId="{52046199-A4D6-4B40-B056-9862D0144908}" srcOrd="0" destOrd="0" presId="urn:microsoft.com/office/officeart/2005/8/layout/hProcess9"/>
    <dgm:cxn modelId="{87070992-F0F3-42D5-A074-C948C8FC5BFA}" type="presParOf" srcId="{2759F4FC-482D-49EC-9E0F-16D0D6B210D8}" destId="{2A67F687-B8FE-4225-B5DB-313B731D0354}" srcOrd="1" destOrd="0" presId="urn:microsoft.com/office/officeart/2005/8/layout/hProcess9"/>
    <dgm:cxn modelId="{FCECE67A-AEFA-47CB-B924-7DA9C980B426}" type="presParOf" srcId="{2759F4FC-482D-49EC-9E0F-16D0D6B210D8}" destId="{BBF8ADD9-E7FA-40E1-B602-53A6A7D48374}" srcOrd="2" destOrd="0" presId="urn:microsoft.com/office/officeart/2005/8/layout/hProcess9"/>
    <dgm:cxn modelId="{5FD29609-2089-412B-95F0-AF3015C69DD3}" type="presParOf" srcId="{2759F4FC-482D-49EC-9E0F-16D0D6B210D8}" destId="{8484CA77-777B-472E-B641-D41AB3B1660B}" srcOrd="3" destOrd="0" presId="urn:microsoft.com/office/officeart/2005/8/layout/hProcess9"/>
    <dgm:cxn modelId="{BFC2406F-05A9-465F-AB82-A04F0C3EA204}" type="presParOf" srcId="{2759F4FC-482D-49EC-9E0F-16D0D6B210D8}" destId="{B57CB66D-4430-4C13-A118-0DA887978A42}"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E12EB73-9E0B-40D3-9BAC-411DF86EC958}" type="doc">
      <dgm:prSet loTypeId="urn:microsoft.com/office/officeart/2018/2/layout/IconCircleList" loCatId="icon" qsTypeId="urn:microsoft.com/office/officeart/2005/8/quickstyle/simple1" qsCatId="simple" csTypeId="urn:microsoft.com/office/officeart/2005/8/colors/accent2_2" csCatId="accent2" phldr="1"/>
      <dgm:spPr/>
      <dgm:t>
        <a:bodyPr/>
        <a:lstStyle/>
        <a:p>
          <a:endParaRPr lang="en-US"/>
        </a:p>
      </dgm:t>
    </dgm:pt>
    <dgm:pt modelId="{DD5C39DD-0C64-4CDF-9F6E-CB5E14A6FC21}">
      <dgm:prSet custT="1"/>
      <dgm:spPr/>
      <dgm:t>
        <a:bodyPr/>
        <a:lstStyle/>
        <a:p>
          <a:pPr>
            <a:lnSpc>
              <a:spcPct val="100000"/>
            </a:lnSpc>
          </a:pPr>
          <a:r>
            <a:rPr lang="en-US" sz="1400"/>
            <a:t>Heightened need for security awareness training across the organization</a:t>
          </a:r>
        </a:p>
      </dgm:t>
    </dgm:pt>
    <dgm:pt modelId="{C8B00BA0-96BF-4BF8-8CDB-896ED74D0603}" type="parTrans" cxnId="{F791D8EE-8647-4C9B-A0AD-E75EE1CBE780}">
      <dgm:prSet/>
      <dgm:spPr/>
      <dgm:t>
        <a:bodyPr/>
        <a:lstStyle/>
        <a:p>
          <a:endParaRPr lang="en-US" sz="2400"/>
        </a:p>
      </dgm:t>
    </dgm:pt>
    <dgm:pt modelId="{41A91455-01B1-41DD-A048-3E95125B0044}" type="sibTrans" cxnId="{F791D8EE-8647-4C9B-A0AD-E75EE1CBE780}">
      <dgm:prSet/>
      <dgm:spPr/>
      <dgm:t>
        <a:bodyPr/>
        <a:lstStyle/>
        <a:p>
          <a:pPr>
            <a:lnSpc>
              <a:spcPct val="100000"/>
            </a:lnSpc>
          </a:pPr>
          <a:endParaRPr lang="en-US" sz="2400"/>
        </a:p>
      </dgm:t>
    </dgm:pt>
    <dgm:pt modelId="{01C2EC1B-75A0-4850-AE4C-19B4E7118819}">
      <dgm:prSet custT="1"/>
      <dgm:spPr/>
      <dgm:t>
        <a:bodyPr/>
        <a:lstStyle/>
        <a:p>
          <a:pPr>
            <a:lnSpc>
              <a:spcPct val="100000"/>
            </a:lnSpc>
          </a:pPr>
          <a:r>
            <a:rPr lang="en-US" sz="1400"/>
            <a:t>More investment in anti-phishing tools</a:t>
          </a:r>
          <a:endParaRPr lang="en-US" sz="1400" dirty="0"/>
        </a:p>
      </dgm:t>
    </dgm:pt>
    <dgm:pt modelId="{1547D3C1-E760-47C6-A1D0-87B73EEAD11E}" type="parTrans" cxnId="{A542E4AF-065E-46B9-A643-11ACB1A0A42E}">
      <dgm:prSet/>
      <dgm:spPr/>
      <dgm:t>
        <a:bodyPr/>
        <a:lstStyle/>
        <a:p>
          <a:endParaRPr lang="en-US" sz="2400"/>
        </a:p>
      </dgm:t>
    </dgm:pt>
    <dgm:pt modelId="{A1A0822F-AA9C-4C4C-A6ED-D85679364654}" type="sibTrans" cxnId="{A542E4AF-065E-46B9-A643-11ACB1A0A42E}">
      <dgm:prSet/>
      <dgm:spPr/>
      <dgm:t>
        <a:bodyPr/>
        <a:lstStyle/>
        <a:p>
          <a:pPr>
            <a:lnSpc>
              <a:spcPct val="100000"/>
            </a:lnSpc>
          </a:pPr>
          <a:endParaRPr lang="en-US" sz="2400"/>
        </a:p>
      </dgm:t>
    </dgm:pt>
    <dgm:pt modelId="{50619480-EB61-49A5-941F-BE64AB322C8F}">
      <dgm:prSet custT="1"/>
      <dgm:spPr/>
      <dgm:t>
        <a:bodyPr/>
        <a:lstStyle/>
        <a:p>
          <a:pPr>
            <a:lnSpc>
              <a:spcPct val="100000"/>
            </a:lnSpc>
          </a:pPr>
          <a:r>
            <a:rPr lang="en-US" sz="1400"/>
            <a:t>Stronger Network Segmentation and Access Controls</a:t>
          </a:r>
        </a:p>
      </dgm:t>
    </dgm:pt>
    <dgm:pt modelId="{9B789CB1-9225-485A-B2D2-E0DAF6E33BAA}" type="parTrans" cxnId="{CC7DEE83-D236-44AD-B7DF-88D7610F245C}">
      <dgm:prSet/>
      <dgm:spPr/>
      <dgm:t>
        <a:bodyPr/>
        <a:lstStyle/>
        <a:p>
          <a:endParaRPr lang="en-US" sz="2400"/>
        </a:p>
      </dgm:t>
    </dgm:pt>
    <dgm:pt modelId="{C67C7B62-7843-4931-851D-7F4CC28AE310}" type="sibTrans" cxnId="{CC7DEE83-D236-44AD-B7DF-88D7610F245C}">
      <dgm:prSet/>
      <dgm:spPr/>
      <dgm:t>
        <a:bodyPr/>
        <a:lstStyle/>
        <a:p>
          <a:pPr>
            <a:lnSpc>
              <a:spcPct val="100000"/>
            </a:lnSpc>
          </a:pPr>
          <a:endParaRPr lang="en-US" sz="2400"/>
        </a:p>
      </dgm:t>
    </dgm:pt>
    <dgm:pt modelId="{50DF1DCD-4C69-49BB-B1E0-6C245C282780}">
      <dgm:prSet custT="1"/>
      <dgm:spPr/>
      <dgm:t>
        <a:bodyPr/>
        <a:lstStyle/>
        <a:p>
          <a:pPr>
            <a:lnSpc>
              <a:spcPct val="100000"/>
            </a:lnSpc>
          </a:pPr>
          <a:r>
            <a:rPr lang="en-US" sz="1400"/>
            <a:t>More emphasis on public awareness campaigns to raise awareness of phishing attacks in the universities ("Think Before You Click")</a:t>
          </a:r>
        </a:p>
      </dgm:t>
    </dgm:pt>
    <dgm:pt modelId="{5FF6F5C5-4CED-4DA8-ABE1-AC0B731B59E2}" type="parTrans" cxnId="{2D9FBA83-96B3-4BEA-9B4C-61974FC3915E}">
      <dgm:prSet/>
      <dgm:spPr/>
      <dgm:t>
        <a:bodyPr/>
        <a:lstStyle/>
        <a:p>
          <a:endParaRPr lang="en-US" sz="2400"/>
        </a:p>
      </dgm:t>
    </dgm:pt>
    <dgm:pt modelId="{8512D605-3714-4B1B-9365-B6ED6CC54A9E}" type="sibTrans" cxnId="{2D9FBA83-96B3-4BEA-9B4C-61974FC3915E}">
      <dgm:prSet/>
      <dgm:spPr/>
      <dgm:t>
        <a:bodyPr/>
        <a:lstStyle/>
        <a:p>
          <a:endParaRPr lang="en-US" sz="2400"/>
        </a:p>
      </dgm:t>
    </dgm:pt>
    <dgm:pt modelId="{1C0AA376-98DC-476F-90EE-7DED92389B97}" type="pres">
      <dgm:prSet presAssocID="{8E12EB73-9E0B-40D3-9BAC-411DF86EC958}" presName="root" presStyleCnt="0">
        <dgm:presLayoutVars>
          <dgm:dir/>
          <dgm:resizeHandles val="exact"/>
        </dgm:presLayoutVars>
      </dgm:prSet>
      <dgm:spPr/>
    </dgm:pt>
    <dgm:pt modelId="{2C5CB61C-B2D2-427A-BB5C-CAC12E19B7F9}" type="pres">
      <dgm:prSet presAssocID="{8E12EB73-9E0B-40D3-9BAC-411DF86EC958}" presName="container" presStyleCnt="0">
        <dgm:presLayoutVars>
          <dgm:dir/>
          <dgm:resizeHandles val="exact"/>
        </dgm:presLayoutVars>
      </dgm:prSet>
      <dgm:spPr/>
    </dgm:pt>
    <dgm:pt modelId="{E27E7305-4E36-4A50-A6A1-9843089620E2}" type="pres">
      <dgm:prSet presAssocID="{DD5C39DD-0C64-4CDF-9F6E-CB5E14A6FC21}" presName="compNode" presStyleCnt="0"/>
      <dgm:spPr/>
    </dgm:pt>
    <dgm:pt modelId="{1A98F92A-192F-4890-B18E-16AE17C8B274}" type="pres">
      <dgm:prSet presAssocID="{DD5C39DD-0C64-4CDF-9F6E-CB5E14A6FC21}" presName="iconBgRect" presStyleLbl="bgShp" presStyleIdx="0" presStyleCnt="4"/>
      <dgm:spPr/>
    </dgm:pt>
    <dgm:pt modelId="{E4A2454F-D6C0-480D-8BFE-82A30FD3A061}" type="pres">
      <dgm:prSet presAssocID="{DD5C39DD-0C64-4CDF-9F6E-CB5E14A6FC21}"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15079468-223C-449F-BD72-D936D0ADB6D0}" type="pres">
      <dgm:prSet presAssocID="{DD5C39DD-0C64-4CDF-9F6E-CB5E14A6FC21}" presName="spaceRect" presStyleCnt="0"/>
      <dgm:spPr/>
    </dgm:pt>
    <dgm:pt modelId="{0E213DBA-41EA-414A-B2C0-0DF15620A999}" type="pres">
      <dgm:prSet presAssocID="{DD5C39DD-0C64-4CDF-9F6E-CB5E14A6FC21}" presName="textRect" presStyleLbl="revTx" presStyleIdx="0" presStyleCnt="4">
        <dgm:presLayoutVars>
          <dgm:chMax val="1"/>
          <dgm:chPref val="1"/>
        </dgm:presLayoutVars>
      </dgm:prSet>
      <dgm:spPr/>
    </dgm:pt>
    <dgm:pt modelId="{564669B0-042C-455E-B5E5-90C4B9258FA2}" type="pres">
      <dgm:prSet presAssocID="{41A91455-01B1-41DD-A048-3E95125B0044}" presName="sibTrans" presStyleLbl="sibTrans2D1" presStyleIdx="0" presStyleCnt="0"/>
      <dgm:spPr/>
    </dgm:pt>
    <dgm:pt modelId="{5E649028-C26C-4E1C-8C03-3CED8FF037D2}" type="pres">
      <dgm:prSet presAssocID="{01C2EC1B-75A0-4850-AE4C-19B4E7118819}" presName="compNode" presStyleCnt="0"/>
      <dgm:spPr/>
    </dgm:pt>
    <dgm:pt modelId="{0DE45DF1-2B57-4D1E-9A76-34433A8EC6BA}" type="pres">
      <dgm:prSet presAssocID="{01C2EC1B-75A0-4850-AE4C-19B4E7118819}" presName="iconBgRect" presStyleLbl="bgShp" presStyleIdx="1" presStyleCnt="4"/>
      <dgm:spPr/>
    </dgm:pt>
    <dgm:pt modelId="{52A6D6D0-9ECF-484A-83D6-6C8456279E09}" type="pres">
      <dgm:prSet presAssocID="{01C2EC1B-75A0-4850-AE4C-19B4E71188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69EB53FD-EB81-476F-8843-685BB074CEFA}" type="pres">
      <dgm:prSet presAssocID="{01C2EC1B-75A0-4850-AE4C-19B4E7118819}" presName="spaceRect" presStyleCnt="0"/>
      <dgm:spPr/>
    </dgm:pt>
    <dgm:pt modelId="{F6400690-7105-4C1F-9FFF-D06F1E54B264}" type="pres">
      <dgm:prSet presAssocID="{01C2EC1B-75A0-4850-AE4C-19B4E7118819}" presName="textRect" presStyleLbl="revTx" presStyleIdx="1" presStyleCnt="4">
        <dgm:presLayoutVars>
          <dgm:chMax val="1"/>
          <dgm:chPref val="1"/>
        </dgm:presLayoutVars>
      </dgm:prSet>
      <dgm:spPr/>
    </dgm:pt>
    <dgm:pt modelId="{BAFBA1B8-451D-4606-934A-E457460A56B3}" type="pres">
      <dgm:prSet presAssocID="{A1A0822F-AA9C-4C4C-A6ED-D85679364654}" presName="sibTrans" presStyleLbl="sibTrans2D1" presStyleIdx="0" presStyleCnt="0"/>
      <dgm:spPr/>
    </dgm:pt>
    <dgm:pt modelId="{322A31B1-8E12-4DDA-86AA-5C83D39504B9}" type="pres">
      <dgm:prSet presAssocID="{50619480-EB61-49A5-941F-BE64AB322C8F}" presName="compNode" presStyleCnt="0"/>
      <dgm:spPr/>
    </dgm:pt>
    <dgm:pt modelId="{2406A16F-BD6D-49B2-B436-E1E04A84A90A}" type="pres">
      <dgm:prSet presAssocID="{50619480-EB61-49A5-941F-BE64AB322C8F}" presName="iconBgRect" presStyleLbl="bgShp" presStyleIdx="2" presStyleCnt="4"/>
      <dgm:spPr/>
    </dgm:pt>
    <dgm:pt modelId="{0102142B-E85B-42FC-9A11-873CA20D9D02}" type="pres">
      <dgm:prSet presAssocID="{50619480-EB61-49A5-941F-BE64AB322C8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Network"/>
        </a:ext>
      </dgm:extLst>
    </dgm:pt>
    <dgm:pt modelId="{625F17C8-BC28-4508-A04B-D08EB998F60C}" type="pres">
      <dgm:prSet presAssocID="{50619480-EB61-49A5-941F-BE64AB322C8F}" presName="spaceRect" presStyleCnt="0"/>
      <dgm:spPr/>
    </dgm:pt>
    <dgm:pt modelId="{81C6466B-AA92-4BC9-969A-F7BEEC7DA174}" type="pres">
      <dgm:prSet presAssocID="{50619480-EB61-49A5-941F-BE64AB322C8F}" presName="textRect" presStyleLbl="revTx" presStyleIdx="2" presStyleCnt="4">
        <dgm:presLayoutVars>
          <dgm:chMax val="1"/>
          <dgm:chPref val="1"/>
        </dgm:presLayoutVars>
      </dgm:prSet>
      <dgm:spPr/>
    </dgm:pt>
    <dgm:pt modelId="{931BA2EE-4EA1-4FD6-8408-01032412D057}" type="pres">
      <dgm:prSet presAssocID="{C67C7B62-7843-4931-851D-7F4CC28AE310}" presName="sibTrans" presStyleLbl="sibTrans2D1" presStyleIdx="0" presStyleCnt="0"/>
      <dgm:spPr/>
    </dgm:pt>
    <dgm:pt modelId="{6612BD43-6CBB-4053-9A0D-244DCB75CCBD}" type="pres">
      <dgm:prSet presAssocID="{50DF1DCD-4C69-49BB-B1E0-6C245C282780}" presName="compNode" presStyleCnt="0"/>
      <dgm:spPr/>
    </dgm:pt>
    <dgm:pt modelId="{085F975C-FD2D-46A2-9DC4-1DC2C353BB1D}" type="pres">
      <dgm:prSet presAssocID="{50DF1DCD-4C69-49BB-B1E0-6C245C282780}" presName="iconBgRect" presStyleLbl="bgShp" presStyleIdx="3" presStyleCnt="4"/>
      <dgm:spPr/>
    </dgm:pt>
    <dgm:pt modelId="{2A7D8B3C-2B4D-4EDF-AC38-B50AC9660A32}" type="pres">
      <dgm:prSet presAssocID="{50DF1DCD-4C69-49BB-B1E0-6C245C282780}"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Programmer"/>
        </a:ext>
      </dgm:extLst>
    </dgm:pt>
    <dgm:pt modelId="{9A4ED8F6-CBB4-416A-8E24-F254C89B390D}" type="pres">
      <dgm:prSet presAssocID="{50DF1DCD-4C69-49BB-B1E0-6C245C282780}" presName="spaceRect" presStyleCnt="0"/>
      <dgm:spPr/>
    </dgm:pt>
    <dgm:pt modelId="{45E203D9-6470-4CB5-B965-6A361872C1D1}" type="pres">
      <dgm:prSet presAssocID="{50DF1DCD-4C69-49BB-B1E0-6C245C282780}" presName="textRect" presStyleLbl="revTx" presStyleIdx="3" presStyleCnt="4">
        <dgm:presLayoutVars>
          <dgm:chMax val="1"/>
          <dgm:chPref val="1"/>
        </dgm:presLayoutVars>
      </dgm:prSet>
      <dgm:spPr/>
    </dgm:pt>
  </dgm:ptLst>
  <dgm:cxnLst>
    <dgm:cxn modelId="{962B8366-9D2A-48F8-86B1-F5C4E66BA597}" type="presOf" srcId="{50DF1DCD-4C69-49BB-B1E0-6C245C282780}" destId="{45E203D9-6470-4CB5-B965-6A361872C1D1}" srcOrd="0" destOrd="0" presId="urn:microsoft.com/office/officeart/2018/2/layout/IconCircleList"/>
    <dgm:cxn modelId="{0F36384D-C9C6-4FF1-AC09-47EA2E80CB1F}" type="presOf" srcId="{41A91455-01B1-41DD-A048-3E95125B0044}" destId="{564669B0-042C-455E-B5E5-90C4B9258FA2}" srcOrd="0" destOrd="0" presId="urn:microsoft.com/office/officeart/2018/2/layout/IconCircleList"/>
    <dgm:cxn modelId="{6781B57D-DEF9-4342-9149-43A2E2A58A49}" type="presOf" srcId="{A1A0822F-AA9C-4C4C-A6ED-D85679364654}" destId="{BAFBA1B8-451D-4606-934A-E457460A56B3}" srcOrd="0" destOrd="0" presId="urn:microsoft.com/office/officeart/2018/2/layout/IconCircleList"/>
    <dgm:cxn modelId="{2D9FBA83-96B3-4BEA-9B4C-61974FC3915E}" srcId="{8E12EB73-9E0B-40D3-9BAC-411DF86EC958}" destId="{50DF1DCD-4C69-49BB-B1E0-6C245C282780}" srcOrd="3" destOrd="0" parTransId="{5FF6F5C5-4CED-4DA8-ABE1-AC0B731B59E2}" sibTransId="{8512D605-3714-4B1B-9365-B6ED6CC54A9E}"/>
    <dgm:cxn modelId="{CC7DEE83-D236-44AD-B7DF-88D7610F245C}" srcId="{8E12EB73-9E0B-40D3-9BAC-411DF86EC958}" destId="{50619480-EB61-49A5-941F-BE64AB322C8F}" srcOrd="2" destOrd="0" parTransId="{9B789CB1-9225-485A-B2D2-E0DAF6E33BAA}" sibTransId="{C67C7B62-7843-4931-851D-7F4CC28AE310}"/>
    <dgm:cxn modelId="{7C229EA7-2507-44C1-9136-40A4030EB66C}" type="presOf" srcId="{8E12EB73-9E0B-40D3-9BAC-411DF86EC958}" destId="{1C0AA376-98DC-476F-90EE-7DED92389B97}" srcOrd="0" destOrd="0" presId="urn:microsoft.com/office/officeart/2018/2/layout/IconCircleList"/>
    <dgm:cxn modelId="{B72CD1A7-122E-4B46-BD6C-707FC034022F}" type="presOf" srcId="{C67C7B62-7843-4931-851D-7F4CC28AE310}" destId="{931BA2EE-4EA1-4FD6-8408-01032412D057}" srcOrd="0" destOrd="0" presId="urn:microsoft.com/office/officeart/2018/2/layout/IconCircleList"/>
    <dgm:cxn modelId="{A542E4AF-065E-46B9-A643-11ACB1A0A42E}" srcId="{8E12EB73-9E0B-40D3-9BAC-411DF86EC958}" destId="{01C2EC1B-75A0-4850-AE4C-19B4E7118819}" srcOrd="1" destOrd="0" parTransId="{1547D3C1-E760-47C6-A1D0-87B73EEAD11E}" sibTransId="{A1A0822F-AA9C-4C4C-A6ED-D85679364654}"/>
    <dgm:cxn modelId="{2F7389BF-A938-44F5-A759-D821CD14405E}" type="presOf" srcId="{DD5C39DD-0C64-4CDF-9F6E-CB5E14A6FC21}" destId="{0E213DBA-41EA-414A-B2C0-0DF15620A999}" srcOrd="0" destOrd="0" presId="urn:microsoft.com/office/officeart/2018/2/layout/IconCircleList"/>
    <dgm:cxn modelId="{27AF0DC8-F594-4BDA-857A-392115B1CE51}" type="presOf" srcId="{50619480-EB61-49A5-941F-BE64AB322C8F}" destId="{81C6466B-AA92-4BC9-969A-F7BEEC7DA174}" srcOrd="0" destOrd="0" presId="urn:microsoft.com/office/officeart/2018/2/layout/IconCircleList"/>
    <dgm:cxn modelId="{F791D8EE-8647-4C9B-A0AD-E75EE1CBE780}" srcId="{8E12EB73-9E0B-40D3-9BAC-411DF86EC958}" destId="{DD5C39DD-0C64-4CDF-9F6E-CB5E14A6FC21}" srcOrd="0" destOrd="0" parTransId="{C8B00BA0-96BF-4BF8-8CDB-896ED74D0603}" sibTransId="{41A91455-01B1-41DD-A048-3E95125B0044}"/>
    <dgm:cxn modelId="{21B128F5-7721-433B-B5A3-923A747783F6}" type="presOf" srcId="{01C2EC1B-75A0-4850-AE4C-19B4E7118819}" destId="{F6400690-7105-4C1F-9FFF-D06F1E54B264}" srcOrd="0" destOrd="0" presId="urn:microsoft.com/office/officeart/2018/2/layout/IconCircleList"/>
    <dgm:cxn modelId="{A7264A9C-E8FB-4DAB-B2B4-789AE17A315D}" type="presParOf" srcId="{1C0AA376-98DC-476F-90EE-7DED92389B97}" destId="{2C5CB61C-B2D2-427A-BB5C-CAC12E19B7F9}" srcOrd="0" destOrd="0" presId="urn:microsoft.com/office/officeart/2018/2/layout/IconCircleList"/>
    <dgm:cxn modelId="{22D1EB70-A1E9-4CF5-8E87-062A778A1A0E}" type="presParOf" srcId="{2C5CB61C-B2D2-427A-BB5C-CAC12E19B7F9}" destId="{E27E7305-4E36-4A50-A6A1-9843089620E2}" srcOrd="0" destOrd="0" presId="urn:microsoft.com/office/officeart/2018/2/layout/IconCircleList"/>
    <dgm:cxn modelId="{7F479D7B-EE3E-427A-BC67-B922A198A23E}" type="presParOf" srcId="{E27E7305-4E36-4A50-A6A1-9843089620E2}" destId="{1A98F92A-192F-4890-B18E-16AE17C8B274}" srcOrd="0" destOrd="0" presId="urn:microsoft.com/office/officeart/2018/2/layout/IconCircleList"/>
    <dgm:cxn modelId="{3FEC0BBC-648B-4EDF-A97B-49B15C43ABA2}" type="presParOf" srcId="{E27E7305-4E36-4A50-A6A1-9843089620E2}" destId="{E4A2454F-D6C0-480D-8BFE-82A30FD3A061}" srcOrd="1" destOrd="0" presId="urn:microsoft.com/office/officeart/2018/2/layout/IconCircleList"/>
    <dgm:cxn modelId="{432B2D39-7036-4FC2-AF28-783B9CA977D2}" type="presParOf" srcId="{E27E7305-4E36-4A50-A6A1-9843089620E2}" destId="{15079468-223C-449F-BD72-D936D0ADB6D0}" srcOrd="2" destOrd="0" presId="urn:microsoft.com/office/officeart/2018/2/layout/IconCircleList"/>
    <dgm:cxn modelId="{005D634B-5B0C-4E87-8611-89A853677722}" type="presParOf" srcId="{E27E7305-4E36-4A50-A6A1-9843089620E2}" destId="{0E213DBA-41EA-414A-B2C0-0DF15620A999}" srcOrd="3" destOrd="0" presId="urn:microsoft.com/office/officeart/2018/2/layout/IconCircleList"/>
    <dgm:cxn modelId="{BDD81EFF-2109-403E-A893-E16B84E1CA0D}" type="presParOf" srcId="{2C5CB61C-B2D2-427A-BB5C-CAC12E19B7F9}" destId="{564669B0-042C-455E-B5E5-90C4B9258FA2}" srcOrd="1" destOrd="0" presId="urn:microsoft.com/office/officeart/2018/2/layout/IconCircleList"/>
    <dgm:cxn modelId="{5392DA14-EB67-40D6-9EC8-710949492475}" type="presParOf" srcId="{2C5CB61C-B2D2-427A-BB5C-CAC12E19B7F9}" destId="{5E649028-C26C-4E1C-8C03-3CED8FF037D2}" srcOrd="2" destOrd="0" presId="urn:microsoft.com/office/officeart/2018/2/layout/IconCircleList"/>
    <dgm:cxn modelId="{0C3E8F2D-4037-413A-8BE7-02B49EA174CC}" type="presParOf" srcId="{5E649028-C26C-4E1C-8C03-3CED8FF037D2}" destId="{0DE45DF1-2B57-4D1E-9A76-34433A8EC6BA}" srcOrd="0" destOrd="0" presId="urn:microsoft.com/office/officeart/2018/2/layout/IconCircleList"/>
    <dgm:cxn modelId="{16C2F05D-721E-4822-A000-5B3A4CCC6A32}" type="presParOf" srcId="{5E649028-C26C-4E1C-8C03-3CED8FF037D2}" destId="{52A6D6D0-9ECF-484A-83D6-6C8456279E09}" srcOrd="1" destOrd="0" presId="urn:microsoft.com/office/officeart/2018/2/layout/IconCircleList"/>
    <dgm:cxn modelId="{3ED6EA7D-A8B7-40C5-A69F-CE6D91E00654}" type="presParOf" srcId="{5E649028-C26C-4E1C-8C03-3CED8FF037D2}" destId="{69EB53FD-EB81-476F-8843-685BB074CEFA}" srcOrd="2" destOrd="0" presId="urn:microsoft.com/office/officeart/2018/2/layout/IconCircleList"/>
    <dgm:cxn modelId="{4A5C1DBE-98F6-496C-A400-732E7CFE3015}" type="presParOf" srcId="{5E649028-C26C-4E1C-8C03-3CED8FF037D2}" destId="{F6400690-7105-4C1F-9FFF-D06F1E54B264}" srcOrd="3" destOrd="0" presId="urn:microsoft.com/office/officeart/2018/2/layout/IconCircleList"/>
    <dgm:cxn modelId="{FC26A2A3-2304-4D98-B382-7552076EEACA}" type="presParOf" srcId="{2C5CB61C-B2D2-427A-BB5C-CAC12E19B7F9}" destId="{BAFBA1B8-451D-4606-934A-E457460A56B3}" srcOrd="3" destOrd="0" presId="urn:microsoft.com/office/officeart/2018/2/layout/IconCircleList"/>
    <dgm:cxn modelId="{B524C78D-C9B4-4BE3-8F09-58034CE14172}" type="presParOf" srcId="{2C5CB61C-B2D2-427A-BB5C-CAC12E19B7F9}" destId="{322A31B1-8E12-4DDA-86AA-5C83D39504B9}" srcOrd="4" destOrd="0" presId="urn:microsoft.com/office/officeart/2018/2/layout/IconCircleList"/>
    <dgm:cxn modelId="{28A56CC5-9E0D-45DD-A70E-7DEB931A4F90}" type="presParOf" srcId="{322A31B1-8E12-4DDA-86AA-5C83D39504B9}" destId="{2406A16F-BD6D-49B2-B436-E1E04A84A90A}" srcOrd="0" destOrd="0" presId="urn:microsoft.com/office/officeart/2018/2/layout/IconCircleList"/>
    <dgm:cxn modelId="{F37A3311-8083-475B-9194-62B2AB782B39}" type="presParOf" srcId="{322A31B1-8E12-4DDA-86AA-5C83D39504B9}" destId="{0102142B-E85B-42FC-9A11-873CA20D9D02}" srcOrd="1" destOrd="0" presId="urn:microsoft.com/office/officeart/2018/2/layout/IconCircleList"/>
    <dgm:cxn modelId="{7980438D-19A7-4FE7-9B1F-3021F7B1F3B3}" type="presParOf" srcId="{322A31B1-8E12-4DDA-86AA-5C83D39504B9}" destId="{625F17C8-BC28-4508-A04B-D08EB998F60C}" srcOrd="2" destOrd="0" presId="urn:microsoft.com/office/officeart/2018/2/layout/IconCircleList"/>
    <dgm:cxn modelId="{82712983-089E-4DDB-BD90-2EF42A21A5C1}" type="presParOf" srcId="{322A31B1-8E12-4DDA-86AA-5C83D39504B9}" destId="{81C6466B-AA92-4BC9-969A-F7BEEC7DA174}" srcOrd="3" destOrd="0" presId="urn:microsoft.com/office/officeart/2018/2/layout/IconCircleList"/>
    <dgm:cxn modelId="{9CBB9D03-E2C4-4B56-99D5-BF0F21C5536A}" type="presParOf" srcId="{2C5CB61C-B2D2-427A-BB5C-CAC12E19B7F9}" destId="{931BA2EE-4EA1-4FD6-8408-01032412D057}" srcOrd="5" destOrd="0" presId="urn:microsoft.com/office/officeart/2018/2/layout/IconCircleList"/>
    <dgm:cxn modelId="{1D3639FA-09C3-4F0C-8B2C-58F9DDDEE006}" type="presParOf" srcId="{2C5CB61C-B2D2-427A-BB5C-CAC12E19B7F9}" destId="{6612BD43-6CBB-4053-9A0D-244DCB75CCBD}" srcOrd="6" destOrd="0" presId="urn:microsoft.com/office/officeart/2018/2/layout/IconCircleList"/>
    <dgm:cxn modelId="{573917D8-2728-4900-AE80-7B117CDFB00A}" type="presParOf" srcId="{6612BD43-6CBB-4053-9A0D-244DCB75CCBD}" destId="{085F975C-FD2D-46A2-9DC4-1DC2C353BB1D}" srcOrd="0" destOrd="0" presId="urn:microsoft.com/office/officeart/2018/2/layout/IconCircleList"/>
    <dgm:cxn modelId="{0B21656C-7CCD-40D4-AA69-6BB0B6562A61}" type="presParOf" srcId="{6612BD43-6CBB-4053-9A0D-244DCB75CCBD}" destId="{2A7D8B3C-2B4D-4EDF-AC38-B50AC9660A32}" srcOrd="1" destOrd="0" presId="urn:microsoft.com/office/officeart/2018/2/layout/IconCircleList"/>
    <dgm:cxn modelId="{D91781B8-ACFE-40F8-BFC4-6106EA32697F}" type="presParOf" srcId="{6612BD43-6CBB-4053-9A0D-244DCB75CCBD}" destId="{9A4ED8F6-CBB4-416A-8E24-F254C89B390D}" srcOrd="2" destOrd="0" presId="urn:microsoft.com/office/officeart/2018/2/layout/IconCircleList"/>
    <dgm:cxn modelId="{C44CBB67-2E92-4DB1-B561-4FA6FA97BD09}" type="presParOf" srcId="{6612BD43-6CBB-4053-9A0D-244DCB75CCBD}" destId="{45E203D9-6470-4CB5-B965-6A361872C1D1}" srcOrd="3" destOrd="0" presId="urn:microsoft.com/office/officeart/2018/2/layout/IconCircle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EC7E282-D16A-4C65-8149-5494FBC061D3}" type="doc">
      <dgm:prSet loTypeId="urn:microsoft.com/office/officeart/2016/7/layout/RepeatingBendingProcessNew" loCatId="process" qsTypeId="urn:microsoft.com/office/officeart/2005/8/quickstyle/simple2" qsCatId="simple" csTypeId="urn:microsoft.com/office/officeart/2005/8/colors/accent1_3" csCatId="accent1" phldr="1"/>
      <dgm:spPr/>
      <dgm:t>
        <a:bodyPr/>
        <a:lstStyle/>
        <a:p>
          <a:endParaRPr lang="en-US"/>
        </a:p>
      </dgm:t>
    </dgm:pt>
    <dgm:pt modelId="{97BE7EA5-A8D8-4E9F-98EF-83219A24BEC8}">
      <dgm:prSet phldr="0" custT="1"/>
      <dgm:spPr/>
      <dgm:t>
        <a:bodyPr/>
        <a:lstStyle/>
        <a:p>
          <a:pPr rtl="0"/>
          <a:r>
            <a:rPr lang="en-US" sz="1800">
              <a:latin typeface="+mj-lt"/>
            </a:rPr>
            <a:t>Between 2014 and 2016 a number of Rutger Universities IoT devices are targeted by Mirai botnet leading to mass DDoS attacks</a:t>
          </a:r>
        </a:p>
      </dgm:t>
    </dgm:pt>
    <dgm:pt modelId="{63E06BAE-8465-4755-B086-87BF019DF2FE}" type="parTrans" cxnId="{8414F8D2-7CED-4B29-BD46-0FA271296AFB}">
      <dgm:prSet/>
      <dgm:spPr/>
      <dgm:t>
        <a:bodyPr/>
        <a:lstStyle/>
        <a:p>
          <a:endParaRPr lang="en-US" sz="1800">
            <a:latin typeface="+mj-lt"/>
          </a:endParaRPr>
        </a:p>
      </dgm:t>
    </dgm:pt>
    <dgm:pt modelId="{DAB59848-431B-4C60-8985-BA727B11AC23}" type="sibTrans" cxnId="{8414F8D2-7CED-4B29-BD46-0FA271296AFB}">
      <dgm:prSet custT="1"/>
      <dgm:spPr/>
      <dgm:t>
        <a:bodyPr/>
        <a:lstStyle/>
        <a:p>
          <a:endParaRPr lang="en-US" sz="1800">
            <a:latin typeface="+mj-lt"/>
          </a:endParaRPr>
        </a:p>
      </dgm:t>
    </dgm:pt>
    <dgm:pt modelId="{581653F4-960B-4478-AE63-2F3336585753}">
      <dgm:prSet phldr="0" custT="1"/>
      <dgm:spPr/>
      <dgm:t>
        <a:bodyPr/>
        <a:lstStyle/>
        <a:p>
          <a:pPr rtl="0"/>
          <a:r>
            <a:rPr lang="en-US" sz="1800">
              <a:latin typeface="+mj-lt"/>
            </a:rPr>
            <a:t>Targeted services include email, online course registration and university research platforms</a:t>
          </a:r>
        </a:p>
      </dgm:t>
    </dgm:pt>
    <dgm:pt modelId="{A6A00E6D-1503-409F-8528-49977480709E}" type="parTrans" cxnId="{853745C2-5214-4E64-8788-10A1D14B719E}">
      <dgm:prSet/>
      <dgm:spPr/>
      <dgm:t>
        <a:bodyPr/>
        <a:lstStyle/>
        <a:p>
          <a:endParaRPr lang="en-US" sz="1800">
            <a:latin typeface="+mj-lt"/>
          </a:endParaRPr>
        </a:p>
      </dgm:t>
    </dgm:pt>
    <dgm:pt modelId="{2A68CF5D-0CED-418B-9AFE-D09529788B43}" type="sibTrans" cxnId="{853745C2-5214-4E64-8788-10A1D14B719E}">
      <dgm:prSet custT="1"/>
      <dgm:spPr/>
      <dgm:t>
        <a:bodyPr/>
        <a:lstStyle/>
        <a:p>
          <a:endParaRPr lang="en-US" sz="1800">
            <a:latin typeface="+mj-lt"/>
          </a:endParaRPr>
        </a:p>
      </dgm:t>
    </dgm:pt>
    <dgm:pt modelId="{7A4D4EC4-DF5F-4644-94D1-4A91B530F0F3}">
      <dgm:prSet phldr="0" custT="1"/>
      <dgm:spPr/>
      <dgm:t>
        <a:bodyPr/>
        <a:lstStyle/>
        <a:p>
          <a:pPr rtl="0"/>
          <a:r>
            <a:rPr lang="en-US" sz="1800">
              <a:latin typeface="+mj-lt"/>
            </a:rPr>
            <a:t>Attacker was sentenced to pay 8.6 million dollars and perform 2,500 hours of community service for the attack</a:t>
          </a:r>
        </a:p>
      </dgm:t>
    </dgm:pt>
    <dgm:pt modelId="{1B9B9D14-6BAD-4847-BF11-223D3F30A50C}" type="parTrans" cxnId="{F2A75024-0755-4AF9-B8EC-5E153A9B4484}">
      <dgm:prSet/>
      <dgm:spPr/>
      <dgm:t>
        <a:bodyPr/>
        <a:lstStyle/>
        <a:p>
          <a:endParaRPr lang="en-US" sz="1800">
            <a:latin typeface="+mj-lt"/>
          </a:endParaRPr>
        </a:p>
      </dgm:t>
    </dgm:pt>
    <dgm:pt modelId="{3B90D2A7-EFCE-4F9B-8E38-C9008D6D2BB3}" type="sibTrans" cxnId="{F2A75024-0755-4AF9-B8EC-5E153A9B4484}">
      <dgm:prSet/>
      <dgm:spPr/>
      <dgm:t>
        <a:bodyPr/>
        <a:lstStyle/>
        <a:p>
          <a:endParaRPr lang="en-US" sz="1800">
            <a:latin typeface="+mj-lt"/>
          </a:endParaRPr>
        </a:p>
      </dgm:t>
    </dgm:pt>
    <dgm:pt modelId="{EAF1CF41-3E98-468D-A083-7D51A40F3C62}" type="pres">
      <dgm:prSet presAssocID="{2EC7E282-D16A-4C65-8149-5494FBC061D3}" presName="Name0" presStyleCnt="0">
        <dgm:presLayoutVars>
          <dgm:dir/>
          <dgm:resizeHandles val="exact"/>
        </dgm:presLayoutVars>
      </dgm:prSet>
      <dgm:spPr/>
    </dgm:pt>
    <dgm:pt modelId="{4FB2AC3F-91C7-4D5A-99EC-F66B3E4B873A}" type="pres">
      <dgm:prSet presAssocID="{97BE7EA5-A8D8-4E9F-98EF-83219A24BEC8}" presName="node" presStyleLbl="node1" presStyleIdx="0" presStyleCnt="3">
        <dgm:presLayoutVars>
          <dgm:bulletEnabled val="1"/>
        </dgm:presLayoutVars>
      </dgm:prSet>
      <dgm:spPr/>
    </dgm:pt>
    <dgm:pt modelId="{4CCA3E7B-898A-4294-BCF4-B50E4E4B8D85}" type="pres">
      <dgm:prSet presAssocID="{DAB59848-431B-4C60-8985-BA727B11AC23}" presName="sibTrans" presStyleLbl="sibTrans1D1" presStyleIdx="0" presStyleCnt="2"/>
      <dgm:spPr/>
    </dgm:pt>
    <dgm:pt modelId="{FF7E8862-1BA4-47E1-BBA3-2C7DB5C1BD64}" type="pres">
      <dgm:prSet presAssocID="{DAB59848-431B-4C60-8985-BA727B11AC23}" presName="connectorText" presStyleLbl="sibTrans1D1" presStyleIdx="0" presStyleCnt="2"/>
      <dgm:spPr/>
    </dgm:pt>
    <dgm:pt modelId="{3983024A-2547-4D6A-83EE-28903C931E5A}" type="pres">
      <dgm:prSet presAssocID="{581653F4-960B-4478-AE63-2F3336585753}" presName="node" presStyleLbl="node1" presStyleIdx="1" presStyleCnt="3">
        <dgm:presLayoutVars>
          <dgm:bulletEnabled val="1"/>
        </dgm:presLayoutVars>
      </dgm:prSet>
      <dgm:spPr/>
    </dgm:pt>
    <dgm:pt modelId="{E342F4B8-E6F2-4674-899A-777323850DF6}" type="pres">
      <dgm:prSet presAssocID="{2A68CF5D-0CED-418B-9AFE-D09529788B43}" presName="sibTrans" presStyleLbl="sibTrans1D1" presStyleIdx="1" presStyleCnt="2"/>
      <dgm:spPr/>
    </dgm:pt>
    <dgm:pt modelId="{64C9EEAD-FC0E-45CF-9F0D-009C0312542B}" type="pres">
      <dgm:prSet presAssocID="{2A68CF5D-0CED-418B-9AFE-D09529788B43}" presName="connectorText" presStyleLbl="sibTrans1D1" presStyleIdx="1" presStyleCnt="2"/>
      <dgm:spPr/>
    </dgm:pt>
    <dgm:pt modelId="{912CE0D0-3128-4B6C-9B8B-37D8C1866490}" type="pres">
      <dgm:prSet presAssocID="{7A4D4EC4-DF5F-4644-94D1-4A91B530F0F3}" presName="node" presStyleLbl="node1" presStyleIdx="2" presStyleCnt="3">
        <dgm:presLayoutVars>
          <dgm:bulletEnabled val="1"/>
        </dgm:presLayoutVars>
      </dgm:prSet>
      <dgm:spPr/>
    </dgm:pt>
  </dgm:ptLst>
  <dgm:cxnLst>
    <dgm:cxn modelId="{F2A75024-0755-4AF9-B8EC-5E153A9B4484}" srcId="{2EC7E282-D16A-4C65-8149-5494FBC061D3}" destId="{7A4D4EC4-DF5F-4644-94D1-4A91B530F0F3}" srcOrd="2" destOrd="0" parTransId="{1B9B9D14-6BAD-4847-BF11-223D3F30A50C}" sibTransId="{3B90D2A7-EFCE-4F9B-8E38-C9008D6D2BB3}"/>
    <dgm:cxn modelId="{097BDC3A-A41D-48E4-8EB6-4CD1AAA8F95C}" type="presOf" srcId="{DAB59848-431B-4C60-8985-BA727B11AC23}" destId="{FF7E8862-1BA4-47E1-BBA3-2C7DB5C1BD64}" srcOrd="1" destOrd="0" presId="urn:microsoft.com/office/officeart/2016/7/layout/RepeatingBendingProcessNew"/>
    <dgm:cxn modelId="{C5D45C45-7543-4DD3-BAD4-EF18FADDE236}" type="presOf" srcId="{2A68CF5D-0CED-418B-9AFE-D09529788B43}" destId="{64C9EEAD-FC0E-45CF-9F0D-009C0312542B}" srcOrd="1" destOrd="0" presId="urn:microsoft.com/office/officeart/2016/7/layout/RepeatingBendingProcessNew"/>
    <dgm:cxn modelId="{556B4D87-61E8-4BA1-BD44-E5ED658067A0}" type="presOf" srcId="{7A4D4EC4-DF5F-4644-94D1-4A91B530F0F3}" destId="{912CE0D0-3128-4B6C-9B8B-37D8C1866490}" srcOrd="0" destOrd="0" presId="urn:microsoft.com/office/officeart/2016/7/layout/RepeatingBendingProcessNew"/>
    <dgm:cxn modelId="{41D4CC9E-2D32-4281-A955-4DBD58851780}" type="presOf" srcId="{2EC7E282-D16A-4C65-8149-5494FBC061D3}" destId="{EAF1CF41-3E98-468D-A083-7D51A40F3C62}" srcOrd="0" destOrd="0" presId="urn:microsoft.com/office/officeart/2016/7/layout/RepeatingBendingProcessNew"/>
    <dgm:cxn modelId="{392C04BA-57E3-4783-AF73-A11AD3469DF5}" type="presOf" srcId="{581653F4-960B-4478-AE63-2F3336585753}" destId="{3983024A-2547-4D6A-83EE-28903C931E5A}" srcOrd="0" destOrd="0" presId="urn:microsoft.com/office/officeart/2016/7/layout/RepeatingBendingProcessNew"/>
    <dgm:cxn modelId="{0F3AAEC1-7AF4-4F0E-B6A7-DA3B12453825}" type="presOf" srcId="{2A68CF5D-0CED-418B-9AFE-D09529788B43}" destId="{E342F4B8-E6F2-4674-899A-777323850DF6}" srcOrd="0" destOrd="0" presId="urn:microsoft.com/office/officeart/2016/7/layout/RepeatingBendingProcessNew"/>
    <dgm:cxn modelId="{853745C2-5214-4E64-8788-10A1D14B719E}" srcId="{2EC7E282-D16A-4C65-8149-5494FBC061D3}" destId="{581653F4-960B-4478-AE63-2F3336585753}" srcOrd="1" destOrd="0" parTransId="{A6A00E6D-1503-409F-8528-49977480709E}" sibTransId="{2A68CF5D-0CED-418B-9AFE-D09529788B43}"/>
    <dgm:cxn modelId="{8414F8D2-7CED-4B29-BD46-0FA271296AFB}" srcId="{2EC7E282-D16A-4C65-8149-5494FBC061D3}" destId="{97BE7EA5-A8D8-4E9F-98EF-83219A24BEC8}" srcOrd="0" destOrd="0" parTransId="{63E06BAE-8465-4755-B086-87BF019DF2FE}" sibTransId="{DAB59848-431B-4C60-8985-BA727B11AC23}"/>
    <dgm:cxn modelId="{093265D6-EF78-45A6-BB37-6BDF043F7613}" type="presOf" srcId="{97BE7EA5-A8D8-4E9F-98EF-83219A24BEC8}" destId="{4FB2AC3F-91C7-4D5A-99EC-F66B3E4B873A}" srcOrd="0" destOrd="0" presId="urn:microsoft.com/office/officeart/2016/7/layout/RepeatingBendingProcessNew"/>
    <dgm:cxn modelId="{621CBCD6-6B34-459D-9DBC-5C0543E02375}" type="presOf" srcId="{DAB59848-431B-4C60-8985-BA727B11AC23}" destId="{4CCA3E7B-898A-4294-BCF4-B50E4E4B8D85}" srcOrd="0" destOrd="0" presId="urn:microsoft.com/office/officeart/2016/7/layout/RepeatingBendingProcessNew"/>
    <dgm:cxn modelId="{C3B2E3F5-A67A-4617-88D7-8ABBB5DA302A}" type="presParOf" srcId="{EAF1CF41-3E98-468D-A083-7D51A40F3C62}" destId="{4FB2AC3F-91C7-4D5A-99EC-F66B3E4B873A}" srcOrd="0" destOrd="0" presId="urn:microsoft.com/office/officeart/2016/7/layout/RepeatingBendingProcessNew"/>
    <dgm:cxn modelId="{3C19510C-983B-47D1-BC6D-C5EE235D536E}" type="presParOf" srcId="{EAF1CF41-3E98-468D-A083-7D51A40F3C62}" destId="{4CCA3E7B-898A-4294-BCF4-B50E4E4B8D85}" srcOrd="1" destOrd="0" presId="urn:microsoft.com/office/officeart/2016/7/layout/RepeatingBendingProcessNew"/>
    <dgm:cxn modelId="{49487D95-F509-4E94-9D2B-89FF083C02D5}" type="presParOf" srcId="{4CCA3E7B-898A-4294-BCF4-B50E4E4B8D85}" destId="{FF7E8862-1BA4-47E1-BBA3-2C7DB5C1BD64}" srcOrd="0" destOrd="0" presId="urn:microsoft.com/office/officeart/2016/7/layout/RepeatingBendingProcessNew"/>
    <dgm:cxn modelId="{6B0F9597-90DF-4D26-BBE0-25383842A87B}" type="presParOf" srcId="{EAF1CF41-3E98-468D-A083-7D51A40F3C62}" destId="{3983024A-2547-4D6A-83EE-28903C931E5A}" srcOrd="2" destOrd="0" presId="urn:microsoft.com/office/officeart/2016/7/layout/RepeatingBendingProcessNew"/>
    <dgm:cxn modelId="{E027F9B5-0D1F-4499-9294-3B2502185E99}" type="presParOf" srcId="{EAF1CF41-3E98-468D-A083-7D51A40F3C62}" destId="{E342F4B8-E6F2-4674-899A-777323850DF6}" srcOrd="3" destOrd="0" presId="urn:microsoft.com/office/officeart/2016/7/layout/RepeatingBendingProcessNew"/>
    <dgm:cxn modelId="{91FDBBDC-60D0-462F-ADC9-84F8D369F4E3}" type="presParOf" srcId="{E342F4B8-E6F2-4674-899A-777323850DF6}" destId="{64C9EEAD-FC0E-45CF-9F0D-009C0312542B}" srcOrd="0" destOrd="0" presId="urn:microsoft.com/office/officeart/2016/7/layout/RepeatingBendingProcessNew"/>
    <dgm:cxn modelId="{9B0DC52D-D865-4EAC-A2DA-8414D570F496}" type="presParOf" srcId="{EAF1CF41-3E98-468D-A083-7D51A40F3C62}" destId="{912CE0D0-3128-4B6C-9B8B-37D8C1866490}" srcOrd="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1222FA3-BE65-437E-A24B-1763DD08858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8B5A30B2-9F32-411C-A95D-12709AD71E37}">
      <dgm:prSet custT="1"/>
      <dgm:spPr/>
      <dgm:t>
        <a:bodyPr/>
        <a:lstStyle/>
        <a:p>
          <a:pPr>
            <a:lnSpc>
              <a:spcPct val="100000"/>
            </a:lnSpc>
            <a:defRPr cap="all"/>
          </a:pPr>
          <a:r>
            <a:rPr lang="en-IE" sz="1600" cap="none"/>
            <a:t>More proactivity to be placed on how to protect and secure university’s IoT devices</a:t>
          </a:r>
          <a:endParaRPr lang="en-US" sz="1600" cap="none"/>
        </a:p>
      </dgm:t>
    </dgm:pt>
    <dgm:pt modelId="{6620F578-29F5-4116-9588-4DEBB14C6962}" type="parTrans" cxnId="{A8C43148-F54B-42A5-AF2E-9ABAA9756D30}">
      <dgm:prSet/>
      <dgm:spPr/>
      <dgm:t>
        <a:bodyPr/>
        <a:lstStyle/>
        <a:p>
          <a:endParaRPr lang="en-US" sz="2800"/>
        </a:p>
      </dgm:t>
    </dgm:pt>
    <dgm:pt modelId="{D43E0228-9026-4832-8CEB-9079A9811982}" type="sibTrans" cxnId="{A8C43148-F54B-42A5-AF2E-9ABAA9756D30}">
      <dgm:prSet/>
      <dgm:spPr/>
      <dgm:t>
        <a:bodyPr/>
        <a:lstStyle/>
        <a:p>
          <a:endParaRPr lang="en-US" sz="2800"/>
        </a:p>
      </dgm:t>
    </dgm:pt>
    <dgm:pt modelId="{67BC4AF0-BCA9-4502-B1B5-CCA88D29AC3E}">
      <dgm:prSet custT="1"/>
      <dgm:spPr/>
      <dgm:t>
        <a:bodyPr/>
        <a:lstStyle/>
        <a:p>
          <a:pPr>
            <a:lnSpc>
              <a:spcPct val="100000"/>
            </a:lnSpc>
            <a:defRPr cap="all"/>
          </a:pPr>
          <a:r>
            <a:rPr lang="en-IE" sz="1600" cap="none"/>
            <a:t>Review how IoT devices are connected to the university network, segmenting them if possible</a:t>
          </a:r>
          <a:endParaRPr lang="en-US" sz="1600" cap="none"/>
        </a:p>
      </dgm:t>
    </dgm:pt>
    <dgm:pt modelId="{A85A41F3-F7FD-4EF9-9528-9E4193635F97}" type="parTrans" cxnId="{C17EAAED-B8AF-482E-9B67-54017C92E301}">
      <dgm:prSet/>
      <dgm:spPr/>
      <dgm:t>
        <a:bodyPr/>
        <a:lstStyle/>
        <a:p>
          <a:endParaRPr lang="en-US" sz="2800"/>
        </a:p>
      </dgm:t>
    </dgm:pt>
    <dgm:pt modelId="{71C7936C-C9EF-42D4-9AD7-B6B989B3B7EB}" type="sibTrans" cxnId="{C17EAAED-B8AF-482E-9B67-54017C92E301}">
      <dgm:prSet/>
      <dgm:spPr/>
      <dgm:t>
        <a:bodyPr/>
        <a:lstStyle/>
        <a:p>
          <a:endParaRPr lang="en-US" sz="2800"/>
        </a:p>
      </dgm:t>
    </dgm:pt>
    <dgm:pt modelId="{1BBECAB4-54BD-4F7D-95E1-B8596104F233}">
      <dgm:prSet custT="1"/>
      <dgm:spPr/>
      <dgm:t>
        <a:bodyPr/>
        <a:lstStyle/>
        <a:p>
          <a:pPr>
            <a:lnSpc>
              <a:spcPct val="100000"/>
            </a:lnSpc>
            <a:defRPr cap="all"/>
          </a:pPr>
          <a:r>
            <a:rPr lang="en-IE" sz="1600" cap="none"/>
            <a:t>Further security awareness training for users on how they can secure their personal devices if connecting to the university network</a:t>
          </a:r>
          <a:endParaRPr lang="en-US" sz="1600" cap="none"/>
        </a:p>
      </dgm:t>
    </dgm:pt>
    <dgm:pt modelId="{1E6AFECE-04B0-4766-9C67-89390678F58B}" type="parTrans" cxnId="{4D11F0A5-B4EB-45B9-991B-A97263EF7427}">
      <dgm:prSet/>
      <dgm:spPr/>
      <dgm:t>
        <a:bodyPr/>
        <a:lstStyle/>
        <a:p>
          <a:endParaRPr lang="en-US" sz="2800"/>
        </a:p>
      </dgm:t>
    </dgm:pt>
    <dgm:pt modelId="{19D91AC5-FBAB-4C1B-9C35-021AB8C472F8}" type="sibTrans" cxnId="{4D11F0A5-B4EB-45B9-991B-A97263EF7427}">
      <dgm:prSet/>
      <dgm:spPr/>
      <dgm:t>
        <a:bodyPr/>
        <a:lstStyle/>
        <a:p>
          <a:endParaRPr lang="en-US" sz="2800"/>
        </a:p>
      </dgm:t>
    </dgm:pt>
    <dgm:pt modelId="{82F0B822-FB49-4445-9140-A7AB70CF6585}" type="pres">
      <dgm:prSet presAssocID="{71222FA3-BE65-437E-A24B-1763DD088587}" presName="root" presStyleCnt="0">
        <dgm:presLayoutVars>
          <dgm:dir/>
          <dgm:resizeHandles val="exact"/>
        </dgm:presLayoutVars>
      </dgm:prSet>
      <dgm:spPr/>
    </dgm:pt>
    <dgm:pt modelId="{BB75FF21-5FC7-492E-B069-4B15234F48DF}" type="pres">
      <dgm:prSet presAssocID="{8B5A30B2-9F32-411C-A95D-12709AD71E37}" presName="compNode" presStyleCnt="0"/>
      <dgm:spPr/>
    </dgm:pt>
    <dgm:pt modelId="{35DF1CFF-5776-40B8-AE3E-68D7BC8C83E5}" type="pres">
      <dgm:prSet presAssocID="{8B5A30B2-9F32-411C-A95D-12709AD71E37}" presName="iconBgRect" presStyleLbl="bgShp" presStyleIdx="0" presStyleCnt="3"/>
      <dgm:spPr/>
    </dgm:pt>
    <dgm:pt modelId="{3CE636D6-3279-4289-A285-E1CD6A85F37B}" type="pres">
      <dgm:prSet presAssocID="{8B5A30B2-9F32-411C-A95D-12709AD71E3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ock"/>
        </a:ext>
      </dgm:extLst>
    </dgm:pt>
    <dgm:pt modelId="{2062230E-FBD3-474B-AFD3-BDCD7A99E2EE}" type="pres">
      <dgm:prSet presAssocID="{8B5A30B2-9F32-411C-A95D-12709AD71E37}" presName="spaceRect" presStyleCnt="0"/>
      <dgm:spPr/>
    </dgm:pt>
    <dgm:pt modelId="{5534710B-5AAD-4806-AF03-62FD581AACA4}" type="pres">
      <dgm:prSet presAssocID="{8B5A30B2-9F32-411C-A95D-12709AD71E37}" presName="textRect" presStyleLbl="revTx" presStyleIdx="0" presStyleCnt="3">
        <dgm:presLayoutVars>
          <dgm:chMax val="1"/>
          <dgm:chPref val="1"/>
        </dgm:presLayoutVars>
      </dgm:prSet>
      <dgm:spPr/>
    </dgm:pt>
    <dgm:pt modelId="{8AAA3A9B-1DC9-4DCE-B5DB-1AF5958AB6A4}" type="pres">
      <dgm:prSet presAssocID="{D43E0228-9026-4832-8CEB-9079A9811982}" presName="sibTrans" presStyleCnt="0"/>
      <dgm:spPr/>
    </dgm:pt>
    <dgm:pt modelId="{839B280E-FE3C-4BE1-B4EA-D117D3D8D68B}" type="pres">
      <dgm:prSet presAssocID="{67BC4AF0-BCA9-4502-B1B5-CCA88D29AC3E}" presName="compNode" presStyleCnt="0"/>
      <dgm:spPr/>
    </dgm:pt>
    <dgm:pt modelId="{E3C538E0-F3CE-473B-A547-0021A679A5A5}" type="pres">
      <dgm:prSet presAssocID="{67BC4AF0-BCA9-4502-B1B5-CCA88D29AC3E}" presName="iconBgRect" presStyleLbl="bgShp" presStyleIdx="1" presStyleCnt="3"/>
      <dgm:spPr/>
    </dgm:pt>
    <dgm:pt modelId="{91D7C71B-FFEC-4905-A10D-8BC1FE42A11F}" type="pres">
      <dgm:prSet presAssocID="{67BC4AF0-BCA9-4502-B1B5-CCA88D29AC3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ireless router"/>
        </a:ext>
      </dgm:extLst>
    </dgm:pt>
    <dgm:pt modelId="{387F62EC-D40A-411F-96C7-9F50E0CFF566}" type="pres">
      <dgm:prSet presAssocID="{67BC4AF0-BCA9-4502-B1B5-CCA88D29AC3E}" presName="spaceRect" presStyleCnt="0"/>
      <dgm:spPr/>
    </dgm:pt>
    <dgm:pt modelId="{83E676B1-5586-4B80-AC9E-645645406F9B}" type="pres">
      <dgm:prSet presAssocID="{67BC4AF0-BCA9-4502-B1B5-CCA88D29AC3E}" presName="textRect" presStyleLbl="revTx" presStyleIdx="1" presStyleCnt="3">
        <dgm:presLayoutVars>
          <dgm:chMax val="1"/>
          <dgm:chPref val="1"/>
        </dgm:presLayoutVars>
      </dgm:prSet>
      <dgm:spPr/>
    </dgm:pt>
    <dgm:pt modelId="{5E044E9D-108E-4CD5-BFBF-65677F1A91D4}" type="pres">
      <dgm:prSet presAssocID="{71C7936C-C9EF-42D4-9AD7-B6B989B3B7EB}" presName="sibTrans" presStyleCnt="0"/>
      <dgm:spPr/>
    </dgm:pt>
    <dgm:pt modelId="{04571C19-6466-451B-B79B-8EE94F531164}" type="pres">
      <dgm:prSet presAssocID="{1BBECAB4-54BD-4F7D-95E1-B8596104F233}" presName="compNode" presStyleCnt="0"/>
      <dgm:spPr/>
    </dgm:pt>
    <dgm:pt modelId="{629EFA54-91E0-4904-A125-F69E327F3BB3}" type="pres">
      <dgm:prSet presAssocID="{1BBECAB4-54BD-4F7D-95E1-B8596104F233}" presName="iconBgRect" presStyleLbl="bgShp" presStyleIdx="2" presStyleCnt="3"/>
      <dgm:spPr/>
    </dgm:pt>
    <dgm:pt modelId="{F161EA72-808F-473D-B0C1-69D6F22EA4B4}" type="pres">
      <dgm:prSet presAssocID="{1BBECAB4-54BD-4F7D-95E1-B8596104F23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Network"/>
        </a:ext>
      </dgm:extLst>
    </dgm:pt>
    <dgm:pt modelId="{187CE4D0-9EE6-4EAC-8972-59C180681AA7}" type="pres">
      <dgm:prSet presAssocID="{1BBECAB4-54BD-4F7D-95E1-B8596104F233}" presName="spaceRect" presStyleCnt="0"/>
      <dgm:spPr/>
    </dgm:pt>
    <dgm:pt modelId="{A86BA4DF-B956-462D-A229-37EE945D7D59}" type="pres">
      <dgm:prSet presAssocID="{1BBECAB4-54BD-4F7D-95E1-B8596104F233}" presName="textRect" presStyleLbl="revTx" presStyleIdx="2" presStyleCnt="3">
        <dgm:presLayoutVars>
          <dgm:chMax val="1"/>
          <dgm:chPref val="1"/>
        </dgm:presLayoutVars>
      </dgm:prSet>
      <dgm:spPr/>
    </dgm:pt>
  </dgm:ptLst>
  <dgm:cxnLst>
    <dgm:cxn modelId="{47FA3817-6C0C-4D04-A692-37EA7F7AD128}" type="presOf" srcId="{8B5A30B2-9F32-411C-A95D-12709AD71E37}" destId="{5534710B-5AAD-4806-AF03-62FD581AACA4}" srcOrd="0" destOrd="0" presId="urn:microsoft.com/office/officeart/2018/5/layout/IconCircleLabelList"/>
    <dgm:cxn modelId="{A8C43148-F54B-42A5-AF2E-9ABAA9756D30}" srcId="{71222FA3-BE65-437E-A24B-1763DD088587}" destId="{8B5A30B2-9F32-411C-A95D-12709AD71E37}" srcOrd="0" destOrd="0" parTransId="{6620F578-29F5-4116-9588-4DEBB14C6962}" sibTransId="{D43E0228-9026-4832-8CEB-9079A9811982}"/>
    <dgm:cxn modelId="{F8FC3874-9EF7-4719-AE58-3D940B218ABB}" type="presOf" srcId="{67BC4AF0-BCA9-4502-B1B5-CCA88D29AC3E}" destId="{83E676B1-5586-4B80-AC9E-645645406F9B}" srcOrd="0" destOrd="0" presId="urn:microsoft.com/office/officeart/2018/5/layout/IconCircleLabelList"/>
    <dgm:cxn modelId="{4D11F0A5-B4EB-45B9-991B-A97263EF7427}" srcId="{71222FA3-BE65-437E-A24B-1763DD088587}" destId="{1BBECAB4-54BD-4F7D-95E1-B8596104F233}" srcOrd="2" destOrd="0" parTransId="{1E6AFECE-04B0-4766-9C67-89390678F58B}" sibTransId="{19D91AC5-FBAB-4C1B-9C35-021AB8C472F8}"/>
    <dgm:cxn modelId="{1BC5E7CA-D08D-424A-B045-C43C02A449BC}" type="presOf" srcId="{71222FA3-BE65-437E-A24B-1763DD088587}" destId="{82F0B822-FB49-4445-9140-A7AB70CF6585}" srcOrd="0" destOrd="0" presId="urn:microsoft.com/office/officeart/2018/5/layout/IconCircleLabelList"/>
    <dgm:cxn modelId="{C17EAAED-B8AF-482E-9B67-54017C92E301}" srcId="{71222FA3-BE65-437E-A24B-1763DD088587}" destId="{67BC4AF0-BCA9-4502-B1B5-CCA88D29AC3E}" srcOrd="1" destOrd="0" parTransId="{A85A41F3-F7FD-4EF9-9528-9E4193635F97}" sibTransId="{71C7936C-C9EF-42D4-9AD7-B6B989B3B7EB}"/>
    <dgm:cxn modelId="{21ED09F6-6455-42B5-967F-E5508EB553D6}" type="presOf" srcId="{1BBECAB4-54BD-4F7D-95E1-B8596104F233}" destId="{A86BA4DF-B956-462D-A229-37EE945D7D59}" srcOrd="0" destOrd="0" presId="urn:microsoft.com/office/officeart/2018/5/layout/IconCircleLabelList"/>
    <dgm:cxn modelId="{C83AA9D2-6617-4F3C-A665-AC3C2B5B4656}" type="presParOf" srcId="{82F0B822-FB49-4445-9140-A7AB70CF6585}" destId="{BB75FF21-5FC7-492E-B069-4B15234F48DF}" srcOrd="0" destOrd="0" presId="urn:microsoft.com/office/officeart/2018/5/layout/IconCircleLabelList"/>
    <dgm:cxn modelId="{1DB45333-551A-4A8C-B5C9-FDA08E19B512}" type="presParOf" srcId="{BB75FF21-5FC7-492E-B069-4B15234F48DF}" destId="{35DF1CFF-5776-40B8-AE3E-68D7BC8C83E5}" srcOrd="0" destOrd="0" presId="urn:microsoft.com/office/officeart/2018/5/layout/IconCircleLabelList"/>
    <dgm:cxn modelId="{FBE2D4C2-FA90-4F69-9988-E9691ACF7CA4}" type="presParOf" srcId="{BB75FF21-5FC7-492E-B069-4B15234F48DF}" destId="{3CE636D6-3279-4289-A285-E1CD6A85F37B}" srcOrd="1" destOrd="0" presId="urn:microsoft.com/office/officeart/2018/5/layout/IconCircleLabelList"/>
    <dgm:cxn modelId="{F1E139CD-3509-465E-958E-0EC7BE3EEBC7}" type="presParOf" srcId="{BB75FF21-5FC7-492E-B069-4B15234F48DF}" destId="{2062230E-FBD3-474B-AFD3-BDCD7A99E2EE}" srcOrd="2" destOrd="0" presId="urn:microsoft.com/office/officeart/2018/5/layout/IconCircleLabelList"/>
    <dgm:cxn modelId="{F65ED1C8-59AE-45E0-BB82-0392DAED9E19}" type="presParOf" srcId="{BB75FF21-5FC7-492E-B069-4B15234F48DF}" destId="{5534710B-5AAD-4806-AF03-62FD581AACA4}" srcOrd="3" destOrd="0" presId="urn:microsoft.com/office/officeart/2018/5/layout/IconCircleLabelList"/>
    <dgm:cxn modelId="{B098FAA6-8E9A-4750-9B52-472B6A4D1916}" type="presParOf" srcId="{82F0B822-FB49-4445-9140-A7AB70CF6585}" destId="{8AAA3A9B-1DC9-4DCE-B5DB-1AF5958AB6A4}" srcOrd="1" destOrd="0" presId="urn:microsoft.com/office/officeart/2018/5/layout/IconCircleLabelList"/>
    <dgm:cxn modelId="{0C5524D7-6F7B-4D44-999D-7C11E6FA14E9}" type="presParOf" srcId="{82F0B822-FB49-4445-9140-A7AB70CF6585}" destId="{839B280E-FE3C-4BE1-B4EA-D117D3D8D68B}" srcOrd="2" destOrd="0" presId="urn:microsoft.com/office/officeart/2018/5/layout/IconCircleLabelList"/>
    <dgm:cxn modelId="{82C5CE03-0057-43E8-9E88-8D3D55D2AFF1}" type="presParOf" srcId="{839B280E-FE3C-4BE1-B4EA-D117D3D8D68B}" destId="{E3C538E0-F3CE-473B-A547-0021A679A5A5}" srcOrd="0" destOrd="0" presId="urn:microsoft.com/office/officeart/2018/5/layout/IconCircleLabelList"/>
    <dgm:cxn modelId="{B1BB23E3-BA3A-4898-9C3A-3E0D84211E4D}" type="presParOf" srcId="{839B280E-FE3C-4BE1-B4EA-D117D3D8D68B}" destId="{91D7C71B-FFEC-4905-A10D-8BC1FE42A11F}" srcOrd="1" destOrd="0" presId="urn:microsoft.com/office/officeart/2018/5/layout/IconCircleLabelList"/>
    <dgm:cxn modelId="{B45604A8-A509-403E-BB0C-843BD1320E83}" type="presParOf" srcId="{839B280E-FE3C-4BE1-B4EA-D117D3D8D68B}" destId="{387F62EC-D40A-411F-96C7-9F50E0CFF566}" srcOrd="2" destOrd="0" presId="urn:microsoft.com/office/officeart/2018/5/layout/IconCircleLabelList"/>
    <dgm:cxn modelId="{6E191FD1-041D-4DDF-BD0E-6E3761D82E99}" type="presParOf" srcId="{839B280E-FE3C-4BE1-B4EA-D117D3D8D68B}" destId="{83E676B1-5586-4B80-AC9E-645645406F9B}" srcOrd="3" destOrd="0" presId="urn:microsoft.com/office/officeart/2018/5/layout/IconCircleLabelList"/>
    <dgm:cxn modelId="{B4F856A6-0133-485F-B431-9FC45BBB12CA}" type="presParOf" srcId="{82F0B822-FB49-4445-9140-A7AB70CF6585}" destId="{5E044E9D-108E-4CD5-BFBF-65677F1A91D4}" srcOrd="3" destOrd="0" presId="urn:microsoft.com/office/officeart/2018/5/layout/IconCircleLabelList"/>
    <dgm:cxn modelId="{038A2515-3E53-4189-9A5C-6B9B909664CE}" type="presParOf" srcId="{82F0B822-FB49-4445-9140-A7AB70CF6585}" destId="{04571C19-6466-451B-B79B-8EE94F531164}" srcOrd="4" destOrd="0" presId="urn:microsoft.com/office/officeart/2018/5/layout/IconCircleLabelList"/>
    <dgm:cxn modelId="{43C51C0A-69B1-4BC7-81C1-1EFDAAE730C9}" type="presParOf" srcId="{04571C19-6466-451B-B79B-8EE94F531164}" destId="{629EFA54-91E0-4904-A125-F69E327F3BB3}" srcOrd="0" destOrd="0" presId="urn:microsoft.com/office/officeart/2018/5/layout/IconCircleLabelList"/>
    <dgm:cxn modelId="{FA94780F-7F50-4519-ACC1-775008CFB26B}" type="presParOf" srcId="{04571C19-6466-451B-B79B-8EE94F531164}" destId="{F161EA72-808F-473D-B0C1-69D6F22EA4B4}" srcOrd="1" destOrd="0" presId="urn:microsoft.com/office/officeart/2018/5/layout/IconCircleLabelList"/>
    <dgm:cxn modelId="{7331F21C-1EF0-4085-80A1-8865C9BBD3E7}" type="presParOf" srcId="{04571C19-6466-451B-B79B-8EE94F531164}" destId="{187CE4D0-9EE6-4EAC-8972-59C180681AA7}" srcOrd="2" destOrd="0" presId="urn:microsoft.com/office/officeart/2018/5/layout/IconCircleLabelList"/>
    <dgm:cxn modelId="{CCE13A16-CA67-41CF-AE7E-B162AE83DEE3}" type="presParOf" srcId="{04571C19-6466-451B-B79B-8EE94F531164}" destId="{A86BA4DF-B956-462D-A229-37EE945D7D5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2EC7E282-D16A-4C65-8149-5494FBC061D3}" type="doc">
      <dgm:prSet loTypeId="urn:microsoft.com/office/officeart/2016/7/layout/RepeatingBendingProcessNew" loCatId="process" qsTypeId="urn:microsoft.com/office/officeart/2005/8/quickstyle/simple2" qsCatId="simple" csTypeId="urn:microsoft.com/office/officeart/2005/8/colors/accent1_3" csCatId="accent1" phldr="1"/>
      <dgm:spPr/>
      <dgm:t>
        <a:bodyPr/>
        <a:lstStyle/>
        <a:p>
          <a:endParaRPr lang="en-US"/>
        </a:p>
      </dgm:t>
    </dgm:pt>
    <dgm:pt modelId="{97BE7EA5-A8D8-4E9F-98EF-83219A24BEC8}">
      <dgm:prSet phldr="0" custT="1"/>
      <dgm:spPr/>
      <dgm:t>
        <a:bodyPr/>
        <a:lstStyle/>
        <a:p>
          <a:pPr rtl="0"/>
          <a:r>
            <a:rPr lang="en-US" sz="1800" b="0">
              <a:latin typeface="+mj-lt"/>
            </a:rPr>
            <a:t>Employee working at Grinnell College accidently moved information stored in a private folder to a public one</a:t>
          </a:r>
        </a:p>
      </dgm:t>
    </dgm:pt>
    <dgm:pt modelId="{63E06BAE-8465-4755-B086-87BF019DF2FE}" type="parTrans" cxnId="{8414F8D2-7CED-4B29-BD46-0FA271296AFB}">
      <dgm:prSet/>
      <dgm:spPr/>
      <dgm:t>
        <a:bodyPr/>
        <a:lstStyle/>
        <a:p>
          <a:endParaRPr lang="en-US" sz="1800">
            <a:latin typeface="+mj-lt"/>
          </a:endParaRPr>
        </a:p>
      </dgm:t>
    </dgm:pt>
    <dgm:pt modelId="{DAB59848-431B-4C60-8985-BA727B11AC23}" type="sibTrans" cxnId="{8414F8D2-7CED-4B29-BD46-0FA271296AFB}">
      <dgm:prSet custT="1"/>
      <dgm:spPr/>
      <dgm:t>
        <a:bodyPr/>
        <a:lstStyle/>
        <a:p>
          <a:endParaRPr lang="en-US" sz="1800">
            <a:latin typeface="+mj-lt"/>
          </a:endParaRPr>
        </a:p>
      </dgm:t>
    </dgm:pt>
    <dgm:pt modelId="{581653F4-960B-4478-AE63-2F3336585753}">
      <dgm:prSet phldr="0" custT="1"/>
      <dgm:spPr/>
      <dgm:t>
        <a:bodyPr/>
        <a:lstStyle/>
        <a:p>
          <a:pPr rtl="0"/>
          <a:r>
            <a:rPr lang="en-US" sz="1800">
              <a:latin typeface="+mj-lt"/>
            </a:rPr>
            <a:t>Personal student and faculty information such as Payroll, Social Security and other PII data accessible to all students and staff</a:t>
          </a:r>
        </a:p>
      </dgm:t>
    </dgm:pt>
    <dgm:pt modelId="{A6A00E6D-1503-409F-8528-49977480709E}" type="parTrans" cxnId="{853745C2-5214-4E64-8788-10A1D14B719E}">
      <dgm:prSet/>
      <dgm:spPr/>
      <dgm:t>
        <a:bodyPr/>
        <a:lstStyle/>
        <a:p>
          <a:endParaRPr lang="en-US" sz="1800">
            <a:latin typeface="+mj-lt"/>
          </a:endParaRPr>
        </a:p>
      </dgm:t>
    </dgm:pt>
    <dgm:pt modelId="{2A68CF5D-0CED-418B-9AFE-D09529788B43}" type="sibTrans" cxnId="{853745C2-5214-4E64-8788-10A1D14B719E}">
      <dgm:prSet custT="1"/>
      <dgm:spPr/>
      <dgm:t>
        <a:bodyPr/>
        <a:lstStyle/>
        <a:p>
          <a:endParaRPr lang="en-US" sz="1800">
            <a:latin typeface="+mj-lt"/>
          </a:endParaRPr>
        </a:p>
      </dgm:t>
    </dgm:pt>
    <dgm:pt modelId="{7A4D4EC4-DF5F-4644-94D1-4A91B530F0F3}">
      <dgm:prSet phldr="0" custT="1"/>
      <dgm:spPr/>
      <dgm:t>
        <a:bodyPr/>
        <a:lstStyle/>
        <a:p>
          <a:pPr rtl="0"/>
          <a:r>
            <a:rPr lang="en-US" sz="1800">
              <a:latin typeface="+mj-lt"/>
            </a:rPr>
            <a:t>University ITS team is alerted, and the data was removed from public view later that day</a:t>
          </a:r>
        </a:p>
      </dgm:t>
    </dgm:pt>
    <dgm:pt modelId="{1B9B9D14-6BAD-4847-BF11-223D3F30A50C}" type="parTrans" cxnId="{F2A75024-0755-4AF9-B8EC-5E153A9B4484}">
      <dgm:prSet/>
      <dgm:spPr/>
      <dgm:t>
        <a:bodyPr/>
        <a:lstStyle/>
        <a:p>
          <a:endParaRPr lang="en-US" sz="1800">
            <a:latin typeface="+mj-lt"/>
          </a:endParaRPr>
        </a:p>
      </dgm:t>
    </dgm:pt>
    <dgm:pt modelId="{3B90D2A7-EFCE-4F9B-8E38-C9008D6D2BB3}" type="sibTrans" cxnId="{F2A75024-0755-4AF9-B8EC-5E153A9B4484}">
      <dgm:prSet/>
      <dgm:spPr/>
      <dgm:t>
        <a:bodyPr/>
        <a:lstStyle/>
        <a:p>
          <a:endParaRPr lang="en-US" sz="1800">
            <a:latin typeface="+mj-lt"/>
          </a:endParaRPr>
        </a:p>
      </dgm:t>
    </dgm:pt>
    <dgm:pt modelId="{EAF1CF41-3E98-468D-A083-7D51A40F3C62}" type="pres">
      <dgm:prSet presAssocID="{2EC7E282-D16A-4C65-8149-5494FBC061D3}" presName="Name0" presStyleCnt="0">
        <dgm:presLayoutVars>
          <dgm:dir/>
          <dgm:resizeHandles val="exact"/>
        </dgm:presLayoutVars>
      </dgm:prSet>
      <dgm:spPr/>
    </dgm:pt>
    <dgm:pt modelId="{4FB2AC3F-91C7-4D5A-99EC-F66B3E4B873A}" type="pres">
      <dgm:prSet presAssocID="{97BE7EA5-A8D8-4E9F-98EF-83219A24BEC8}" presName="node" presStyleLbl="node1" presStyleIdx="0" presStyleCnt="3">
        <dgm:presLayoutVars>
          <dgm:bulletEnabled val="1"/>
        </dgm:presLayoutVars>
      </dgm:prSet>
      <dgm:spPr/>
    </dgm:pt>
    <dgm:pt modelId="{4CCA3E7B-898A-4294-BCF4-B50E4E4B8D85}" type="pres">
      <dgm:prSet presAssocID="{DAB59848-431B-4C60-8985-BA727B11AC23}" presName="sibTrans" presStyleLbl="sibTrans1D1" presStyleIdx="0" presStyleCnt="2"/>
      <dgm:spPr/>
    </dgm:pt>
    <dgm:pt modelId="{FF7E8862-1BA4-47E1-BBA3-2C7DB5C1BD64}" type="pres">
      <dgm:prSet presAssocID="{DAB59848-431B-4C60-8985-BA727B11AC23}" presName="connectorText" presStyleLbl="sibTrans1D1" presStyleIdx="0" presStyleCnt="2"/>
      <dgm:spPr/>
    </dgm:pt>
    <dgm:pt modelId="{3983024A-2547-4D6A-83EE-28903C931E5A}" type="pres">
      <dgm:prSet presAssocID="{581653F4-960B-4478-AE63-2F3336585753}" presName="node" presStyleLbl="node1" presStyleIdx="1" presStyleCnt="3">
        <dgm:presLayoutVars>
          <dgm:bulletEnabled val="1"/>
        </dgm:presLayoutVars>
      </dgm:prSet>
      <dgm:spPr/>
    </dgm:pt>
    <dgm:pt modelId="{E342F4B8-E6F2-4674-899A-777323850DF6}" type="pres">
      <dgm:prSet presAssocID="{2A68CF5D-0CED-418B-9AFE-D09529788B43}" presName="sibTrans" presStyleLbl="sibTrans1D1" presStyleIdx="1" presStyleCnt="2"/>
      <dgm:spPr/>
    </dgm:pt>
    <dgm:pt modelId="{64C9EEAD-FC0E-45CF-9F0D-009C0312542B}" type="pres">
      <dgm:prSet presAssocID="{2A68CF5D-0CED-418B-9AFE-D09529788B43}" presName="connectorText" presStyleLbl="sibTrans1D1" presStyleIdx="1" presStyleCnt="2"/>
      <dgm:spPr/>
    </dgm:pt>
    <dgm:pt modelId="{912CE0D0-3128-4B6C-9B8B-37D8C1866490}" type="pres">
      <dgm:prSet presAssocID="{7A4D4EC4-DF5F-4644-94D1-4A91B530F0F3}" presName="node" presStyleLbl="node1" presStyleIdx="2" presStyleCnt="3">
        <dgm:presLayoutVars>
          <dgm:bulletEnabled val="1"/>
        </dgm:presLayoutVars>
      </dgm:prSet>
      <dgm:spPr/>
    </dgm:pt>
  </dgm:ptLst>
  <dgm:cxnLst>
    <dgm:cxn modelId="{F2A75024-0755-4AF9-B8EC-5E153A9B4484}" srcId="{2EC7E282-D16A-4C65-8149-5494FBC061D3}" destId="{7A4D4EC4-DF5F-4644-94D1-4A91B530F0F3}" srcOrd="2" destOrd="0" parTransId="{1B9B9D14-6BAD-4847-BF11-223D3F30A50C}" sibTransId="{3B90D2A7-EFCE-4F9B-8E38-C9008D6D2BB3}"/>
    <dgm:cxn modelId="{097BDC3A-A41D-48E4-8EB6-4CD1AAA8F95C}" type="presOf" srcId="{DAB59848-431B-4C60-8985-BA727B11AC23}" destId="{FF7E8862-1BA4-47E1-BBA3-2C7DB5C1BD64}" srcOrd="1" destOrd="0" presId="urn:microsoft.com/office/officeart/2016/7/layout/RepeatingBendingProcessNew"/>
    <dgm:cxn modelId="{C5D45C45-7543-4DD3-BAD4-EF18FADDE236}" type="presOf" srcId="{2A68CF5D-0CED-418B-9AFE-D09529788B43}" destId="{64C9EEAD-FC0E-45CF-9F0D-009C0312542B}" srcOrd="1" destOrd="0" presId="urn:microsoft.com/office/officeart/2016/7/layout/RepeatingBendingProcessNew"/>
    <dgm:cxn modelId="{556B4D87-61E8-4BA1-BD44-E5ED658067A0}" type="presOf" srcId="{7A4D4EC4-DF5F-4644-94D1-4A91B530F0F3}" destId="{912CE0D0-3128-4B6C-9B8B-37D8C1866490}" srcOrd="0" destOrd="0" presId="urn:microsoft.com/office/officeart/2016/7/layout/RepeatingBendingProcessNew"/>
    <dgm:cxn modelId="{41D4CC9E-2D32-4281-A955-4DBD58851780}" type="presOf" srcId="{2EC7E282-D16A-4C65-8149-5494FBC061D3}" destId="{EAF1CF41-3E98-468D-A083-7D51A40F3C62}" srcOrd="0" destOrd="0" presId="urn:microsoft.com/office/officeart/2016/7/layout/RepeatingBendingProcessNew"/>
    <dgm:cxn modelId="{392C04BA-57E3-4783-AF73-A11AD3469DF5}" type="presOf" srcId="{581653F4-960B-4478-AE63-2F3336585753}" destId="{3983024A-2547-4D6A-83EE-28903C931E5A}" srcOrd="0" destOrd="0" presId="urn:microsoft.com/office/officeart/2016/7/layout/RepeatingBendingProcessNew"/>
    <dgm:cxn modelId="{0F3AAEC1-7AF4-4F0E-B6A7-DA3B12453825}" type="presOf" srcId="{2A68CF5D-0CED-418B-9AFE-D09529788B43}" destId="{E342F4B8-E6F2-4674-899A-777323850DF6}" srcOrd="0" destOrd="0" presId="urn:microsoft.com/office/officeart/2016/7/layout/RepeatingBendingProcessNew"/>
    <dgm:cxn modelId="{853745C2-5214-4E64-8788-10A1D14B719E}" srcId="{2EC7E282-D16A-4C65-8149-5494FBC061D3}" destId="{581653F4-960B-4478-AE63-2F3336585753}" srcOrd="1" destOrd="0" parTransId="{A6A00E6D-1503-409F-8528-49977480709E}" sibTransId="{2A68CF5D-0CED-418B-9AFE-D09529788B43}"/>
    <dgm:cxn modelId="{8414F8D2-7CED-4B29-BD46-0FA271296AFB}" srcId="{2EC7E282-D16A-4C65-8149-5494FBC061D3}" destId="{97BE7EA5-A8D8-4E9F-98EF-83219A24BEC8}" srcOrd="0" destOrd="0" parTransId="{63E06BAE-8465-4755-B086-87BF019DF2FE}" sibTransId="{DAB59848-431B-4C60-8985-BA727B11AC23}"/>
    <dgm:cxn modelId="{093265D6-EF78-45A6-BB37-6BDF043F7613}" type="presOf" srcId="{97BE7EA5-A8D8-4E9F-98EF-83219A24BEC8}" destId="{4FB2AC3F-91C7-4D5A-99EC-F66B3E4B873A}" srcOrd="0" destOrd="0" presId="urn:microsoft.com/office/officeart/2016/7/layout/RepeatingBendingProcessNew"/>
    <dgm:cxn modelId="{621CBCD6-6B34-459D-9DBC-5C0543E02375}" type="presOf" srcId="{DAB59848-431B-4C60-8985-BA727B11AC23}" destId="{4CCA3E7B-898A-4294-BCF4-B50E4E4B8D85}" srcOrd="0" destOrd="0" presId="urn:microsoft.com/office/officeart/2016/7/layout/RepeatingBendingProcessNew"/>
    <dgm:cxn modelId="{C3B2E3F5-A67A-4617-88D7-8ABBB5DA302A}" type="presParOf" srcId="{EAF1CF41-3E98-468D-A083-7D51A40F3C62}" destId="{4FB2AC3F-91C7-4D5A-99EC-F66B3E4B873A}" srcOrd="0" destOrd="0" presId="urn:microsoft.com/office/officeart/2016/7/layout/RepeatingBendingProcessNew"/>
    <dgm:cxn modelId="{3C19510C-983B-47D1-BC6D-C5EE235D536E}" type="presParOf" srcId="{EAF1CF41-3E98-468D-A083-7D51A40F3C62}" destId="{4CCA3E7B-898A-4294-BCF4-B50E4E4B8D85}" srcOrd="1" destOrd="0" presId="urn:microsoft.com/office/officeart/2016/7/layout/RepeatingBendingProcessNew"/>
    <dgm:cxn modelId="{49487D95-F509-4E94-9D2B-89FF083C02D5}" type="presParOf" srcId="{4CCA3E7B-898A-4294-BCF4-B50E4E4B8D85}" destId="{FF7E8862-1BA4-47E1-BBA3-2C7DB5C1BD64}" srcOrd="0" destOrd="0" presId="urn:microsoft.com/office/officeart/2016/7/layout/RepeatingBendingProcessNew"/>
    <dgm:cxn modelId="{6B0F9597-90DF-4D26-BBE0-25383842A87B}" type="presParOf" srcId="{EAF1CF41-3E98-468D-A083-7D51A40F3C62}" destId="{3983024A-2547-4D6A-83EE-28903C931E5A}" srcOrd="2" destOrd="0" presId="urn:microsoft.com/office/officeart/2016/7/layout/RepeatingBendingProcessNew"/>
    <dgm:cxn modelId="{E027F9B5-0D1F-4499-9294-3B2502185E99}" type="presParOf" srcId="{EAF1CF41-3E98-468D-A083-7D51A40F3C62}" destId="{E342F4B8-E6F2-4674-899A-777323850DF6}" srcOrd="3" destOrd="0" presId="urn:microsoft.com/office/officeart/2016/7/layout/RepeatingBendingProcessNew"/>
    <dgm:cxn modelId="{91FDBBDC-60D0-462F-ADC9-84F8D369F4E3}" type="presParOf" srcId="{E342F4B8-E6F2-4674-899A-777323850DF6}" destId="{64C9EEAD-FC0E-45CF-9F0D-009C0312542B}" srcOrd="0" destOrd="0" presId="urn:microsoft.com/office/officeart/2016/7/layout/RepeatingBendingProcessNew"/>
    <dgm:cxn modelId="{9B0DC52D-D865-4EAC-A2DA-8414D570F496}" type="presParOf" srcId="{EAF1CF41-3E98-468D-A083-7D51A40F3C62}" destId="{912CE0D0-3128-4B6C-9B8B-37D8C1866490}" srcOrd="4"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A547D06-1316-43FC-BD06-EC2801E969C0}"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F0949FE7-2F65-40F7-9C28-67CE4FEC375D}">
      <dgm:prSet/>
      <dgm:spPr/>
      <dgm:t>
        <a:bodyPr/>
        <a:lstStyle/>
        <a:p>
          <a:pPr>
            <a:lnSpc>
              <a:spcPct val="100000"/>
            </a:lnSpc>
          </a:pPr>
          <a:r>
            <a:rPr lang="en-US"/>
            <a:t>More emphasis on the importance of security awareness training</a:t>
          </a:r>
        </a:p>
      </dgm:t>
    </dgm:pt>
    <dgm:pt modelId="{C46E837D-F377-4C85-860E-DA9C0BABD633}" type="parTrans" cxnId="{3B726B18-9C6B-4BA3-8EC5-34ED49D58B40}">
      <dgm:prSet/>
      <dgm:spPr/>
      <dgm:t>
        <a:bodyPr/>
        <a:lstStyle/>
        <a:p>
          <a:endParaRPr lang="en-US"/>
        </a:p>
      </dgm:t>
    </dgm:pt>
    <dgm:pt modelId="{AFAEA45D-4255-43FE-83D6-8AA8D78210EC}" type="sibTrans" cxnId="{3B726B18-9C6B-4BA3-8EC5-34ED49D58B40}">
      <dgm:prSet/>
      <dgm:spPr/>
      <dgm:t>
        <a:bodyPr/>
        <a:lstStyle/>
        <a:p>
          <a:pPr>
            <a:lnSpc>
              <a:spcPct val="100000"/>
            </a:lnSpc>
          </a:pPr>
          <a:endParaRPr lang="en-US"/>
        </a:p>
      </dgm:t>
    </dgm:pt>
    <dgm:pt modelId="{E4549A73-6182-43A3-8AB9-9B12548DA35E}">
      <dgm:prSet/>
      <dgm:spPr/>
      <dgm:t>
        <a:bodyPr/>
        <a:lstStyle/>
        <a:p>
          <a:pPr>
            <a:lnSpc>
              <a:spcPct val="100000"/>
            </a:lnSpc>
          </a:pPr>
          <a:r>
            <a:rPr lang="en-US"/>
            <a:t>Regular review of your employee access controls </a:t>
          </a:r>
        </a:p>
      </dgm:t>
    </dgm:pt>
    <dgm:pt modelId="{BE2014BB-E1DC-4306-BAFD-71E0021FCB9F}" type="parTrans" cxnId="{240FFE89-88CE-46CF-B670-4B68F048E655}">
      <dgm:prSet/>
      <dgm:spPr/>
      <dgm:t>
        <a:bodyPr/>
        <a:lstStyle/>
        <a:p>
          <a:endParaRPr lang="en-US"/>
        </a:p>
      </dgm:t>
    </dgm:pt>
    <dgm:pt modelId="{5E62C55A-9D8C-4111-A0BB-DDF3CBE72449}" type="sibTrans" cxnId="{240FFE89-88CE-46CF-B670-4B68F048E655}">
      <dgm:prSet/>
      <dgm:spPr/>
      <dgm:t>
        <a:bodyPr/>
        <a:lstStyle/>
        <a:p>
          <a:pPr>
            <a:lnSpc>
              <a:spcPct val="100000"/>
            </a:lnSpc>
          </a:pPr>
          <a:endParaRPr lang="en-US"/>
        </a:p>
      </dgm:t>
    </dgm:pt>
    <dgm:pt modelId="{7B860BCE-D28F-4F2E-B1D8-167748F9260F}">
      <dgm:prSet/>
      <dgm:spPr/>
      <dgm:t>
        <a:bodyPr/>
        <a:lstStyle/>
        <a:p>
          <a:pPr>
            <a:lnSpc>
              <a:spcPct val="100000"/>
            </a:lnSpc>
          </a:pPr>
          <a:r>
            <a:rPr lang="en-US"/>
            <a:t>Proactive Monitoring</a:t>
          </a:r>
        </a:p>
      </dgm:t>
    </dgm:pt>
    <dgm:pt modelId="{FBE5DFF6-210F-4C1D-9318-20F5F417508E}" type="parTrans" cxnId="{7ADBD5DB-C2E6-4886-B15C-335B72624B21}">
      <dgm:prSet/>
      <dgm:spPr/>
      <dgm:t>
        <a:bodyPr/>
        <a:lstStyle/>
        <a:p>
          <a:endParaRPr lang="en-US"/>
        </a:p>
      </dgm:t>
    </dgm:pt>
    <dgm:pt modelId="{F25273AE-DFAD-4740-B6D5-C6264098C354}" type="sibTrans" cxnId="{7ADBD5DB-C2E6-4886-B15C-335B72624B21}">
      <dgm:prSet/>
      <dgm:spPr/>
      <dgm:t>
        <a:bodyPr/>
        <a:lstStyle/>
        <a:p>
          <a:pPr>
            <a:lnSpc>
              <a:spcPct val="100000"/>
            </a:lnSpc>
          </a:pPr>
          <a:endParaRPr lang="en-US"/>
        </a:p>
      </dgm:t>
    </dgm:pt>
    <dgm:pt modelId="{315DF63E-A059-4B06-A183-AB2233D2C058}">
      <dgm:prSet/>
      <dgm:spPr/>
      <dgm:t>
        <a:bodyPr/>
        <a:lstStyle/>
        <a:p>
          <a:pPr>
            <a:lnSpc>
              <a:spcPct val="100000"/>
            </a:lnSpc>
          </a:pPr>
          <a:r>
            <a:rPr lang="en-US"/>
            <a:t>Well defined Incident Response Plans</a:t>
          </a:r>
        </a:p>
      </dgm:t>
    </dgm:pt>
    <dgm:pt modelId="{32607BA8-15A9-4EEC-BC8C-C13C7BF6C796}" type="parTrans" cxnId="{FCA6F040-25B3-4B1D-8377-2F3470C0AD7B}">
      <dgm:prSet/>
      <dgm:spPr/>
      <dgm:t>
        <a:bodyPr/>
        <a:lstStyle/>
        <a:p>
          <a:endParaRPr lang="en-US"/>
        </a:p>
      </dgm:t>
    </dgm:pt>
    <dgm:pt modelId="{6AE02017-B584-4442-8746-C24307E19F45}" type="sibTrans" cxnId="{FCA6F040-25B3-4B1D-8377-2F3470C0AD7B}">
      <dgm:prSet/>
      <dgm:spPr/>
      <dgm:t>
        <a:bodyPr/>
        <a:lstStyle/>
        <a:p>
          <a:endParaRPr lang="en-US"/>
        </a:p>
      </dgm:t>
    </dgm:pt>
    <dgm:pt modelId="{610D238B-23B6-4734-898E-123D8A91B440}" type="pres">
      <dgm:prSet presAssocID="{EA547D06-1316-43FC-BD06-EC2801E969C0}" presName="root" presStyleCnt="0">
        <dgm:presLayoutVars>
          <dgm:dir/>
          <dgm:resizeHandles val="exact"/>
        </dgm:presLayoutVars>
      </dgm:prSet>
      <dgm:spPr/>
    </dgm:pt>
    <dgm:pt modelId="{D4148C7C-49DB-4378-A4D7-85C497854CD6}" type="pres">
      <dgm:prSet presAssocID="{EA547D06-1316-43FC-BD06-EC2801E969C0}" presName="container" presStyleCnt="0">
        <dgm:presLayoutVars>
          <dgm:dir/>
          <dgm:resizeHandles val="exact"/>
        </dgm:presLayoutVars>
      </dgm:prSet>
      <dgm:spPr/>
    </dgm:pt>
    <dgm:pt modelId="{E399FE12-CB2D-4B39-87E2-E8F09F6007AB}" type="pres">
      <dgm:prSet presAssocID="{F0949FE7-2F65-40F7-9C28-67CE4FEC375D}" presName="compNode" presStyleCnt="0"/>
      <dgm:spPr/>
    </dgm:pt>
    <dgm:pt modelId="{141EB7A8-87C9-4986-9EEA-8ADF5BAFF0AE}" type="pres">
      <dgm:prSet presAssocID="{F0949FE7-2F65-40F7-9C28-67CE4FEC375D}" presName="iconBgRect" presStyleLbl="bgShp" presStyleIdx="0" presStyleCnt="4"/>
      <dgm:spPr/>
    </dgm:pt>
    <dgm:pt modelId="{DCA95EA9-210B-448F-BC53-364A31E47E72}" type="pres">
      <dgm:prSet presAssocID="{F0949FE7-2F65-40F7-9C28-67CE4FEC375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069B26C9-6BED-4741-86D5-1E6093BBCB96}" type="pres">
      <dgm:prSet presAssocID="{F0949FE7-2F65-40F7-9C28-67CE4FEC375D}" presName="spaceRect" presStyleCnt="0"/>
      <dgm:spPr/>
    </dgm:pt>
    <dgm:pt modelId="{E23D526C-23A3-47EF-BD08-9DE0F02BBF4D}" type="pres">
      <dgm:prSet presAssocID="{F0949FE7-2F65-40F7-9C28-67CE4FEC375D}" presName="textRect" presStyleLbl="revTx" presStyleIdx="0" presStyleCnt="4">
        <dgm:presLayoutVars>
          <dgm:chMax val="1"/>
          <dgm:chPref val="1"/>
        </dgm:presLayoutVars>
      </dgm:prSet>
      <dgm:spPr/>
    </dgm:pt>
    <dgm:pt modelId="{5C74AC60-962B-4F4C-8C4C-9373A8844CBF}" type="pres">
      <dgm:prSet presAssocID="{AFAEA45D-4255-43FE-83D6-8AA8D78210EC}" presName="sibTrans" presStyleLbl="sibTrans2D1" presStyleIdx="0" presStyleCnt="0"/>
      <dgm:spPr/>
    </dgm:pt>
    <dgm:pt modelId="{5E99076E-2513-4E3B-9FCA-1BF1564711E0}" type="pres">
      <dgm:prSet presAssocID="{E4549A73-6182-43A3-8AB9-9B12548DA35E}" presName="compNode" presStyleCnt="0"/>
      <dgm:spPr/>
    </dgm:pt>
    <dgm:pt modelId="{00A60887-3AE7-45B5-A8F9-0DAF183E3777}" type="pres">
      <dgm:prSet presAssocID="{E4549A73-6182-43A3-8AB9-9B12548DA35E}" presName="iconBgRect" presStyleLbl="bgShp" presStyleIdx="1" presStyleCnt="4"/>
      <dgm:spPr/>
    </dgm:pt>
    <dgm:pt modelId="{560D3EEB-E6C0-41C8-A81A-80820491112F}" type="pres">
      <dgm:prSet presAssocID="{E4549A73-6182-43A3-8AB9-9B12548DA35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Irritant"/>
        </a:ext>
      </dgm:extLst>
    </dgm:pt>
    <dgm:pt modelId="{91CD22E5-84E3-4D4D-BF41-10C410DBF3CF}" type="pres">
      <dgm:prSet presAssocID="{E4549A73-6182-43A3-8AB9-9B12548DA35E}" presName="spaceRect" presStyleCnt="0"/>
      <dgm:spPr/>
    </dgm:pt>
    <dgm:pt modelId="{9CC8A8E6-0B71-492E-BA0F-8F35182BB75D}" type="pres">
      <dgm:prSet presAssocID="{E4549A73-6182-43A3-8AB9-9B12548DA35E}" presName="textRect" presStyleLbl="revTx" presStyleIdx="1" presStyleCnt="4">
        <dgm:presLayoutVars>
          <dgm:chMax val="1"/>
          <dgm:chPref val="1"/>
        </dgm:presLayoutVars>
      </dgm:prSet>
      <dgm:spPr/>
    </dgm:pt>
    <dgm:pt modelId="{083B7C4E-8AC6-424F-8BB4-CCAE34B6A007}" type="pres">
      <dgm:prSet presAssocID="{5E62C55A-9D8C-4111-A0BB-DDF3CBE72449}" presName="sibTrans" presStyleLbl="sibTrans2D1" presStyleIdx="0" presStyleCnt="0"/>
      <dgm:spPr/>
    </dgm:pt>
    <dgm:pt modelId="{4384A0ED-C11A-4432-A99A-3A429E03C7BE}" type="pres">
      <dgm:prSet presAssocID="{7B860BCE-D28F-4F2E-B1D8-167748F9260F}" presName="compNode" presStyleCnt="0"/>
      <dgm:spPr/>
    </dgm:pt>
    <dgm:pt modelId="{8FC071E9-B85D-4E2A-9244-40ED9CDAA503}" type="pres">
      <dgm:prSet presAssocID="{7B860BCE-D28F-4F2E-B1D8-167748F9260F}" presName="iconBgRect" presStyleLbl="bgShp" presStyleIdx="2" presStyleCnt="4"/>
      <dgm:spPr/>
    </dgm:pt>
    <dgm:pt modelId="{3CCF0541-FBCD-420E-915D-F8161E24FC10}" type="pres">
      <dgm:prSet presAssocID="{7B860BCE-D28F-4F2E-B1D8-167748F9260F}"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2E3F76F4-F84F-470D-9FF9-F3CFE1605588}" type="pres">
      <dgm:prSet presAssocID="{7B860BCE-D28F-4F2E-B1D8-167748F9260F}" presName="spaceRect" presStyleCnt="0"/>
      <dgm:spPr/>
    </dgm:pt>
    <dgm:pt modelId="{2C5CE031-713F-4F22-A978-F0452CDE1FB6}" type="pres">
      <dgm:prSet presAssocID="{7B860BCE-D28F-4F2E-B1D8-167748F9260F}" presName="textRect" presStyleLbl="revTx" presStyleIdx="2" presStyleCnt="4">
        <dgm:presLayoutVars>
          <dgm:chMax val="1"/>
          <dgm:chPref val="1"/>
        </dgm:presLayoutVars>
      </dgm:prSet>
      <dgm:spPr/>
    </dgm:pt>
    <dgm:pt modelId="{1F41AAAF-3EA2-458B-8F62-45E627DCB0FD}" type="pres">
      <dgm:prSet presAssocID="{F25273AE-DFAD-4740-B6D5-C6264098C354}" presName="sibTrans" presStyleLbl="sibTrans2D1" presStyleIdx="0" presStyleCnt="0"/>
      <dgm:spPr/>
    </dgm:pt>
    <dgm:pt modelId="{2BEEF09B-C991-42AF-9802-AFFBFF428D8B}" type="pres">
      <dgm:prSet presAssocID="{315DF63E-A059-4B06-A183-AB2233D2C058}" presName="compNode" presStyleCnt="0"/>
      <dgm:spPr/>
    </dgm:pt>
    <dgm:pt modelId="{BDDA5E82-9CB5-4414-8979-56C50DE1D94E}" type="pres">
      <dgm:prSet presAssocID="{315DF63E-A059-4B06-A183-AB2233D2C058}" presName="iconBgRect" presStyleLbl="bgShp" presStyleIdx="3" presStyleCnt="4"/>
      <dgm:spPr/>
    </dgm:pt>
    <dgm:pt modelId="{FFC2DC75-30DE-42E7-89CC-B31FE1DF569A}" type="pres">
      <dgm:prSet presAssocID="{315DF63E-A059-4B06-A183-AB2233D2C05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heckmark"/>
        </a:ext>
      </dgm:extLst>
    </dgm:pt>
    <dgm:pt modelId="{9EB00B9B-C9EA-4918-89BF-E3E0EB14AFB2}" type="pres">
      <dgm:prSet presAssocID="{315DF63E-A059-4B06-A183-AB2233D2C058}" presName="spaceRect" presStyleCnt="0"/>
      <dgm:spPr/>
    </dgm:pt>
    <dgm:pt modelId="{88563DED-6DD0-477C-910B-442EE2D1E028}" type="pres">
      <dgm:prSet presAssocID="{315DF63E-A059-4B06-A183-AB2233D2C058}" presName="textRect" presStyleLbl="revTx" presStyleIdx="3" presStyleCnt="4">
        <dgm:presLayoutVars>
          <dgm:chMax val="1"/>
          <dgm:chPref val="1"/>
        </dgm:presLayoutVars>
      </dgm:prSet>
      <dgm:spPr/>
    </dgm:pt>
  </dgm:ptLst>
  <dgm:cxnLst>
    <dgm:cxn modelId="{83F82B12-0EAA-4E8E-B314-9FB2193C2071}" type="presOf" srcId="{EA547D06-1316-43FC-BD06-EC2801E969C0}" destId="{610D238B-23B6-4734-898E-123D8A91B440}" srcOrd="0" destOrd="0" presId="urn:microsoft.com/office/officeart/2018/2/layout/IconCircleList"/>
    <dgm:cxn modelId="{A7CA7914-6560-4A0C-9676-B8127774F282}" type="presOf" srcId="{F0949FE7-2F65-40F7-9C28-67CE4FEC375D}" destId="{E23D526C-23A3-47EF-BD08-9DE0F02BBF4D}" srcOrd="0" destOrd="0" presId="urn:microsoft.com/office/officeart/2018/2/layout/IconCircleList"/>
    <dgm:cxn modelId="{3B726B18-9C6B-4BA3-8EC5-34ED49D58B40}" srcId="{EA547D06-1316-43FC-BD06-EC2801E969C0}" destId="{F0949FE7-2F65-40F7-9C28-67CE4FEC375D}" srcOrd="0" destOrd="0" parTransId="{C46E837D-F377-4C85-860E-DA9C0BABD633}" sibTransId="{AFAEA45D-4255-43FE-83D6-8AA8D78210EC}"/>
    <dgm:cxn modelId="{91D78E2F-DA9A-4EEA-8754-319E8645722D}" type="presOf" srcId="{F25273AE-DFAD-4740-B6D5-C6264098C354}" destId="{1F41AAAF-3EA2-458B-8F62-45E627DCB0FD}" srcOrd="0" destOrd="0" presId="urn:microsoft.com/office/officeart/2018/2/layout/IconCircleList"/>
    <dgm:cxn modelId="{FCA6F040-25B3-4B1D-8377-2F3470C0AD7B}" srcId="{EA547D06-1316-43FC-BD06-EC2801E969C0}" destId="{315DF63E-A059-4B06-A183-AB2233D2C058}" srcOrd="3" destOrd="0" parTransId="{32607BA8-15A9-4EEC-BC8C-C13C7BF6C796}" sibTransId="{6AE02017-B584-4442-8746-C24307E19F45}"/>
    <dgm:cxn modelId="{F0FAA274-ADFE-4637-8596-249A5757B7F6}" type="presOf" srcId="{AFAEA45D-4255-43FE-83D6-8AA8D78210EC}" destId="{5C74AC60-962B-4F4C-8C4C-9373A8844CBF}" srcOrd="0" destOrd="0" presId="urn:microsoft.com/office/officeart/2018/2/layout/IconCircleList"/>
    <dgm:cxn modelId="{240FFE89-88CE-46CF-B670-4B68F048E655}" srcId="{EA547D06-1316-43FC-BD06-EC2801E969C0}" destId="{E4549A73-6182-43A3-8AB9-9B12548DA35E}" srcOrd="1" destOrd="0" parTransId="{BE2014BB-E1DC-4306-BAFD-71E0021FCB9F}" sibTransId="{5E62C55A-9D8C-4111-A0BB-DDF3CBE72449}"/>
    <dgm:cxn modelId="{D494F896-A221-40BB-84F1-A30CE7EF9DB3}" type="presOf" srcId="{E4549A73-6182-43A3-8AB9-9B12548DA35E}" destId="{9CC8A8E6-0B71-492E-BA0F-8F35182BB75D}" srcOrd="0" destOrd="0" presId="urn:microsoft.com/office/officeart/2018/2/layout/IconCircleList"/>
    <dgm:cxn modelId="{85F5E9C7-EEB2-4A0E-9B51-24CE5AD416F9}" type="presOf" srcId="{315DF63E-A059-4B06-A183-AB2233D2C058}" destId="{88563DED-6DD0-477C-910B-442EE2D1E028}" srcOrd="0" destOrd="0" presId="urn:microsoft.com/office/officeart/2018/2/layout/IconCircleList"/>
    <dgm:cxn modelId="{7ADBD5DB-C2E6-4886-B15C-335B72624B21}" srcId="{EA547D06-1316-43FC-BD06-EC2801E969C0}" destId="{7B860BCE-D28F-4F2E-B1D8-167748F9260F}" srcOrd="2" destOrd="0" parTransId="{FBE5DFF6-210F-4C1D-9318-20F5F417508E}" sibTransId="{F25273AE-DFAD-4740-B6D5-C6264098C354}"/>
    <dgm:cxn modelId="{5AAE4BE6-D76A-4347-9277-A28DEB047FCA}" type="presOf" srcId="{5E62C55A-9D8C-4111-A0BB-DDF3CBE72449}" destId="{083B7C4E-8AC6-424F-8BB4-CCAE34B6A007}" srcOrd="0" destOrd="0" presId="urn:microsoft.com/office/officeart/2018/2/layout/IconCircleList"/>
    <dgm:cxn modelId="{ADA23DFC-DB5A-46A9-A95C-A9BC9709A20C}" type="presOf" srcId="{7B860BCE-D28F-4F2E-B1D8-167748F9260F}" destId="{2C5CE031-713F-4F22-A978-F0452CDE1FB6}" srcOrd="0" destOrd="0" presId="urn:microsoft.com/office/officeart/2018/2/layout/IconCircleList"/>
    <dgm:cxn modelId="{1CD8568C-B736-4F0A-93B4-AF1DCA9614B2}" type="presParOf" srcId="{610D238B-23B6-4734-898E-123D8A91B440}" destId="{D4148C7C-49DB-4378-A4D7-85C497854CD6}" srcOrd="0" destOrd="0" presId="urn:microsoft.com/office/officeart/2018/2/layout/IconCircleList"/>
    <dgm:cxn modelId="{95117909-E375-4B3B-AC1D-68C9FDAF2C98}" type="presParOf" srcId="{D4148C7C-49DB-4378-A4D7-85C497854CD6}" destId="{E399FE12-CB2D-4B39-87E2-E8F09F6007AB}" srcOrd="0" destOrd="0" presId="urn:microsoft.com/office/officeart/2018/2/layout/IconCircleList"/>
    <dgm:cxn modelId="{FD54ED08-FC22-4CA5-8701-62489B02DFA5}" type="presParOf" srcId="{E399FE12-CB2D-4B39-87E2-E8F09F6007AB}" destId="{141EB7A8-87C9-4986-9EEA-8ADF5BAFF0AE}" srcOrd="0" destOrd="0" presId="urn:microsoft.com/office/officeart/2018/2/layout/IconCircleList"/>
    <dgm:cxn modelId="{1D7D5EB8-FBC6-4B49-9F1F-9EE8C4767385}" type="presParOf" srcId="{E399FE12-CB2D-4B39-87E2-E8F09F6007AB}" destId="{DCA95EA9-210B-448F-BC53-364A31E47E72}" srcOrd="1" destOrd="0" presId="urn:microsoft.com/office/officeart/2018/2/layout/IconCircleList"/>
    <dgm:cxn modelId="{F2D2B60E-503A-4A08-8235-C5033DE5F534}" type="presParOf" srcId="{E399FE12-CB2D-4B39-87E2-E8F09F6007AB}" destId="{069B26C9-6BED-4741-86D5-1E6093BBCB96}" srcOrd="2" destOrd="0" presId="urn:microsoft.com/office/officeart/2018/2/layout/IconCircleList"/>
    <dgm:cxn modelId="{9C2559FC-BD30-4D38-957C-1E26B8BB4243}" type="presParOf" srcId="{E399FE12-CB2D-4B39-87E2-E8F09F6007AB}" destId="{E23D526C-23A3-47EF-BD08-9DE0F02BBF4D}" srcOrd="3" destOrd="0" presId="urn:microsoft.com/office/officeart/2018/2/layout/IconCircleList"/>
    <dgm:cxn modelId="{4F26F54E-0C16-4938-B421-4F46CBBEBAB3}" type="presParOf" srcId="{D4148C7C-49DB-4378-A4D7-85C497854CD6}" destId="{5C74AC60-962B-4F4C-8C4C-9373A8844CBF}" srcOrd="1" destOrd="0" presId="urn:microsoft.com/office/officeart/2018/2/layout/IconCircleList"/>
    <dgm:cxn modelId="{4369B9D8-1DEC-4B36-88ED-30667053BEB6}" type="presParOf" srcId="{D4148C7C-49DB-4378-A4D7-85C497854CD6}" destId="{5E99076E-2513-4E3B-9FCA-1BF1564711E0}" srcOrd="2" destOrd="0" presId="urn:microsoft.com/office/officeart/2018/2/layout/IconCircleList"/>
    <dgm:cxn modelId="{B9F94E9B-78C7-483F-9CEB-36D1234AD9B3}" type="presParOf" srcId="{5E99076E-2513-4E3B-9FCA-1BF1564711E0}" destId="{00A60887-3AE7-45B5-A8F9-0DAF183E3777}" srcOrd="0" destOrd="0" presId="urn:microsoft.com/office/officeart/2018/2/layout/IconCircleList"/>
    <dgm:cxn modelId="{C53BF648-C188-48D6-BD92-D84951C821E1}" type="presParOf" srcId="{5E99076E-2513-4E3B-9FCA-1BF1564711E0}" destId="{560D3EEB-E6C0-41C8-A81A-80820491112F}" srcOrd="1" destOrd="0" presId="urn:microsoft.com/office/officeart/2018/2/layout/IconCircleList"/>
    <dgm:cxn modelId="{D3CD80E8-3915-409A-BC6D-425BBDA208ED}" type="presParOf" srcId="{5E99076E-2513-4E3B-9FCA-1BF1564711E0}" destId="{91CD22E5-84E3-4D4D-BF41-10C410DBF3CF}" srcOrd="2" destOrd="0" presId="urn:microsoft.com/office/officeart/2018/2/layout/IconCircleList"/>
    <dgm:cxn modelId="{27530184-D8C5-4CDC-806D-56F40A22CC55}" type="presParOf" srcId="{5E99076E-2513-4E3B-9FCA-1BF1564711E0}" destId="{9CC8A8E6-0B71-492E-BA0F-8F35182BB75D}" srcOrd="3" destOrd="0" presId="urn:microsoft.com/office/officeart/2018/2/layout/IconCircleList"/>
    <dgm:cxn modelId="{1DC877E2-B1B3-451F-A4C4-7555D2CDE70C}" type="presParOf" srcId="{D4148C7C-49DB-4378-A4D7-85C497854CD6}" destId="{083B7C4E-8AC6-424F-8BB4-CCAE34B6A007}" srcOrd="3" destOrd="0" presId="urn:microsoft.com/office/officeart/2018/2/layout/IconCircleList"/>
    <dgm:cxn modelId="{EB8FECE5-0A57-47E1-B409-6990B59EC2A9}" type="presParOf" srcId="{D4148C7C-49DB-4378-A4D7-85C497854CD6}" destId="{4384A0ED-C11A-4432-A99A-3A429E03C7BE}" srcOrd="4" destOrd="0" presId="urn:microsoft.com/office/officeart/2018/2/layout/IconCircleList"/>
    <dgm:cxn modelId="{A3527231-26CB-458F-BC75-AFA44D707564}" type="presParOf" srcId="{4384A0ED-C11A-4432-A99A-3A429E03C7BE}" destId="{8FC071E9-B85D-4E2A-9244-40ED9CDAA503}" srcOrd="0" destOrd="0" presId="urn:microsoft.com/office/officeart/2018/2/layout/IconCircleList"/>
    <dgm:cxn modelId="{541DC273-2012-4051-8F04-F7FBEA68D268}" type="presParOf" srcId="{4384A0ED-C11A-4432-A99A-3A429E03C7BE}" destId="{3CCF0541-FBCD-420E-915D-F8161E24FC10}" srcOrd="1" destOrd="0" presId="urn:microsoft.com/office/officeart/2018/2/layout/IconCircleList"/>
    <dgm:cxn modelId="{9BA7D60D-DB7B-4913-80A3-1E092B4BE3C8}" type="presParOf" srcId="{4384A0ED-C11A-4432-A99A-3A429E03C7BE}" destId="{2E3F76F4-F84F-470D-9FF9-F3CFE1605588}" srcOrd="2" destOrd="0" presId="urn:microsoft.com/office/officeart/2018/2/layout/IconCircleList"/>
    <dgm:cxn modelId="{7CE58D70-5740-42F1-91F6-A0920D277A7C}" type="presParOf" srcId="{4384A0ED-C11A-4432-A99A-3A429E03C7BE}" destId="{2C5CE031-713F-4F22-A978-F0452CDE1FB6}" srcOrd="3" destOrd="0" presId="urn:microsoft.com/office/officeart/2018/2/layout/IconCircleList"/>
    <dgm:cxn modelId="{E2B9A511-85E1-4AA1-882E-9657B5162B32}" type="presParOf" srcId="{D4148C7C-49DB-4378-A4D7-85C497854CD6}" destId="{1F41AAAF-3EA2-458B-8F62-45E627DCB0FD}" srcOrd="5" destOrd="0" presId="urn:microsoft.com/office/officeart/2018/2/layout/IconCircleList"/>
    <dgm:cxn modelId="{0435D866-6274-479E-9CCB-644ED2B07548}" type="presParOf" srcId="{D4148C7C-49DB-4378-A4D7-85C497854CD6}" destId="{2BEEF09B-C991-42AF-9802-AFFBFF428D8B}" srcOrd="6" destOrd="0" presId="urn:microsoft.com/office/officeart/2018/2/layout/IconCircleList"/>
    <dgm:cxn modelId="{B3A26BCB-2E4E-4A6E-A498-211162825E0C}" type="presParOf" srcId="{2BEEF09B-C991-42AF-9802-AFFBFF428D8B}" destId="{BDDA5E82-9CB5-4414-8979-56C50DE1D94E}" srcOrd="0" destOrd="0" presId="urn:microsoft.com/office/officeart/2018/2/layout/IconCircleList"/>
    <dgm:cxn modelId="{2352F5C6-D414-40BC-BB51-6F064B1F6D79}" type="presParOf" srcId="{2BEEF09B-C991-42AF-9802-AFFBFF428D8B}" destId="{FFC2DC75-30DE-42E7-89CC-B31FE1DF569A}" srcOrd="1" destOrd="0" presId="urn:microsoft.com/office/officeart/2018/2/layout/IconCircleList"/>
    <dgm:cxn modelId="{25C35CF6-1175-42DB-BF5D-19BD40F10A8A}" type="presParOf" srcId="{2BEEF09B-C991-42AF-9802-AFFBFF428D8B}" destId="{9EB00B9B-C9EA-4918-89BF-E3E0EB14AFB2}" srcOrd="2" destOrd="0" presId="urn:microsoft.com/office/officeart/2018/2/layout/IconCircleList"/>
    <dgm:cxn modelId="{3CF8375A-C0E1-4478-89E8-1AA3B4145132}" type="presParOf" srcId="{2BEEF09B-C991-42AF-9802-AFFBFF428D8B}" destId="{88563DED-6DD0-477C-910B-442EE2D1E028}"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6F657EC-6510-4376-91D1-CA89AF16B3B6}" type="doc">
      <dgm:prSet loTypeId="urn:microsoft.com/office/officeart/2005/8/layout/default" loCatId="list" qsTypeId="urn:microsoft.com/office/officeart/2005/8/quickstyle/3d1" qsCatId="3D" csTypeId="urn:microsoft.com/office/officeart/2005/8/colors/accent1_3" csCatId="accent1" phldr="1"/>
      <dgm:spPr/>
      <dgm:t>
        <a:bodyPr/>
        <a:lstStyle/>
        <a:p>
          <a:endParaRPr lang="en-US"/>
        </a:p>
      </dgm:t>
    </dgm:pt>
    <dgm:pt modelId="{9B66D55D-5C9C-48F5-B5A7-CF18D47CAF5C}">
      <dgm:prSet/>
      <dgm:spPr/>
      <dgm:t>
        <a:bodyPr/>
        <a:lstStyle/>
        <a:p>
          <a:r>
            <a:rPr lang="en-US" b="0" i="0" baseline="0"/>
            <a:t>Security Awareness Training</a:t>
          </a:r>
          <a:endParaRPr lang="en-IE" b="0" i="0" baseline="0"/>
        </a:p>
      </dgm:t>
    </dgm:pt>
    <dgm:pt modelId="{BD364183-1167-4E40-9B1A-7E50C76CCDD7}" type="parTrans" cxnId="{767C783D-2862-45FC-8DA6-E4AA5F7133D1}">
      <dgm:prSet/>
      <dgm:spPr/>
      <dgm:t>
        <a:bodyPr/>
        <a:lstStyle/>
        <a:p>
          <a:endParaRPr lang="en-US"/>
        </a:p>
      </dgm:t>
    </dgm:pt>
    <dgm:pt modelId="{289B9F93-618F-4986-9F25-1CEC87ECEE44}" type="sibTrans" cxnId="{767C783D-2862-45FC-8DA6-E4AA5F7133D1}">
      <dgm:prSet/>
      <dgm:spPr/>
      <dgm:t>
        <a:bodyPr/>
        <a:lstStyle/>
        <a:p>
          <a:endParaRPr lang="en-US"/>
        </a:p>
      </dgm:t>
    </dgm:pt>
    <dgm:pt modelId="{12FC2914-FF14-453D-9D06-065684ACFDE1}">
      <dgm:prSet/>
      <dgm:spPr/>
      <dgm:t>
        <a:bodyPr/>
        <a:lstStyle/>
        <a:p>
          <a:r>
            <a:rPr lang="en-US" b="0" i="0" baseline="0"/>
            <a:t>Threat Intelligence</a:t>
          </a:r>
          <a:endParaRPr lang="en-US"/>
        </a:p>
      </dgm:t>
    </dgm:pt>
    <dgm:pt modelId="{2FB3E5B2-1B7C-489F-8B70-18A6863A9B71}" type="parTrans" cxnId="{023A6564-0FEA-40B6-BBBD-BA9EF7B3A677}">
      <dgm:prSet/>
      <dgm:spPr/>
      <dgm:t>
        <a:bodyPr/>
        <a:lstStyle/>
        <a:p>
          <a:endParaRPr lang="en-US"/>
        </a:p>
      </dgm:t>
    </dgm:pt>
    <dgm:pt modelId="{F319D5E5-BDB0-4174-8637-21AACA18A31E}" type="sibTrans" cxnId="{023A6564-0FEA-40B6-BBBD-BA9EF7B3A677}">
      <dgm:prSet/>
      <dgm:spPr/>
      <dgm:t>
        <a:bodyPr/>
        <a:lstStyle/>
        <a:p>
          <a:endParaRPr lang="en-US"/>
        </a:p>
      </dgm:t>
    </dgm:pt>
    <dgm:pt modelId="{69F39A6D-C1C6-47C6-8FB9-B73E07FA7C05}">
      <dgm:prSet/>
      <dgm:spPr/>
      <dgm:t>
        <a:bodyPr/>
        <a:lstStyle/>
        <a:p>
          <a:r>
            <a:rPr lang="en-IE" b="0" i="0" baseline="0"/>
            <a:t>Network Scanning</a:t>
          </a:r>
          <a:endParaRPr lang="en-US"/>
        </a:p>
      </dgm:t>
    </dgm:pt>
    <dgm:pt modelId="{B1F5CFCE-BF8B-4724-ADC7-94500E5CF492}" type="parTrans" cxnId="{FA2112D2-64E1-42AA-91E3-787FCC761813}">
      <dgm:prSet/>
      <dgm:spPr/>
      <dgm:t>
        <a:bodyPr/>
        <a:lstStyle/>
        <a:p>
          <a:endParaRPr lang="en-US"/>
        </a:p>
      </dgm:t>
    </dgm:pt>
    <dgm:pt modelId="{9F73AA1D-E4D2-4FED-B55E-06A2C8F9FC5C}" type="sibTrans" cxnId="{FA2112D2-64E1-42AA-91E3-787FCC761813}">
      <dgm:prSet/>
      <dgm:spPr/>
      <dgm:t>
        <a:bodyPr/>
        <a:lstStyle/>
        <a:p>
          <a:endParaRPr lang="en-US"/>
        </a:p>
      </dgm:t>
    </dgm:pt>
    <dgm:pt modelId="{E2ED9A3C-27DC-43CB-8CB7-2F6FA4FBD641}">
      <dgm:prSet/>
      <dgm:spPr/>
      <dgm:t>
        <a:bodyPr/>
        <a:lstStyle/>
        <a:p>
          <a:r>
            <a:rPr lang="en-US" b="0" i="0" baseline="0"/>
            <a:t>Risk Assessments (IT Environment) </a:t>
          </a:r>
          <a:endParaRPr lang="en-US"/>
        </a:p>
      </dgm:t>
    </dgm:pt>
    <dgm:pt modelId="{559046B8-3DE2-44F5-8551-E3FAFD6F7F9D}" type="parTrans" cxnId="{34E034BB-E4D9-41DD-B34F-4374AE7F0842}">
      <dgm:prSet/>
      <dgm:spPr/>
      <dgm:t>
        <a:bodyPr/>
        <a:lstStyle/>
        <a:p>
          <a:endParaRPr lang="en-US"/>
        </a:p>
      </dgm:t>
    </dgm:pt>
    <dgm:pt modelId="{C641F47E-D92C-45CA-9927-84B5BB35DC67}" type="sibTrans" cxnId="{34E034BB-E4D9-41DD-B34F-4374AE7F0842}">
      <dgm:prSet/>
      <dgm:spPr/>
      <dgm:t>
        <a:bodyPr/>
        <a:lstStyle/>
        <a:p>
          <a:endParaRPr lang="en-US"/>
        </a:p>
      </dgm:t>
    </dgm:pt>
    <dgm:pt modelId="{1ED4403E-9064-4A03-84D1-EE48F70FC6CA}">
      <dgm:prSet/>
      <dgm:spPr/>
      <dgm:t>
        <a:bodyPr/>
        <a:lstStyle/>
        <a:p>
          <a:r>
            <a:rPr lang="en-US" b="0" i="0" baseline="0"/>
            <a:t>Anti-phishing Protection</a:t>
          </a:r>
          <a:endParaRPr lang="en-US"/>
        </a:p>
      </dgm:t>
    </dgm:pt>
    <dgm:pt modelId="{2421389C-E999-4554-90FE-9129E83631A2}" type="parTrans" cxnId="{B955D837-6506-48A8-A0E7-07C3B2BCE436}">
      <dgm:prSet/>
      <dgm:spPr/>
      <dgm:t>
        <a:bodyPr/>
        <a:lstStyle/>
        <a:p>
          <a:endParaRPr lang="en-US"/>
        </a:p>
      </dgm:t>
    </dgm:pt>
    <dgm:pt modelId="{73DC1085-D424-4DC5-8CE7-8E91C5643DA1}" type="sibTrans" cxnId="{B955D837-6506-48A8-A0E7-07C3B2BCE436}">
      <dgm:prSet/>
      <dgm:spPr/>
      <dgm:t>
        <a:bodyPr/>
        <a:lstStyle/>
        <a:p>
          <a:endParaRPr lang="en-US"/>
        </a:p>
      </dgm:t>
    </dgm:pt>
    <dgm:pt modelId="{266F0ED3-86A3-439E-9ADE-3675D62E1288}">
      <dgm:prSet/>
      <dgm:spPr/>
      <dgm:t>
        <a:bodyPr/>
        <a:lstStyle/>
        <a:p>
          <a:r>
            <a:rPr kumimoji="0" lang="en-US" b="0" i="0" u="none" strike="noStrike" cap="none" spc="0" normalizeH="0" baseline="0" noProof="0">
              <a:ln/>
              <a:effectLst/>
              <a:uLnTx/>
              <a:uFillTx/>
              <a:latin typeface="Aptos" panose="02110004020202020204"/>
              <a:ea typeface="+mn-ea"/>
              <a:cs typeface="+mn-cs"/>
            </a:rPr>
            <a:t>Simulated Phishing Attacks</a:t>
          </a:r>
          <a:endParaRPr lang="en-US"/>
        </a:p>
      </dgm:t>
    </dgm:pt>
    <dgm:pt modelId="{E715CF0D-46F4-4174-B77E-DCDAAAB2C644}" type="parTrans" cxnId="{95A2515C-854A-4890-9971-970C96DB7A56}">
      <dgm:prSet/>
      <dgm:spPr/>
      <dgm:t>
        <a:bodyPr/>
        <a:lstStyle/>
        <a:p>
          <a:endParaRPr lang="en-US"/>
        </a:p>
      </dgm:t>
    </dgm:pt>
    <dgm:pt modelId="{30108F88-C3C1-4440-9C44-F91F0BD6FD06}" type="sibTrans" cxnId="{95A2515C-854A-4890-9971-970C96DB7A56}">
      <dgm:prSet/>
      <dgm:spPr/>
      <dgm:t>
        <a:bodyPr/>
        <a:lstStyle/>
        <a:p>
          <a:endParaRPr lang="en-US"/>
        </a:p>
      </dgm:t>
    </dgm:pt>
    <dgm:pt modelId="{89FDCF19-EEB7-453F-927C-6F2027C4EBF9}">
      <dgm:prSet/>
      <dgm:spPr/>
      <dgm:t>
        <a:bodyPr/>
        <a:lstStyle/>
        <a:p>
          <a:r>
            <a:rPr lang="en-US" b="0" i="0" baseline="0"/>
            <a:t>';--have I been pwned?</a:t>
          </a:r>
          <a:endParaRPr lang="en-US"/>
        </a:p>
      </dgm:t>
    </dgm:pt>
    <dgm:pt modelId="{AFF73E73-20D3-40B5-AD6D-AB552E51D6D8}" type="parTrans" cxnId="{92A7C5BB-0C09-4EAC-A32C-5ABB06539FB0}">
      <dgm:prSet/>
      <dgm:spPr/>
      <dgm:t>
        <a:bodyPr/>
        <a:lstStyle/>
        <a:p>
          <a:endParaRPr lang="en-US"/>
        </a:p>
      </dgm:t>
    </dgm:pt>
    <dgm:pt modelId="{B5ACC410-8C58-42DB-BAEE-2C148B61800C}" type="sibTrans" cxnId="{92A7C5BB-0C09-4EAC-A32C-5ABB06539FB0}">
      <dgm:prSet/>
      <dgm:spPr/>
      <dgm:t>
        <a:bodyPr/>
        <a:lstStyle/>
        <a:p>
          <a:endParaRPr lang="en-US"/>
        </a:p>
      </dgm:t>
    </dgm:pt>
    <dgm:pt modelId="{C6E68D54-E5E2-42D0-A665-AA0B7FC24DBE}">
      <dgm:prSet/>
      <dgm:spPr/>
      <dgm:t>
        <a:bodyPr/>
        <a:lstStyle/>
        <a:p>
          <a:r>
            <a:rPr lang="en-US"/>
            <a:t>Policies</a:t>
          </a:r>
        </a:p>
      </dgm:t>
    </dgm:pt>
    <dgm:pt modelId="{E61BFF21-E7A1-493A-AABE-598FC6A058DA}" type="parTrans" cxnId="{AA5345E6-2D4E-4F19-BB3E-1D85E14A4B4E}">
      <dgm:prSet/>
      <dgm:spPr/>
      <dgm:t>
        <a:bodyPr/>
        <a:lstStyle/>
        <a:p>
          <a:endParaRPr lang="en-IE"/>
        </a:p>
      </dgm:t>
    </dgm:pt>
    <dgm:pt modelId="{F0281204-52A0-47F0-8ADE-4816919E672C}" type="sibTrans" cxnId="{AA5345E6-2D4E-4F19-BB3E-1D85E14A4B4E}">
      <dgm:prSet/>
      <dgm:spPr/>
      <dgm:t>
        <a:bodyPr/>
        <a:lstStyle/>
        <a:p>
          <a:endParaRPr lang="en-IE"/>
        </a:p>
      </dgm:t>
    </dgm:pt>
    <dgm:pt modelId="{168E3942-B1C7-49D4-92AE-3D885E26ADA3}">
      <dgm:prSet/>
      <dgm:spPr/>
      <dgm:t>
        <a:bodyPr/>
        <a:lstStyle/>
        <a:p>
          <a:r>
            <a:rPr lang="en-US"/>
            <a:t>Information Sharing </a:t>
          </a:r>
        </a:p>
      </dgm:t>
    </dgm:pt>
    <dgm:pt modelId="{D740F409-706B-4FF0-8313-53CACB358EFB}" type="parTrans" cxnId="{48AB3D5D-CF58-42DA-99E7-0046FF791C98}">
      <dgm:prSet/>
      <dgm:spPr/>
      <dgm:t>
        <a:bodyPr/>
        <a:lstStyle/>
        <a:p>
          <a:endParaRPr lang="en-IE"/>
        </a:p>
      </dgm:t>
    </dgm:pt>
    <dgm:pt modelId="{8CBA9B74-2F26-49F3-B14F-1C2B367C2DD0}" type="sibTrans" cxnId="{48AB3D5D-CF58-42DA-99E7-0046FF791C98}">
      <dgm:prSet/>
      <dgm:spPr/>
      <dgm:t>
        <a:bodyPr/>
        <a:lstStyle/>
        <a:p>
          <a:endParaRPr lang="en-IE"/>
        </a:p>
      </dgm:t>
    </dgm:pt>
    <dgm:pt modelId="{F2EABDD0-CCC9-47C9-B922-6812F52D9805}">
      <dgm:prSet/>
      <dgm:spPr/>
      <dgm:t>
        <a:bodyPr/>
        <a:lstStyle/>
        <a:p>
          <a:r>
            <a:rPr lang="en-US"/>
            <a:t>Patching</a:t>
          </a:r>
        </a:p>
      </dgm:t>
    </dgm:pt>
    <dgm:pt modelId="{A7D56309-FE64-4EA9-BBAF-FE44C9774C3A}" type="parTrans" cxnId="{A3AE3947-2B79-43DD-B20B-9BF1168B4D57}">
      <dgm:prSet/>
      <dgm:spPr/>
      <dgm:t>
        <a:bodyPr/>
        <a:lstStyle/>
        <a:p>
          <a:endParaRPr lang="en-IE"/>
        </a:p>
      </dgm:t>
    </dgm:pt>
    <dgm:pt modelId="{FCAC8FED-2BB9-4C5C-A5FD-152B1F8B3377}" type="sibTrans" cxnId="{A3AE3947-2B79-43DD-B20B-9BF1168B4D57}">
      <dgm:prSet/>
      <dgm:spPr/>
      <dgm:t>
        <a:bodyPr/>
        <a:lstStyle/>
        <a:p>
          <a:endParaRPr lang="en-IE"/>
        </a:p>
      </dgm:t>
    </dgm:pt>
    <dgm:pt modelId="{67959877-F2A3-4338-A835-C6E0FBAC8857}">
      <dgm:prSet/>
      <dgm:spPr/>
      <dgm:t>
        <a:bodyPr/>
        <a:lstStyle/>
        <a:p>
          <a:r>
            <a:rPr lang="en-US"/>
            <a:t>Regular back ups</a:t>
          </a:r>
        </a:p>
      </dgm:t>
    </dgm:pt>
    <dgm:pt modelId="{8CF4A6E4-9EEC-45C2-BBE5-F4269F829BD3}" type="parTrans" cxnId="{E0D6435B-367A-40CC-818D-E12AF558DB1B}">
      <dgm:prSet/>
      <dgm:spPr/>
      <dgm:t>
        <a:bodyPr/>
        <a:lstStyle/>
        <a:p>
          <a:endParaRPr lang="en-IE"/>
        </a:p>
      </dgm:t>
    </dgm:pt>
    <dgm:pt modelId="{D49363D2-F6AA-4C22-8914-61B703677AFE}" type="sibTrans" cxnId="{E0D6435B-367A-40CC-818D-E12AF558DB1B}">
      <dgm:prSet/>
      <dgm:spPr/>
      <dgm:t>
        <a:bodyPr/>
        <a:lstStyle/>
        <a:p>
          <a:endParaRPr lang="en-IE"/>
        </a:p>
      </dgm:t>
    </dgm:pt>
    <dgm:pt modelId="{F62D749E-F0D2-48CB-AC0B-5FE30E537AD7}">
      <dgm:prSet/>
      <dgm:spPr/>
      <dgm:t>
        <a:bodyPr/>
        <a:lstStyle/>
        <a:p>
          <a:r>
            <a:rPr lang="en-US"/>
            <a:t>Incident Response </a:t>
          </a:r>
        </a:p>
      </dgm:t>
    </dgm:pt>
    <dgm:pt modelId="{181CAC37-83DD-45E4-8326-273F2C41D391}" type="parTrans" cxnId="{1575FE2F-883B-4576-B7C1-A1AB81570D3F}">
      <dgm:prSet/>
      <dgm:spPr/>
      <dgm:t>
        <a:bodyPr/>
        <a:lstStyle/>
        <a:p>
          <a:endParaRPr lang="en-IE"/>
        </a:p>
      </dgm:t>
    </dgm:pt>
    <dgm:pt modelId="{98882A4D-3111-4F36-AB1D-F35DDA1F72D3}" type="sibTrans" cxnId="{1575FE2F-883B-4576-B7C1-A1AB81570D3F}">
      <dgm:prSet/>
      <dgm:spPr/>
      <dgm:t>
        <a:bodyPr/>
        <a:lstStyle/>
        <a:p>
          <a:endParaRPr lang="en-IE"/>
        </a:p>
      </dgm:t>
    </dgm:pt>
    <dgm:pt modelId="{A7B7461F-1357-4187-AF02-A85451AB17BA}" type="pres">
      <dgm:prSet presAssocID="{56F657EC-6510-4376-91D1-CA89AF16B3B6}" presName="diagram" presStyleCnt="0">
        <dgm:presLayoutVars>
          <dgm:dir/>
          <dgm:resizeHandles val="exact"/>
        </dgm:presLayoutVars>
      </dgm:prSet>
      <dgm:spPr/>
    </dgm:pt>
    <dgm:pt modelId="{9226FDAA-7772-42C5-BA44-1661310BFBC8}" type="pres">
      <dgm:prSet presAssocID="{9B66D55D-5C9C-48F5-B5A7-CF18D47CAF5C}" presName="node" presStyleLbl="node1" presStyleIdx="0" presStyleCnt="12">
        <dgm:presLayoutVars>
          <dgm:bulletEnabled val="1"/>
        </dgm:presLayoutVars>
      </dgm:prSet>
      <dgm:spPr/>
    </dgm:pt>
    <dgm:pt modelId="{F4ED3838-95CB-4523-8F02-2F4756BC2A5A}" type="pres">
      <dgm:prSet presAssocID="{289B9F93-618F-4986-9F25-1CEC87ECEE44}" presName="sibTrans" presStyleCnt="0"/>
      <dgm:spPr/>
    </dgm:pt>
    <dgm:pt modelId="{9B9C6555-C1D5-4BDD-9236-314B74BB9EAF}" type="pres">
      <dgm:prSet presAssocID="{12FC2914-FF14-453D-9D06-065684ACFDE1}" presName="node" presStyleLbl="node1" presStyleIdx="1" presStyleCnt="12">
        <dgm:presLayoutVars>
          <dgm:bulletEnabled val="1"/>
        </dgm:presLayoutVars>
      </dgm:prSet>
      <dgm:spPr/>
    </dgm:pt>
    <dgm:pt modelId="{F63A78D1-8493-498C-A414-3D477D6D493E}" type="pres">
      <dgm:prSet presAssocID="{F319D5E5-BDB0-4174-8637-21AACA18A31E}" presName="sibTrans" presStyleCnt="0"/>
      <dgm:spPr/>
    </dgm:pt>
    <dgm:pt modelId="{93614225-E87C-40FE-8634-0645D461793B}" type="pres">
      <dgm:prSet presAssocID="{69F39A6D-C1C6-47C6-8FB9-B73E07FA7C05}" presName="node" presStyleLbl="node1" presStyleIdx="2" presStyleCnt="12">
        <dgm:presLayoutVars>
          <dgm:bulletEnabled val="1"/>
        </dgm:presLayoutVars>
      </dgm:prSet>
      <dgm:spPr/>
    </dgm:pt>
    <dgm:pt modelId="{505C2591-FAE3-46ED-99B1-B80B9A87374F}" type="pres">
      <dgm:prSet presAssocID="{9F73AA1D-E4D2-4FED-B55E-06A2C8F9FC5C}" presName="sibTrans" presStyleCnt="0"/>
      <dgm:spPr/>
    </dgm:pt>
    <dgm:pt modelId="{66926639-B48C-4B9E-92C8-D78CB150AF15}" type="pres">
      <dgm:prSet presAssocID="{E2ED9A3C-27DC-43CB-8CB7-2F6FA4FBD641}" presName="node" presStyleLbl="node1" presStyleIdx="3" presStyleCnt="12">
        <dgm:presLayoutVars>
          <dgm:bulletEnabled val="1"/>
        </dgm:presLayoutVars>
      </dgm:prSet>
      <dgm:spPr/>
    </dgm:pt>
    <dgm:pt modelId="{73BED0EB-9E85-43EB-97CB-6A021BD9624C}" type="pres">
      <dgm:prSet presAssocID="{C641F47E-D92C-45CA-9927-84B5BB35DC67}" presName="sibTrans" presStyleCnt="0"/>
      <dgm:spPr/>
    </dgm:pt>
    <dgm:pt modelId="{D4AFF534-B9B1-4248-9FC6-23FB4D495B67}" type="pres">
      <dgm:prSet presAssocID="{1ED4403E-9064-4A03-84D1-EE48F70FC6CA}" presName="node" presStyleLbl="node1" presStyleIdx="4" presStyleCnt="12">
        <dgm:presLayoutVars>
          <dgm:bulletEnabled val="1"/>
        </dgm:presLayoutVars>
      </dgm:prSet>
      <dgm:spPr/>
    </dgm:pt>
    <dgm:pt modelId="{2C081901-B2B1-40E8-9A3C-9FF049B0E541}" type="pres">
      <dgm:prSet presAssocID="{73DC1085-D424-4DC5-8CE7-8E91C5643DA1}" presName="sibTrans" presStyleCnt="0"/>
      <dgm:spPr/>
    </dgm:pt>
    <dgm:pt modelId="{ADD4457B-FEB3-4CD9-90EA-24CD45566E9E}" type="pres">
      <dgm:prSet presAssocID="{266F0ED3-86A3-439E-9ADE-3675D62E1288}" presName="node" presStyleLbl="node1" presStyleIdx="5" presStyleCnt="12">
        <dgm:presLayoutVars>
          <dgm:bulletEnabled val="1"/>
        </dgm:presLayoutVars>
      </dgm:prSet>
      <dgm:spPr/>
    </dgm:pt>
    <dgm:pt modelId="{5CE8CAD6-E194-40E6-B91A-22520B55A1F1}" type="pres">
      <dgm:prSet presAssocID="{30108F88-C3C1-4440-9C44-F91F0BD6FD06}" presName="sibTrans" presStyleCnt="0"/>
      <dgm:spPr/>
    </dgm:pt>
    <dgm:pt modelId="{9C9E0AAA-955E-4A85-903F-26C1C335C02D}" type="pres">
      <dgm:prSet presAssocID="{89FDCF19-EEB7-453F-927C-6F2027C4EBF9}" presName="node" presStyleLbl="node1" presStyleIdx="6" presStyleCnt="12">
        <dgm:presLayoutVars>
          <dgm:bulletEnabled val="1"/>
        </dgm:presLayoutVars>
      </dgm:prSet>
      <dgm:spPr/>
    </dgm:pt>
    <dgm:pt modelId="{2B8CBF3F-0833-4E65-A3BF-E5FA1423433E}" type="pres">
      <dgm:prSet presAssocID="{B5ACC410-8C58-42DB-BAEE-2C148B61800C}" presName="sibTrans" presStyleCnt="0"/>
      <dgm:spPr/>
    </dgm:pt>
    <dgm:pt modelId="{8F82C346-3EC1-4E40-BE9F-3D0591A74D63}" type="pres">
      <dgm:prSet presAssocID="{C6E68D54-E5E2-42D0-A665-AA0B7FC24DBE}" presName="node" presStyleLbl="node1" presStyleIdx="7" presStyleCnt="12">
        <dgm:presLayoutVars>
          <dgm:bulletEnabled val="1"/>
        </dgm:presLayoutVars>
      </dgm:prSet>
      <dgm:spPr/>
    </dgm:pt>
    <dgm:pt modelId="{8DDDBADC-7D47-4B92-88D3-DA45F8861942}" type="pres">
      <dgm:prSet presAssocID="{F0281204-52A0-47F0-8ADE-4816919E672C}" presName="sibTrans" presStyleCnt="0"/>
      <dgm:spPr/>
    </dgm:pt>
    <dgm:pt modelId="{197386C0-244B-4EB1-B6E7-5628307F27C7}" type="pres">
      <dgm:prSet presAssocID="{168E3942-B1C7-49D4-92AE-3D885E26ADA3}" presName="node" presStyleLbl="node1" presStyleIdx="8" presStyleCnt="12">
        <dgm:presLayoutVars>
          <dgm:bulletEnabled val="1"/>
        </dgm:presLayoutVars>
      </dgm:prSet>
      <dgm:spPr/>
    </dgm:pt>
    <dgm:pt modelId="{D31EF126-2B48-476B-81D7-32B4D9C0BB0E}" type="pres">
      <dgm:prSet presAssocID="{8CBA9B74-2F26-49F3-B14F-1C2B367C2DD0}" presName="sibTrans" presStyleCnt="0"/>
      <dgm:spPr/>
    </dgm:pt>
    <dgm:pt modelId="{2D692153-F62A-4C26-A7FD-D9008C78E232}" type="pres">
      <dgm:prSet presAssocID="{F2EABDD0-CCC9-47C9-B922-6812F52D9805}" presName="node" presStyleLbl="node1" presStyleIdx="9" presStyleCnt="12">
        <dgm:presLayoutVars>
          <dgm:bulletEnabled val="1"/>
        </dgm:presLayoutVars>
      </dgm:prSet>
      <dgm:spPr/>
    </dgm:pt>
    <dgm:pt modelId="{273E42ED-81D4-4EFC-B8D9-927B58EA0C5F}" type="pres">
      <dgm:prSet presAssocID="{FCAC8FED-2BB9-4C5C-A5FD-152B1F8B3377}" presName="sibTrans" presStyleCnt="0"/>
      <dgm:spPr/>
    </dgm:pt>
    <dgm:pt modelId="{356858A5-270D-4B14-A4BA-0D4853E6AB69}" type="pres">
      <dgm:prSet presAssocID="{67959877-F2A3-4338-A835-C6E0FBAC8857}" presName="node" presStyleLbl="node1" presStyleIdx="10" presStyleCnt="12">
        <dgm:presLayoutVars>
          <dgm:bulletEnabled val="1"/>
        </dgm:presLayoutVars>
      </dgm:prSet>
      <dgm:spPr/>
    </dgm:pt>
    <dgm:pt modelId="{8277EA7E-4C1C-4E64-B4C1-BDF73D8E0BD0}" type="pres">
      <dgm:prSet presAssocID="{D49363D2-F6AA-4C22-8914-61B703677AFE}" presName="sibTrans" presStyleCnt="0"/>
      <dgm:spPr/>
    </dgm:pt>
    <dgm:pt modelId="{6B337137-5EC4-418C-A834-DE56F267C90E}" type="pres">
      <dgm:prSet presAssocID="{F62D749E-F0D2-48CB-AC0B-5FE30E537AD7}" presName="node" presStyleLbl="node1" presStyleIdx="11" presStyleCnt="12">
        <dgm:presLayoutVars>
          <dgm:bulletEnabled val="1"/>
        </dgm:presLayoutVars>
      </dgm:prSet>
      <dgm:spPr/>
    </dgm:pt>
  </dgm:ptLst>
  <dgm:cxnLst>
    <dgm:cxn modelId="{90C2F506-7BCC-4606-B06F-AC665150DA70}" type="presOf" srcId="{C6E68D54-E5E2-42D0-A665-AA0B7FC24DBE}" destId="{8F82C346-3EC1-4E40-BE9F-3D0591A74D63}" srcOrd="0" destOrd="0" presId="urn:microsoft.com/office/officeart/2005/8/layout/default"/>
    <dgm:cxn modelId="{F0E0AF08-8EA8-4502-A41C-DED5F3C0CDA5}" type="presOf" srcId="{9B66D55D-5C9C-48F5-B5A7-CF18D47CAF5C}" destId="{9226FDAA-7772-42C5-BA44-1661310BFBC8}" srcOrd="0" destOrd="0" presId="urn:microsoft.com/office/officeart/2005/8/layout/default"/>
    <dgm:cxn modelId="{1575FE2F-883B-4576-B7C1-A1AB81570D3F}" srcId="{56F657EC-6510-4376-91D1-CA89AF16B3B6}" destId="{F62D749E-F0D2-48CB-AC0B-5FE30E537AD7}" srcOrd="11" destOrd="0" parTransId="{181CAC37-83DD-45E4-8326-273F2C41D391}" sibTransId="{98882A4D-3111-4F36-AB1D-F35DDA1F72D3}"/>
    <dgm:cxn modelId="{B955D837-6506-48A8-A0E7-07C3B2BCE436}" srcId="{56F657EC-6510-4376-91D1-CA89AF16B3B6}" destId="{1ED4403E-9064-4A03-84D1-EE48F70FC6CA}" srcOrd="4" destOrd="0" parTransId="{2421389C-E999-4554-90FE-9129E83631A2}" sibTransId="{73DC1085-D424-4DC5-8CE7-8E91C5643DA1}"/>
    <dgm:cxn modelId="{767C783D-2862-45FC-8DA6-E4AA5F7133D1}" srcId="{56F657EC-6510-4376-91D1-CA89AF16B3B6}" destId="{9B66D55D-5C9C-48F5-B5A7-CF18D47CAF5C}" srcOrd="0" destOrd="0" parTransId="{BD364183-1167-4E40-9B1A-7E50C76CCDD7}" sibTransId="{289B9F93-618F-4986-9F25-1CEC87ECEE44}"/>
    <dgm:cxn modelId="{E0D6435B-367A-40CC-818D-E12AF558DB1B}" srcId="{56F657EC-6510-4376-91D1-CA89AF16B3B6}" destId="{67959877-F2A3-4338-A835-C6E0FBAC8857}" srcOrd="10" destOrd="0" parTransId="{8CF4A6E4-9EEC-45C2-BBE5-F4269F829BD3}" sibTransId="{D49363D2-F6AA-4C22-8914-61B703677AFE}"/>
    <dgm:cxn modelId="{95A2515C-854A-4890-9971-970C96DB7A56}" srcId="{56F657EC-6510-4376-91D1-CA89AF16B3B6}" destId="{266F0ED3-86A3-439E-9ADE-3675D62E1288}" srcOrd="5" destOrd="0" parTransId="{E715CF0D-46F4-4174-B77E-DCDAAAB2C644}" sibTransId="{30108F88-C3C1-4440-9C44-F91F0BD6FD06}"/>
    <dgm:cxn modelId="{48AB3D5D-CF58-42DA-99E7-0046FF791C98}" srcId="{56F657EC-6510-4376-91D1-CA89AF16B3B6}" destId="{168E3942-B1C7-49D4-92AE-3D885E26ADA3}" srcOrd="8" destOrd="0" parTransId="{D740F409-706B-4FF0-8313-53CACB358EFB}" sibTransId="{8CBA9B74-2F26-49F3-B14F-1C2B367C2DD0}"/>
    <dgm:cxn modelId="{513EDD42-C8F8-4A99-8D24-D8644767D353}" type="presOf" srcId="{56F657EC-6510-4376-91D1-CA89AF16B3B6}" destId="{A7B7461F-1357-4187-AF02-A85451AB17BA}" srcOrd="0" destOrd="0" presId="urn:microsoft.com/office/officeart/2005/8/layout/default"/>
    <dgm:cxn modelId="{023A6564-0FEA-40B6-BBBD-BA9EF7B3A677}" srcId="{56F657EC-6510-4376-91D1-CA89AF16B3B6}" destId="{12FC2914-FF14-453D-9D06-065684ACFDE1}" srcOrd="1" destOrd="0" parTransId="{2FB3E5B2-1B7C-489F-8B70-18A6863A9B71}" sibTransId="{F319D5E5-BDB0-4174-8637-21AACA18A31E}"/>
    <dgm:cxn modelId="{A3AE3947-2B79-43DD-B20B-9BF1168B4D57}" srcId="{56F657EC-6510-4376-91D1-CA89AF16B3B6}" destId="{F2EABDD0-CCC9-47C9-B922-6812F52D9805}" srcOrd="9" destOrd="0" parTransId="{A7D56309-FE64-4EA9-BBAF-FE44C9774C3A}" sibTransId="{FCAC8FED-2BB9-4C5C-A5FD-152B1F8B3377}"/>
    <dgm:cxn modelId="{09C5986B-0559-4BF7-A23A-37406A27E417}" type="presOf" srcId="{67959877-F2A3-4338-A835-C6E0FBAC8857}" destId="{356858A5-270D-4B14-A4BA-0D4853E6AB69}" srcOrd="0" destOrd="0" presId="urn:microsoft.com/office/officeart/2005/8/layout/default"/>
    <dgm:cxn modelId="{126CC86D-79AC-4604-9AF6-ABEF95C43D71}" type="presOf" srcId="{266F0ED3-86A3-439E-9ADE-3675D62E1288}" destId="{ADD4457B-FEB3-4CD9-90EA-24CD45566E9E}" srcOrd="0" destOrd="0" presId="urn:microsoft.com/office/officeart/2005/8/layout/default"/>
    <dgm:cxn modelId="{DB7C807F-39CC-471B-AC04-8A8551089B8B}" type="presOf" srcId="{89FDCF19-EEB7-453F-927C-6F2027C4EBF9}" destId="{9C9E0AAA-955E-4A85-903F-26C1C335C02D}" srcOrd="0" destOrd="0" presId="urn:microsoft.com/office/officeart/2005/8/layout/default"/>
    <dgm:cxn modelId="{BB4A0D81-47CD-4B26-97C1-A5B668626A8F}" type="presOf" srcId="{F62D749E-F0D2-48CB-AC0B-5FE30E537AD7}" destId="{6B337137-5EC4-418C-A834-DE56F267C90E}" srcOrd="0" destOrd="0" presId="urn:microsoft.com/office/officeart/2005/8/layout/default"/>
    <dgm:cxn modelId="{A4255B86-185E-40F2-8684-7235E5FC916E}" type="presOf" srcId="{69F39A6D-C1C6-47C6-8FB9-B73E07FA7C05}" destId="{93614225-E87C-40FE-8634-0645D461793B}" srcOrd="0" destOrd="0" presId="urn:microsoft.com/office/officeart/2005/8/layout/default"/>
    <dgm:cxn modelId="{AB37AEA8-795B-4D8C-B315-ECD022BD3057}" type="presOf" srcId="{12FC2914-FF14-453D-9D06-065684ACFDE1}" destId="{9B9C6555-C1D5-4BDD-9236-314B74BB9EAF}" srcOrd="0" destOrd="0" presId="urn:microsoft.com/office/officeart/2005/8/layout/default"/>
    <dgm:cxn modelId="{31CFF2B4-00E6-4E1F-90CD-B9B6E62D10DD}" type="presOf" srcId="{1ED4403E-9064-4A03-84D1-EE48F70FC6CA}" destId="{D4AFF534-B9B1-4248-9FC6-23FB4D495B67}" srcOrd="0" destOrd="0" presId="urn:microsoft.com/office/officeart/2005/8/layout/default"/>
    <dgm:cxn modelId="{F34714B9-3F1C-4CFA-A6A2-9FC70A0709BD}" type="presOf" srcId="{168E3942-B1C7-49D4-92AE-3D885E26ADA3}" destId="{197386C0-244B-4EB1-B6E7-5628307F27C7}" srcOrd="0" destOrd="0" presId="urn:microsoft.com/office/officeart/2005/8/layout/default"/>
    <dgm:cxn modelId="{34E034BB-E4D9-41DD-B34F-4374AE7F0842}" srcId="{56F657EC-6510-4376-91D1-CA89AF16B3B6}" destId="{E2ED9A3C-27DC-43CB-8CB7-2F6FA4FBD641}" srcOrd="3" destOrd="0" parTransId="{559046B8-3DE2-44F5-8551-E3FAFD6F7F9D}" sibTransId="{C641F47E-D92C-45CA-9927-84B5BB35DC67}"/>
    <dgm:cxn modelId="{92A7C5BB-0C09-4EAC-A32C-5ABB06539FB0}" srcId="{56F657EC-6510-4376-91D1-CA89AF16B3B6}" destId="{89FDCF19-EEB7-453F-927C-6F2027C4EBF9}" srcOrd="6" destOrd="0" parTransId="{AFF73E73-20D3-40B5-AD6D-AB552E51D6D8}" sibTransId="{B5ACC410-8C58-42DB-BAEE-2C148B61800C}"/>
    <dgm:cxn modelId="{3E15F5C0-29BE-4394-9854-592A9F5CA8DC}" type="presOf" srcId="{E2ED9A3C-27DC-43CB-8CB7-2F6FA4FBD641}" destId="{66926639-B48C-4B9E-92C8-D78CB150AF15}" srcOrd="0" destOrd="0" presId="urn:microsoft.com/office/officeart/2005/8/layout/default"/>
    <dgm:cxn modelId="{FA2112D2-64E1-42AA-91E3-787FCC761813}" srcId="{56F657EC-6510-4376-91D1-CA89AF16B3B6}" destId="{69F39A6D-C1C6-47C6-8FB9-B73E07FA7C05}" srcOrd="2" destOrd="0" parTransId="{B1F5CFCE-BF8B-4724-ADC7-94500E5CF492}" sibTransId="{9F73AA1D-E4D2-4FED-B55E-06A2C8F9FC5C}"/>
    <dgm:cxn modelId="{E6C390D8-2424-40E9-8CA4-672D1F4453A7}" type="presOf" srcId="{F2EABDD0-CCC9-47C9-B922-6812F52D9805}" destId="{2D692153-F62A-4C26-A7FD-D9008C78E232}" srcOrd="0" destOrd="0" presId="urn:microsoft.com/office/officeart/2005/8/layout/default"/>
    <dgm:cxn modelId="{AA5345E6-2D4E-4F19-BB3E-1D85E14A4B4E}" srcId="{56F657EC-6510-4376-91D1-CA89AF16B3B6}" destId="{C6E68D54-E5E2-42D0-A665-AA0B7FC24DBE}" srcOrd="7" destOrd="0" parTransId="{E61BFF21-E7A1-493A-AABE-598FC6A058DA}" sibTransId="{F0281204-52A0-47F0-8ADE-4816919E672C}"/>
    <dgm:cxn modelId="{BA93691F-4714-4E38-9FFE-6ED744C47985}" type="presParOf" srcId="{A7B7461F-1357-4187-AF02-A85451AB17BA}" destId="{9226FDAA-7772-42C5-BA44-1661310BFBC8}" srcOrd="0" destOrd="0" presId="urn:microsoft.com/office/officeart/2005/8/layout/default"/>
    <dgm:cxn modelId="{55879643-60D3-4FD0-A264-8F2A71DE2F3B}" type="presParOf" srcId="{A7B7461F-1357-4187-AF02-A85451AB17BA}" destId="{F4ED3838-95CB-4523-8F02-2F4756BC2A5A}" srcOrd="1" destOrd="0" presId="urn:microsoft.com/office/officeart/2005/8/layout/default"/>
    <dgm:cxn modelId="{E735BFF0-07B1-419D-BFBC-C1CCD3F7507F}" type="presParOf" srcId="{A7B7461F-1357-4187-AF02-A85451AB17BA}" destId="{9B9C6555-C1D5-4BDD-9236-314B74BB9EAF}" srcOrd="2" destOrd="0" presId="urn:microsoft.com/office/officeart/2005/8/layout/default"/>
    <dgm:cxn modelId="{FDD85430-8630-4F3F-A654-F53D863B3BA7}" type="presParOf" srcId="{A7B7461F-1357-4187-AF02-A85451AB17BA}" destId="{F63A78D1-8493-498C-A414-3D477D6D493E}" srcOrd="3" destOrd="0" presId="urn:microsoft.com/office/officeart/2005/8/layout/default"/>
    <dgm:cxn modelId="{002A1945-3686-44A5-AB24-8E4D91B1A255}" type="presParOf" srcId="{A7B7461F-1357-4187-AF02-A85451AB17BA}" destId="{93614225-E87C-40FE-8634-0645D461793B}" srcOrd="4" destOrd="0" presId="urn:microsoft.com/office/officeart/2005/8/layout/default"/>
    <dgm:cxn modelId="{F36BE531-C79A-46FD-8E25-7896FF063726}" type="presParOf" srcId="{A7B7461F-1357-4187-AF02-A85451AB17BA}" destId="{505C2591-FAE3-46ED-99B1-B80B9A87374F}" srcOrd="5" destOrd="0" presId="urn:microsoft.com/office/officeart/2005/8/layout/default"/>
    <dgm:cxn modelId="{E52B4321-CCB1-4BFD-849A-ADE9B50514D1}" type="presParOf" srcId="{A7B7461F-1357-4187-AF02-A85451AB17BA}" destId="{66926639-B48C-4B9E-92C8-D78CB150AF15}" srcOrd="6" destOrd="0" presId="urn:microsoft.com/office/officeart/2005/8/layout/default"/>
    <dgm:cxn modelId="{79B2E17B-705A-4181-8F05-824F6DB1BBE1}" type="presParOf" srcId="{A7B7461F-1357-4187-AF02-A85451AB17BA}" destId="{73BED0EB-9E85-43EB-97CB-6A021BD9624C}" srcOrd="7" destOrd="0" presId="urn:microsoft.com/office/officeart/2005/8/layout/default"/>
    <dgm:cxn modelId="{56A679FD-2254-4B08-9507-387D2009A02B}" type="presParOf" srcId="{A7B7461F-1357-4187-AF02-A85451AB17BA}" destId="{D4AFF534-B9B1-4248-9FC6-23FB4D495B67}" srcOrd="8" destOrd="0" presId="urn:microsoft.com/office/officeart/2005/8/layout/default"/>
    <dgm:cxn modelId="{1A9335DB-5B0B-4D0C-B573-E409218F4397}" type="presParOf" srcId="{A7B7461F-1357-4187-AF02-A85451AB17BA}" destId="{2C081901-B2B1-40E8-9A3C-9FF049B0E541}" srcOrd="9" destOrd="0" presId="urn:microsoft.com/office/officeart/2005/8/layout/default"/>
    <dgm:cxn modelId="{4A79F9BA-D581-4271-9592-A63FC740EDB7}" type="presParOf" srcId="{A7B7461F-1357-4187-AF02-A85451AB17BA}" destId="{ADD4457B-FEB3-4CD9-90EA-24CD45566E9E}" srcOrd="10" destOrd="0" presId="urn:microsoft.com/office/officeart/2005/8/layout/default"/>
    <dgm:cxn modelId="{4B799239-4B2E-4800-A272-1AA144F3F501}" type="presParOf" srcId="{A7B7461F-1357-4187-AF02-A85451AB17BA}" destId="{5CE8CAD6-E194-40E6-B91A-22520B55A1F1}" srcOrd="11" destOrd="0" presId="urn:microsoft.com/office/officeart/2005/8/layout/default"/>
    <dgm:cxn modelId="{83618114-4C9F-47E2-8A43-1EEBFE986468}" type="presParOf" srcId="{A7B7461F-1357-4187-AF02-A85451AB17BA}" destId="{9C9E0AAA-955E-4A85-903F-26C1C335C02D}" srcOrd="12" destOrd="0" presId="urn:microsoft.com/office/officeart/2005/8/layout/default"/>
    <dgm:cxn modelId="{B943B168-0912-43C2-A900-E2D84598BC00}" type="presParOf" srcId="{A7B7461F-1357-4187-AF02-A85451AB17BA}" destId="{2B8CBF3F-0833-4E65-A3BF-E5FA1423433E}" srcOrd="13" destOrd="0" presId="urn:microsoft.com/office/officeart/2005/8/layout/default"/>
    <dgm:cxn modelId="{97FA1E16-A26C-4123-8F53-F900729FA200}" type="presParOf" srcId="{A7B7461F-1357-4187-AF02-A85451AB17BA}" destId="{8F82C346-3EC1-4E40-BE9F-3D0591A74D63}" srcOrd="14" destOrd="0" presId="urn:microsoft.com/office/officeart/2005/8/layout/default"/>
    <dgm:cxn modelId="{847ACB2D-F1C9-4E48-BF55-94C3123ED1BC}" type="presParOf" srcId="{A7B7461F-1357-4187-AF02-A85451AB17BA}" destId="{8DDDBADC-7D47-4B92-88D3-DA45F8861942}" srcOrd="15" destOrd="0" presId="urn:microsoft.com/office/officeart/2005/8/layout/default"/>
    <dgm:cxn modelId="{60CEC2BD-5475-4909-B114-5B11708E202C}" type="presParOf" srcId="{A7B7461F-1357-4187-AF02-A85451AB17BA}" destId="{197386C0-244B-4EB1-B6E7-5628307F27C7}" srcOrd="16" destOrd="0" presId="urn:microsoft.com/office/officeart/2005/8/layout/default"/>
    <dgm:cxn modelId="{3B1128E9-9797-4CE4-B862-A10FD9B7DE1B}" type="presParOf" srcId="{A7B7461F-1357-4187-AF02-A85451AB17BA}" destId="{D31EF126-2B48-476B-81D7-32B4D9C0BB0E}" srcOrd="17" destOrd="0" presId="urn:microsoft.com/office/officeart/2005/8/layout/default"/>
    <dgm:cxn modelId="{12EE036B-3BF1-452A-87F4-E969E70B9C04}" type="presParOf" srcId="{A7B7461F-1357-4187-AF02-A85451AB17BA}" destId="{2D692153-F62A-4C26-A7FD-D9008C78E232}" srcOrd="18" destOrd="0" presId="urn:microsoft.com/office/officeart/2005/8/layout/default"/>
    <dgm:cxn modelId="{AEEE0CD4-56B7-4880-8226-9E705BF53465}" type="presParOf" srcId="{A7B7461F-1357-4187-AF02-A85451AB17BA}" destId="{273E42ED-81D4-4EFC-B8D9-927B58EA0C5F}" srcOrd="19" destOrd="0" presId="urn:microsoft.com/office/officeart/2005/8/layout/default"/>
    <dgm:cxn modelId="{A2E0F204-EFBD-4AB9-8D94-42011B24F1BB}" type="presParOf" srcId="{A7B7461F-1357-4187-AF02-A85451AB17BA}" destId="{356858A5-270D-4B14-A4BA-0D4853E6AB69}" srcOrd="20" destOrd="0" presId="urn:microsoft.com/office/officeart/2005/8/layout/default"/>
    <dgm:cxn modelId="{57B63BF7-EB6C-4BBB-8EC4-FB898BE92B24}" type="presParOf" srcId="{A7B7461F-1357-4187-AF02-A85451AB17BA}" destId="{8277EA7E-4C1C-4E64-B4C1-BDF73D8E0BD0}" srcOrd="21" destOrd="0" presId="urn:microsoft.com/office/officeart/2005/8/layout/default"/>
    <dgm:cxn modelId="{727CF49E-B00B-4D48-B763-FD48C47F7A7D}" type="presParOf" srcId="{A7B7461F-1357-4187-AF02-A85451AB17BA}" destId="{6B337137-5EC4-418C-A834-DE56F267C90E}" srcOrd="2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B1E1828C-97FC-4A27-9480-10C103593A29}" type="doc">
      <dgm:prSet loTypeId="urn:microsoft.com/office/officeart/2009/3/layout/StepUpProcess" loCatId="process" qsTypeId="urn:microsoft.com/office/officeart/2005/8/quickstyle/simple2" qsCatId="simple" csTypeId="urn:microsoft.com/office/officeart/2005/8/colors/accent0_3" csCatId="mainScheme" phldr="1"/>
      <dgm:spPr/>
      <dgm:t>
        <a:bodyPr/>
        <a:lstStyle/>
        <a:p>
          <a:endParaRPr lang="en-IE"/>
        </a:p>
      </dgm:t>
    </dgm:pt>
    <dgm:pt modelId="{B4AFBA6C-D0A9-40F4-8BC7-F842C153A29A}">
      <dgm:prSet phldrT="[Text]"/>
      <dgm:spPr/>
      <dgm:t>
        <a:bodyPr/>
        <a:lstStyle/>
        <a:p>
          <a:r>
            <a:rPr lang="en-US" b="1"/>
            <a:t>Partial</a:t>
          </a:r>
          <a:endParaRPr lang="en-IE" b="1"/>
        </a:p>
      </dgm:t>
    </dgm:pt>
    <dgm:pt modelId="{26BEAFFB-7069-471F-A623-B6D88F85B6ED}" type="parTrans" cxnId="{DF4D82CC-8DF3-4CF5-B8E8-4E7DF6D282F0}">
      <dgm:prSet/>
      <dgm:spPr/>
      <dgm:t>
        <a:bodyPr/>
        <a:lstStyle/>
        <a:p>
          <a:endParaRPr lang="en-IE" b="1"/>
        </a:p>
      </dgm:t>
    </dgm:pt>
    <dgm:pt modelId="{FA8729D1-34CD-4C80-BCD4-E06160368FC8}" type="sibTrans" cxnId="{DF4D82CC-8DF3-4CF5-B8E8-4E7DF6D282F0}">
      <dgm:prSet/>
      <dgm:spPr/>
      <dgm:t>
        <a:bodyPr/>
        <a:lstStyle/>
        <a:p>
          <a:endParaRPr lang="en-IE" b="1"/>
        </a:p>
      </dgm:t>
    </dgm:pt>
    <dgm:pt modelId="{C8C15B1B-413B-4D74-93A0-97F1A63DD053}">
      <dgm:prSet phldrT="[Text]"/>
      <dgm:spPr/>
      <dgm:t>
        <a:bodyPr/>
        <a:lstStyle/>
        <a:p>
          <a:r>
            <a:rPr lang="en-US" b="1"/>
            <a:t>Risk Informed</a:t>
          </a:r>
          <a:endParaRPr lang="en-IE" b="1"/>
        </a:p>
      </dgm:t>
    </dgm:pt>
    <dgm:pt modelId="{D8C373C0-4EB7-4298-B6C5-00753E77B2A1}" type="parTrans" cxnId="{4E26EF2E-8435-45F4-9462-837768C1AEEF}">
      <dgm:prSet/>
      <dgm:spPr/>
      <dgm:t>
        <a:bodyPr/>
        <a:lstStyle/>
        <a:p>
          <a:endParaRPr lang="en-IE" b="1"/>
        </a:p>
      </dgm:t>
    </dgm:pt>
    <dgm:pt modelId="{2D30AA39-FFDE-426B-AF5C-872B0E018391}" type="sibTrans" cxnId="{4E26EF2E-8435-45F4-9462-837768C1AEEF}">
      <dgm:prSet/>
      <dgm:spPr/>
      <dgm:t>
        <a:bodyPr/>
        <a:lstStyle/>
        <a:p>
          <a:endParaRPr lang="en-IE" b="1"/>
        </a:p>
      </dgm:t>
    </dgm:pt>
    <dgm:pt modelId="{7858EE82-C44C-4D6C-9CA7-92048102DA21}">
      <dgm:prSet phldrT="[Text]"/>
      <dgm:spPr/>
      <dgm:t>
        <a:bodyPr/>
        <a:lstStyle/>
        <a:p>
          <a:r>
            <a:rPr lang="en-US" b="1"/>
            <a:t>Repeatable</a:t>
          </a:r>
          <a:endParaRPr lang="en-IE" b="1"/>
        </a:p>
      </dgm:t>
    </dgm:pt>
    <dgm:pt modelId="{F8B29690-92DF-47FD-8EA7-B69212AAC48F}" type="parTrans" cxnId="{0B267999-2741-4F51-9905-BC5EA802CD31}">
      <dgm:prSet/>
      <dgm:spPr/>
      <dgm:t>
        <a:bodyPr/>
        <a:lstStyle/>
        <a:p>
          <a:endParaRPr lang="en-IE" b="1"/>
        </a:p>
      </dgm:t>
    </dgm:pt>
    <dgm:pt modelId="{AB76E8E3-29D2-4404-A32E-0C9E7E521B9F}" type="sibTrans" cxnId="{0B267999-2741-4F51-9905-BC5EA802CD31}">
      <dgm:prSet/>
      <dgm:spPr/>
      <dgm:t>
        <a:bodyPr/>
        <a:lstStyle/>
        <a:p>
          <a:endParaRPr lang="en-IE" b="1"/>
        </a:p>
      </dgm:t>
    </dgm:pt>
    <dgm:pt modelId="{6CECA6AD-2755-40C8-ADDD-FCE918BAA0EA}">
      <dgm:prSet phldrT="[Text]"/>
      <dgm:spPr/>
      <dgm:t>
        <a:bodyPr/>
        <a:lstStyle/>
        <a:p>
          <a:r>
            <a:rPr lang="en-US" b="1"/>
            <a:t>Adaptable</a:t>
          </a:r>
          <a:endParaRPr lang="en-IE" b="1"/>
        </a:p>
      </dgm:t>
    </dgm:pt>
    <dgm:pt modelId="{A8DF685C-0390-40E4-8BC9-5EA802B5332D}" type="parTrans" cxnId="{EFC21547-8826-41A1-B92C-E1059D73DBFC}">
      <dgm:prSet/>
      <dgm:spPr/>
      <dgm:t>
        <a:bodyPr/>
        <a:lstStyle/>
        <a:p>
          <a:endParaRPr lang="en-IE" b="1"/>
        </a:p>
      </dgm:t>
    </dgm:pt>
    <dgm:pt modelId="{A3279C6E-E1EA-41A4-A183-381D1BC500A0}" type="sibTrans" cxnId="{EFC21547-8826-41A1-B92C-E1059D73DBFC}">
      <dgm:prSet/>
      <dgm:spPr/>
      <dgm:t>
        <a:bodyPr/>
        <a:lstStyle/>
        <a:p>
          <a:endParaRPr lang="en-IE" b="1"/>
        </a:p>
      </dgm:t>
    </dgm:pt>
    <dgm:pt modelId="{A09C13B8-71D3-4957-BD02-C455615FAB34}" type="pres">
      <dgm:prSet presAssocID="{B1E1828C-97FC-4A27-9480-10C103593A29}" presName="rootnode" presStyleCnt="0">
        <dgm:presLayoutVars>
          <dgm:chMax/>
          <dgm:chPref/>
          <dgm:dir/>
          <dgm:animLvl val="lvl"/>
        </dgm:presLayoutVars>
      </dgm:prSet>
      <dgm:spPr/>
    </dgm:pt>
    <dgm:pt modelId="{6C02A8FD-4A02-43C6-95DF-577E1DBFFC96}" type="pres">
      <dgm:prSet presAssocID="{B4AFBA6C-D0A9-40F4-8BC7-F842C153A29A}" presName="composite" presStyleCnt="0"/>
      <dgm:spPr/>
    </dgm:pt>
    <dgm:pt modelId="{70319610-5281-44E7-AC61-CD11A996827D}" type="pres">
      <dgm:prSet presAssocID="{B4AFBA6C-D0A9-40F4-8BC7-F842C153A29A}" presName="LShape" presStyleLbl="alignNode1" presStyleIdx="0" presStyleCnt="7"/>
      <dgm:spPr>
        <a:solidFill>
          <a:srgbClr val="3AA7D7"/>
        </a:solidFill>
        <a:ln>
          <a:solidFill>
            <a:srgbClr val="3AA7D7"/>
          </a:solidFill>
        </a:ln>
      </dgm:spPr>
    </dgm:pt>
    <dgm:pt modelId="{F5AEE45B-11BC-46A4-B1B7-7730A53CC307}" type="pres">
      <dgm:prSet presAssocID="{B4AFBA6C-D0A9-40F4-8BC7-F842C153A29A}" presName="ParentText" presStyleLbl="revTx" presStyleIdx="0" presStyleCnt="4">
        <dgm:presLayoutVars>
          <dgm:chMax val="0"/>
          <dgm:chPref val="0"/>
          <dgm:bulletEnabled val="1"/>
        </dgm:presLayoutVars>
      </dgm:prSet>
      <dgm:spPr/>
    </dgm:pt>
    <dgm:pt modelId="{776EC9A4-B36F-49A2-BCD3-1BA17D492786}" type="pres">
      <dgm:prSet presAssocID="{B4AFBA6C-D0A9-40F4-8BC7-F842C153A29A}" presName="Triangle" presStyleLbl="alignNode1" presStyleIdx="1" presStyleCnt="7"/>
      <dgm:spPr>
        <a:solidFill>
          <a:srgbClr val="3AA7D7"/>
        </a:solidFill>
        <a:ln>
          <a:solidFill>
            <a:srgbClr val="3AA7D7"/>
          </a:solidFill>
        </a:ln>
      </dgm:spPr>
    </dgm:pt>
    <dgm:pt modelId="{A6CE41E3-FB39-46D2-A8B5-D1EE318490D1}" type="pres">
      <dgm:prSet presAssocID="{FA8729D1-34CD-4C80-BCD4-E06160368FC8}" presName="sibTrans" presStyleCnt="0"/>
      <dgm:spPr/>
    </dgm:pt>
    <dgm:pt modelId="{CCB6B6FC-1345-4B79-B8E4-CABCBAB95DC1}" type="pres">
      <dgm:prSet presAssocID="{FA8729D1-34CD-4C80-BCD4-E06160368FC8}" presName="space" presStyleCnt="0"/>
      <dgm:spPr/>
    </dgm:pt>
    <dgm:pt modelId="{3124A788-F748-4DC4-B3B0-ECCD6ECF11BB}" type="pres">
      <dgm:prSet presAssocID="{C8C15B1B-413B-4D74-93A0-97F1A63DD053}" presName="composite" presStyleCnt="0"/>
      <dgm:spPr/>
    </dgm:pt>
    <dgm:pt modelId="{CE75140A-E35E-4BA7-90A7-1C4BC65146C2}" type="pres">
      <dgm:prSet presAssocID="{C8C15B1B-413B-4D74-93A0-97F1A63DD053}" presName="LShape" presStyleLbl="alignNode1" presStyleIdx="2" presStyleCnt="7"/>
      <dgm:spPr>
        <a:solidFill>
          <a:srgbClr val="3AA7D7"/>
        </a:solidFill>
        <a:ln>
          <a:solidFill>
            <a:srgbClr val="3AA7D7"/>
          </a:solidFill>
        </a:ln>
      </dgm:spPr>
    </dgm:pt>
    <dgm:pt modelId="{9A204E34-BBC7-4530-B1FF-1DB63EE95745}" type="pres">
      <dgm:prSet presAssocID="{C8C15B1B-413B-4D74-93A0-97F1A63DD053}" presName="ParentText" presStyleLbl="revTx" presStyleIdx="1" presStyleCnt="4">
        <dgm:presLayoutVars>
          <dgm:chMax val="0"/>
          <dgm:chPref val="0"/>
          <dgm:bulletEnabled val="1"/>
        </dgm:presLayoutVars>
      </dgm:prSet>
      <dgm:spPr/>
    </dgm:pt>
    <dgm:pt modelId="{AC7FFD6B-6DEE-4868-B9D1-64BF6FC511E1}" type="pres">
      <dgm:prSet presAssocID="{C8C15B1B-413B-4D74-93A0-97F1A63DD053}" presName="Triangle" presStyleLbl="alignNode1" presStyleIdx="3" presStyleCnt="7"/>
      <dgm:spPr>
        <a:solidFill>
          <a:srgbClr val="3AA7D7"/>
        </a:solidFill>
        <a:ln>
          <a:solidFill>
            <a:srgbClr val="3AA7D7"/>
          </a:solidFill>
        </a:ln>
      </dgm:spPr>
    </dgm:pt>
    <dgm:pt modelId="{EBE3F08C-654F-41E1-8D3D-719E9C996667}" type="pres">
      <dgm:prSet presAssocID="{2D30AA39-FFDE-426B-AF5C-872B0E018391}" presName="sibTrans" presStyleCnt="0"/>
      <dgm:spPr/>
    </dgm:pt>
    <dgm:pt modelId="{81834375-FA98-4BD5-B2AC-0072B87E96BF}" type="pres">
      <dgm:prSet presAssocID="{2D30AA39-FFDE-426B-AF5C-872B0E018391}" presName="space" presStyleCnt="0"/>
      <dgm:spPr/>
    </dgm:pt>
    <dgm:pt modelId="{267F6AC0-68FB-486A-98F2-9E23CDD1AD4B}" type="pres">
      <dgm:prSet presAssocID="{7858EE82-C44C-4D6C-9CA7-92048102DA21}" presName="composite" presStyleCnt="0"/>
      <dgm:spPr/>
    </dgm:pt>
    <dgm:pt modelId="{2B24F252-5C67-4436-8D9A-588DF4FCD531}" type="pres">
      <dgm:prSet presAssocID="{7858EE82-C44C-4D6C-9CA7-92048102DA21}" presName="LShape" presStyleLbl="alignNode1" presStyleIdx="4" presStyleCnt="7"/>
      <dgm:spPr>
        <a:solidFill>
          <a:srgbClr val="3AA7D7"/>
        </a:solidFill>
        <a:ln>
          <a:solidFill>
            <a:srgbClr val="3AA7D7"/>
          </a:solidFill>
        </a:ln>
      </dgm:spPr>
    </dgm:pt>
    <dgm:pt modelId="{7D4E84EE-E147-4E5E-BD36-2CDDABF0A25F}" type="pres">
      <dgm:prSet presAssocID="{7858EE82-C44C-4D6C-9CA7-92048102DA21}" presName="ParentText" presStyleLbl="revTx" presStyleIdx="2" presStyleCnt="4">
        <dgm:presLayoutVars>
          <dgm:chMax val="0"/>
          <dgm:chPref val="0"/>
          <dgm:bulletEnabled val="1"/>
        </dgm:presLayoutVars>
      </dgm:prSet>
      <dgm:spPr/>
    </dgm:pt>
    <dgm:pt modelId="{CC40CE93-96DD-4F68-8344-C02E805D2FBE}" type="pres">
      <dgm:prSet presAssocID="{7858EE82-C44C-4D6C-9CA7-92048102DA21}" presName="Triangle" presStyleLbl="alignNode1" presStyleIdx="5" presStyleCnt="7"/>
      <dgm:spPr>
        <a:solidFill>
          <a:srgbClr val="3AA7D7"/>
        </a:solidFill>
        <a:ln>
          <a:solidFill>
            <a:srgbClr val="3AA7D7"/>
          </a:solidFill>
        </a:ln>
      </dgm:spPr>
    </dgm:pt>
    <dgm:pt modelId="{43F304D0-2765-4A72-9FDA-DE7C5B45BAD2}" type="pres">
      <dgm:prSet presAssocID="{AB76E8E3-29D2-4404-A32E-0C9E7E521B9F}" presName="sibTrans" presStyleCnt="0"/>
      <dgm:spPr/>
    </dgm:pt>
    <dgm:pt modelId="{CDA1B1DA-179D-4692-9867-11C5E62DD23C}" type="pres">
      <dgm:prSet presAssocID="{AB76E8E3-29D2-4404-A32E-0C9E7E521B9F}" presName="space" presStyleCnt="0"/>
      <dgm:spPr/>
    </dgm:pt>
    <dgm:pt modelId="{97D79168-A15A-4F90-B5DD-AFF200A3D6CB}" type="pres">
      <dgm:prSet presAssocID="{6CECA6AD-2755-40C8-ADDD-FCE918BAA0EA}" presName="composite" presStyleCnt="0"/>
      <dgm:spPr/>
    </dgm:pt>
    <dgm:pt modelId="{D7BF8326-0919-497C-9EDB-A056E6E1C2AA}" type="pres">
      <dgm:prSet presAssocID="{6CECA6AD-2755-40C8-ADDD-FCE918BAA0EA}" presName="LShape" presStyleLbl="alignNode1" presStyleIdx="6" presStyleCnt="7"/>
      <dgm:spPr>
        <a:solidFill>
          <a:srgbClr val="3AA7D7"/>
        </a:solidFill>
        <a:ln>
          <a:solidFill>
            <a:srgbClr val="3AA7D7"/>
          </a:solidFill>
        </a:ln>
      </dgm:spPr>
    </dgm:pt>
    <dgm:pt modelId="{A0E301C4-7105-4D59-8CEA-09C36EFB76E8}" type="pres">
      <dgm:prSet presAssocID="{6CECA6AD-2755-40C8-ADDD-FCE918BAA0EA}" presName="ParentText" presStyleLbl="revTx" presStyleIdx="3" presStyleCnt="4">
        <dgm:presLayoutVars>
          <dgm:chMax val="0"/>
          <dgm:chPref val="0"/>
          <dgm:bulletEnabled val="1"/>
        </dgm:presLayoutVars>
      </dgm:prSet>
      <dgm:spPr/>
    </dgm:pt>
  </dgm:ptLst>
  <dgm:cxnLst>
    <dgm:cxn modelId="{1E79600D-98C2-41CE-BED4-BAF8A5489455}" type="presOf" srcId="{B1E1828C-97FC-4A27-9480-10C103593A29}" destId="{A09C13B8-71D3-4957-BD02-C455615FAB34}" srcOrd="0" destOrd="0" presId="urn:microsoft.com/office/officeart/2009/3/layout/StepUpProcess"/>
    <dgm:cxn modelId="{4E26EF2E-8435-45F4-9462-837768C1AEEF}" srcId="{B1E1828C-97FC-4A27-9480-10C103593A29}" destId="{C8C15B1B-413B-4D74-93A0-97F1A63DD053}" srcOrd="1" destOrd="0" parTransId="{D8C373C0-4EB7-4298-B6C5-00753E77B2A1}" sibTransId="{2D30AA39-FFDE-426B-AF5C-872B0E018391}"/>
    <dgm:cxn modelId="{EFC21547-8826-41A1-B92C-E1059D73DBFC}" srcId="{B1E1828C-97FC-4A27-9480-10C103593A29}" destId="{6CECA6AD-2755-40C8-ADDD-FCE918BAA0EA}" srcOrd="3" destOrd="0" parTransId="{A8DF685C-0390-40E4-8BC9-5EA802B5332D}" sibTransId="{A3279C6E-E1EA-41A4-A183-381D1BC500A0}"/>
    <dgm:cxn modelId="{DDD8C773-1F63-4E8B-8A32-7B0183D43AD9}" type="presOf" srcId="{C8C15B1B-413B-4D74-93A0-97F1A63DD053}" destId="{9A204E34-BBC7-4530-B1FF-1DB63EE95745}" srcOrd="0" destOrd="0" presId="urn:microsoft.com/office/officeart/2009/3/layout/StepUpProcess"/>
    <dgm:cxn modelId="{76F33A84-5F42-4C81-8FE4-C660164267CA}" type="presOf" srcId="{7858EE82-C44C-4D6C-9CA7-92048102DA21}" destId="{7D4E84EE-E147-4E5E-BD36-2CDDABF0A25F}" srcOrd="0" destOrd="0" presId="urn:microsoft.com/office/officeart/2009/3/layout/StepUpProcess"/>
    <dgm:cxn modelId="{0B267999-2741-4F51-9905-BC5EA802CD31}" srcId="{B1E1828C-97FC-4A27-9480-10C103593A29}" destId="{7858EE82-C44C-4D6C-9CA7-92048102DA21}" srcOrd="2" destOrd="0" parTransId="{F8B29690-92DF-47FD-8EA7-B69212AAC48F}" sibTransId="{AB76E8E3-29D2-4404-A32E-0C9E7E521B9F}"/>
    <dgm:cxn modelId="{DF4D82CC-8DF3-4CF5-B8E8-4E7DF6D282F0}" srcId="{B1E1828C-97FC-4A27-9480-10C103593A29}" destId="{B4AFBA6C-D0A9-40F4-8BC7-F842C153A29A}" srcOrd="0" destOrd="0" parTransId="{26BEAFFB-7069-471F-A623-B6D88F85B6ED}" sibTransId="{FA8729D1-34CD-4C80-BCD4-E06160368FC8}"/>
    <dgm:cxn modelId="{9FBBF3D8-B7B8-4E98-B7B0-FD04901C0782}" type="presOf" srcId="{6CECA6AD-2755-40C8-ADDD-FCE918BAA0EA}" destId="{A0E301C4-7105-4D59-8CEA-09C36EFB76E8}" srcOrd="0" destOrd="0" presId="urn:microsoft.com/office/officeart/2009/3/layout/StepUpProcess"/>
    <dgm:cxn modelId="{D953F4F4-F1F1-4636-9A64-884C2D64F995}" type="presOf" srcId="{B4AFBA6C-D0A9-40F4-8BC7-F842C153A29A}" destId="{F5AEE45B-11BC-46A4-B1B7-7730A53CC307}" srcOrd="0" destOrd="0" presId="urn:microsoft.com/office/officeart/2009/3/layout/StepUpProcess"/>
    <dgm:cxn modelId="{055D96C6-0187-4C4B-A991-D5DA7FDCAB2E}" type="presParOf" srcId="{A09C13B8-71D3-4957-BD02-C455615FAB34}" destId="{6C02A8FD-4A02-43C6-95DF-577E1DBFFC96}" srcOrd="0" destOrd="0" presId="urn:microsoft.com/office/officeart/2009/3/layout/StepUpProcess"/>
    <dgm:cxn modelId="{457B3691-1E85-45A6-B335-B5BDBA7866A1}" type="presParOf" srcId="{6C02A8FD-4A02-43C6-95DF-577E1DBFFC96}" destId="{70319610-5281-44E7-AC61-CD11A996827D}" srcOrd="0" destOrd="0" presId="urn:microsoft.com/office/officeart/2009/3/layout/StepUpProcess"/>
    <dgm:cxn modelId="{23A844F5-3B81-4104-A958-79A551BFB7C6}" type="presParOf" srcId="{6C02A8FD-4A02-43C6-95DF-577E1DBFFC96}" destId="{F5AEE45B-11BC-46A4-B1B7-7730A53CC307}" srcOrd="1" destOrd="0" presId="urn:microsoft.com/office/officeart/2009/3/layout/StepUpProcess"/>
    <dgm:cxn modelId="{31A0076F-4807-4F44-BAD6-689D9CF767F4}" type="presParOf" srcId="{6C02A8FD-4A02-43C6-95DF-577E1DBFFC96}" destId="{776EC9A4-B36F-49A2-BCD3-1BA17D492786}" srcOrd="2" destOrd="0" presId="urn:microsoft.com/office/officeart/2009/3/layout/StepUpProcess"/>
    <dgm:cxn modelId="{C4004131-BE8A-4C35-9873-41B89A71AE47}" type="presParOf" srcId="{A09C13B8-71D3-4957-BD02-C455615FAB34}" destId="{A6CE41E3-FB39-46D2-A8B5-D1EE318490D1}" srcOrd="1" destOrd="0" presId="urn:microsoft.com/office/officeart/2009/3/layout/StepUpProcess"/>
    <dgm:cxn modelId="{8814C7E3-4A34-43EB-93A9-B260BD46EB1C}" type="presParOf" srcId="{A6CE41E3-FB39-46D2-A8B5-D1EE318490D1}" destId="{CCB6B6FC-1345-4B79-B8E4-CABCBAB95DC1}" srcOrd="0" destOrd="0" presId="urn:microsoft.com/office/officeart/2009/3/layout/StepUpProcess"/>
    <dgm:cxn modelId="{FA3A5BDD-6C76-459A-805A-9C0BA65DB22E}" type="presParOf" srcId="{A09C13B8-71D3-4957-BD02-C455615FAB34}" destId="{3124A788-F748-4DC4-B3B0-ECCD6ECF11BB}" srcOrd="2" destOrd="0" presId="urn:microsoft.com/office/officeart/2009/3/layout/StepUpProcess"/>
    <dgm:cxn modelId="{793F66B2-98AF-4469-939A-945F8DF431A6}" type="presParOf" srcId="{3124A788-F748-4DC4-B3B0-ECCD6ECF11BB}" destId="{CE75140A-E35E-4BA7-90A7-1C4BC65146C2}" srcOrd="0" destOrd="0" presId="urn:microsoft.com/office/officeart/2009/3/layout/StepUpProcess"/>
    <dgm:cxn modelId="{758A14F1-B9AA-4CA7-8DD3-966B7F5A868C}" type="presParOf" srcId="{3124A788-F748-4DC4-B3B0-ECCD6ECF11BB}" destId="{9A204E34-BBC7-4530-B1FF-1DB63EE95745}" srcOrd="1" destOrd="0" presId="urn:microsoft.com/office/officeart/2009/3/layout/StepUpProcess"/>
    <dgm:cxn modelId="{D4535155-6AB6-49CB-8973-940C0EC0F0A8}" type="presParOf" srcId="{3124A788-F748-4DC4-B3B0-ECCD6ECF11BB}" destId="{AC7FFD6B-6DEE-4868-B9D1-64BF6FC511E1}" srcOrd="2" destOrd="0" presId="urn:microsoft.com/office/officeart/2009/3/layout/StepUpProcess"/>
    <dgm:cxn modelId="{FFB4C057-3AD7-4A6F-A1A8-10723160D062}" type="presParOf" srcId="{A09C13B8-71D3-4957-BD02-C455615FAB34}" destId="{EBE3F08C-654F-41E1-8D3D-719E9C996667}" srcOrd="3" destOrd="0" presId="urn:microsoft.com/office/officeart/2009/3/layout/StepUpProcess"/>
    <dgm:cxn modelId="{4FA94029-693B-4E16-BF05-6B734582F3C2}" type="presParOf" srcId="{EBE3F08C-654F-41E1-8D3D-719E9C996667}" destId="{81834375-FA98-4BD5-B2AC-0072B87E96BF}" srcOrd="0" destOrd="0" presId="urn:microsoft.com/office/officeart/2009/3/layout/StepUpProcess"/>
    <dgm:cxn modelId="{0013CC06-F249-4AB7-9A77-8AD8EC3649C7}" type="presParOf" srcId="{A09C13B8-71D3-4957-BD02-C455615FAB34}" destId="{267F6AC0-68FB-486A-98F2-9E23CDD1AD4B}" srcOrd="4" destOrd="0" presId="urn:microsoft.com/office/officeart/2009/3/layout/StepUpProcess"/>
    <dgm:cxn modelId="{77716999-C821-4BDD-A8D7-6FF518A2293F}" type="presParOf" srcId="{267F6AC0-68FB-486A-98F2-9E23CDD1AD4B}" destId="{2B24F252-5C67-4436-8D9A-588DF4FCD531}" srcOrd="0" destOrd="0" presId="urn:microsoft.com/office/officeart/2009/3/layout/StepUpProcess"/>
    <dgm:cxn modelId="{E67AC4A8-AE07-4D61-91E0-2794A2351769}" type="presParOf" srcId="{267F6AC0-68FB-486A-98F2-9E23CDD1AD4B}" destId="{7D4E84EE-E147-4E5E-BD36-2CDDABF0A25F}" srcOrd="1" destOrd="0" presId="urn:microsoft.com/office/officeart/2009/3/layout/StepUpProcess"/>
    <dgm:cxn modelId="{DE43F374-7F69-489B-B474-91A2D19CC547}" type="presParOf" srcId="{267F6AC0-68FB-486A-98F2-9E23CDD1AD4B}" destId="{CC40CE93-96DD-4F68-8344-C02E805D2FBE}" srcOrd="2" destOrd="0" presId="urn:microsoft.com/office/officeart/2009/3/layout/StepUpProcess"/>
    <dgm:cxn modelId="{650D117A-0F60-41E9-B817-D77C11017904}" type="presParOf" srcId="{A09C13B8-71D3-4957-BD02-C455615FAB34}" destId="{43F304D0-2765-4A72-9FDA-DE7C5B45BAD2}" srcOrd="5" destOrd="0" presId="urn:microsoft.com/office/officeart/2009/3/layout/StepUpProcess"/>
    <dgm:cxn modelId="{78AF6236-6578-4657-8375-B5EF7E2AF2BB}" type="presParOf" srcId="{43F304D0-2765-4A72-9FDA-DE7C5B45BAD2}" destId="{CDA1B1DA-179D-4692-9867-11C5E62DD23C}" srcOrd="0" destOrd="0" presId="urn:microsoft.com/office/officeart/2009/3/layout/StepUpProcess"/>
    <dgm:cxn modelId="{0560119E-5279-4E4B-B5EC-3A4E98D6424E}" type="presParOf" srcId="{A09C13B8-71D3-4957-BD02-C455615FAB34}" destId="{97D79168-A15A-4F90-B5DD-AFF200A3D6CB}" srcOrd="6" destOrd="0" presId="urn:microsoft.com/office/officeart/2009/3/layout/StepUpProcess"/>
    <dgm:cxn modelId="{9DC3D87A-CA00-404D-8FBD-1A141E32ADEB}" type="presParOf" srcId="{97D79168-A15A-4F90-B5DD-AFF200A3D6CB}" destId="{D7BF8326-0919-497C-9EDB-A056E6E1C2AA}" srcOrd="0" destOrd="0" presId="urn:microsoft.com/office/officeart/2009/3/layout/StepUpProcess"/>
    <dgm:cxn modelId="{EBC61526-88A6-4A62-9666-A5A5B5FB06B3}" type="presParOf" srcId="{97D79168-A15A-4F90-B5DD-AFF200A3D6CB}" destId="{A0E301C4-7105-4D59-8CEA-09C36EFB76E8}" srcOrd="1" destOrd="0" presId="urn:microsoft.com/office/officeart/2009/3/layout/StepUp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D04D675-CB46-4138-9549-FBEAF942C60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IE"/>
        </a:p>
      </dgm:t>
    </dgm:pt>
    <dgm:pt modelId="{9E2AD0A1-15D5-49D6-9C63-CA5367414448}">
      <dgm:prSet phldrT="[Text]" custT="1"/>
      <dgm:spPr>
        <a:ln>
          <a:solidFill>
            <a:schemeClr val="lt1">
              <a:hueOff val="0"/>
              <a:satOff val="0"/>
              <a:lumOff val="0"/>
            </a:schemeClr>
          </a:solidFill>
        </a:ln>
      </dgm:spPr>
      <dgm:t>
        <a:bodyPr/>
        <a:lstStyle/>
        <a:p>
          <a:pPr algn="l"/>
          <a:r>
            <a:rPr lang="en-US" sz="1100" b="0">
              <a:effectLst/>
              <a:latin typeface="+mj-lt"/>
            </a:rPr>
            <a:t>Measure the maturity of your existing cyber security programs</a:t>
          </a:r>
          <a:endParaRPr lang="en-IE" sz="1100" b="0">
            <a:effectLst/>
            <a:latin typeface="+mj-lt"/>
          </a:endParaRPr>
        </a:p>
      </dgm:t>
    </dgm:pt>
    <dgm:pt modelId="{25144055-8CFE-42B6-AC1C-0368531ED63E}" type="parTrans" cxnId="{9F9AF497-519E-44CE-BC38-F26E4DF1A53D}">
      <dgm:prSet/>
      <dgm:spPr/>
      <dgm:t>
        <a:bodyPr/>
        <a:lstStyle/>
        <a:p>
          <a:pPr algn="ctr"/>
          <a:endParaRPr lang="en-IE" sz="1100" b="0">
            <a:effectLst/>
            <a:latin typeface="+mj-lt"/>
          </a:endParaRPr>
        </a:p>
      </dgm:t>
    </dgm:pt>
    <dgm:pt modelId="{A4D0B87E-E461-4D9D-9393-21E286BC5D7E}" type="sibTrans" cxnId="{9F9AF497-519E-44CE-BC38-F26E4DF1A53D}">
      <dgm:prSet/>
      <dgm:spPr/>
      <dgm:t>
        <a:bodyPr/>
        <a:lstStyle/>
        <a:p>
          <a:pPr algn="ctr"/>
          <a:endParaRPr lang="en-IE" sz="1100" b="0">
            <a:effectLst/>
            <a:latin typeface="+mj-lt"/>
          </a:endParaRPr>
        </a:p>
      </dgm:t>
    </dgm:pt>
    <dgm:pt modelId="{0B42B6B3-1083-4093-8598-C2844D9DFD18}">
      <dgm:prSet phldrT="[Text]" custT="1"/>
      <dgm:spPr/>
      <dgm:t>
        <a:bodyPr/>
        <a:lstStyle/>
        <a:p>
          <a:pPr algn="l"/>
          <a:r>
            <a:rPr lang="en-US" sz="1100" b="0">
              <a:effectLst/>
              <a:latin typeface="+mj-lt"/>
            </a:rPr>
            <a:t>Identify cyber security gaps</a:t>
          </a:r>
          <a:endParaRPr lang="en-IE" sz="1100" b="0">
            <a:effectLst/>
            <a:latin typeface="+mj-lt"/>
          </a:endParaRPr>
        </a:p>
      </dgm:t>
    </dgm:pt>
    <dgm:pt modelId="{4032FC79-5CC4-469A-AB6C-2797722C51D7}" type="parTrans" cxnId="{F345034D-E30F-44E4-8417-490948609D9F}">
      <dgm:prSet/>
      <dgm:spPr/>
      <dgm:t>
        <a:bodyPr/>
        <a:lstStyle/>
        <a:p>
          <a:pPr algn="ctr"/>
          <a:endParaRPr lang="en-IE" sz="1100" b="0">
            <a:effectLst/>
            <a:latin typeface="+mj-lt"/>
          </a:endParaRPr>
        </a:p>
      </dgm:t>
    </dgm:pt>
    <dgm:pt modelId="{2D427B91-D28D-450D-B4D3-4D1A37E9DE3E}" type="sibTrans" cxnId="{F345034D-E30F-44E4-8417-490948609D9F}">
      <dgm:prSet/>
      <dgm:spPr/>
      <dgm:t>
        <a:bodyPr/>
        <a:lstStyle/>
        <a:p>
          <a:pPr algn="ctr"/>
          <a:endParaRPr lang="en-IE" sz="1100" b="0">
            <a:effectLst/>
            <a:latin typeface="+mj-lt"/>
          </a:endParaRPr>
        </a:p>
      </dgm:t>
    </dgm:pt>
    <dgm:pt modelId="{D01D43AB-EA01-4260-9451-AB19E142191D}">
      <dgm:prSet phldrT="[Text]" custT="1"/>
      <dgm:spPr/>
      <dgm:t>
        <a:bodyPr/>
        <a:lstStyle/>
        <a:p>
          <a:pPr algn="l"/>
          <a:r>
            <a:rPr lang="en-US" sz="1100" b="0">
              <a:effectLst/>
              <a:latin typeface="+mj-lt"/>
            </a:rPr>
            <a:t>Determine short-term, long-term and ongoing security priorities</a:t>
          </a:r>
          <a:endParaRPr lang="en-IE" sz="1100" b="0">
            <a:effectLst/>
            <a:latin typeface="+mj-lt"/>
          </a:endParaRPr>
        </a:p>
      </dgm:t>
    </dgm:pt>
    <dgm:pt modelId="{CD4569FA-06A1-458F-B432-30ECBFDEF172}" type="parTrans" cxnId="{F5314E54-A96C-4546-BBFC-E2F451220C06}">
      <dgm:prSet/>
      <dgm:spPr/>
      <dgm:t>
        <a:bodyPr/>
        <a:lstStyle/>
        <a:p>
          <a:pPr algn="ctr"/>
          <a:endParaRPr lang="en-IE" sz="1100" b="0">
            <a:effectLst/>
            <a:latin typeface="+mj-lt"/>
          </a:endParaRPr>
        </a:p>
      </dgm:t>
    </dgm:pt>
    <dgm:pt modelId="{95D85D47-ECE0-4872-AE2A-C29DA48F40FE}" type="sibTrans" cxnId="{F5314E54-A96C-4546-BBFC-E2F451220C06}">
      <dgm:prSet/>
      <dgm:spPr/>
      <dgm:t>
        <a:bodyPr/>
        <a:lstStyle/>
        <a:p>
          <a:pPr algn="ctr"/>
          <a:endParaRPr lang="en-IE" sz="1100" b="0">
            <a:effectLst/>
            <a:latin typeface="+mj-lt"/>
          </a:endParaRPr>
        </a:p>
      </dgm:t>
    </dgm:pt>
    <dgm:pt modelId="{64092FC3-23B8-416E-BB57-541F68DB73AA}">
      <dgm:prSet phldrT="[Text]" custT="1"/>
      <dgm:spPr/>
      <dgm:t>
        <a:bodyPr/>
        <a:lstStyle/>
        <a:p>
          <a:pPr algn="l"/>
          <a:r>
            <a:rPr lang="en-US" sz="1100" b="0">
              <a:effectLst/>
              <a:latin typeface="+mj-lt"/>
            </a:rPr>
            <a:t>Develop evidence of “reasonable” cyber security measures</a:t>
          </a:r>
          <a:endParaRPr lang="en-IE" sz="1100" b="0">
            <a:effectLst/>
            <a:latin typeface="+mj-lt"/>
          </a:endParaRPr>
        </a:p>
      </dgm:t>
    </dgm:pt>
    <dgm:pt modelId="{DB3B1BD2-C7B3-463D-BEE7-5BA6E4453D03}" type="parTrans" cxnId="{E028D8F2-0FC6-43FD-AB1B-B0F5F4260DCA}">
      <dgm:prSet/>
      <dgm:spPr/>
      <dgm:t>
        <a:bodyPr/>
        <a:lstStyle/>
        <a:p>
          <a:pPr algn="ctr"/>
          <a:endParaRPr lang="en-IE" sz="1100" b="0">
            <a:effectLst/>
            <a:latin typeface="+mj-lt"/>
          </a:endParaRPr>
        </a:p>
      </dgm:t>
    </dgm:pt>
    <dgm:pt modelId="{7A86AA86-83C8-4FA6-AD20-0AEB7F58837A}" type="sibTrans" cxnId="{E028D8F2-0FC6-43FD-AB1B-B0F5F4260DCA}">
      <dgm:prSet/>
      <dgm:spPr/>
      <dgm:t>
        <a:bodyPr/>
        <a:lstStyle/>
        <a:p>
          <a:pPr algn="ctr"/>
          <a:endParaRPr lang="en-IE" sz="1100" b="0">
            <a:effectLst/>
            <a:latin typeface="+mj-lt"/>
          </a:endParaRPr>
        </a:p>
      </dgm:t>
    </dgm:pt>
    <dgm:pt modelId="{05E53AF3-43B2-461A-90E5-601898257D78}" type="pres">
      <dgm:prSet presAssocID="{2D04D675-CB46-4138-9549-FBEAF942C60E}" presName="Name0" presStyleCnt="0">
        <dgm:presLayoutVars>
          <dgm:chMax val="7"/>
          <dgm:chPref val="7"/>
          <dgm:dir/>
        </dgm:presLayoutVars>
      </dgm:prSet>
      <dgm:spPr/>
    </dgm:pt>
    <dgm:pt modelId="{ACD01D45-87B6-47E3-9BCB-70BE84DF4753}" type="pres">
      <dgm:prSet presAssocID="{2D04D675-CB46-4138-9549-FBEAF942C60E}" presName="Name1" presStyleCnt="0"/>
      <dgm:spPr/>
    </dgm:pt>
    <dgm:pt modelId="{C5567A12-8875-4C94-A10E-1C2FB5B126A7}" type="pres">
      <dgm:prSet presAssocID="{2D04D675-CB46-4138-9549-FBEAF942C60E}" presName="cycle" presStyleCnt="0"/>
      <dgm:spPr/>
    </dgm:pt>
    <dgm:pt modelId="{55106BB0-1F18-4169-A67B-F843179F9C5E}" type="pres">
      <dgm:prSet presAssocID="{2D04D675-CB46-4138-9549-FBEAF942C60E}" presName="srcNode" presStyleLbl="node1" presStyleIdx="0" presStyleCnt="4"/>
      <dgm:spPr/>
    </dgm:pt>
    <dgm:pt modelId="{C62916FC-8C89-49CC-A2F8-745BE8FFB4AA}" type="pres">
      <dgm:prSet presAssocID="{2D04D675-CB46-4138-9549-FBEAF942C60E}" presName="conn" presStyleLbl="parChTrans1D2" presStyleIdx="0" presStyleCnt="1"/>
      <dgm:spPr/>
    </dgm:pt>
    <dgm:pt modelId="{632390B4-4966-40C3-ABC1-B462AB7986F4}" type="pres">
      <dgm:prSet presAssocID="{2D04D675-CB46-4138-9549-FBEAF942C60E}" presName="extraNode" presStyleLbl="node1" presStyleIdx="0" presStyleCnt="4"/>
      <dgm:spPr/>
    </dgm:pt>
    <dgm:pt modelId="{C5655CE5-E04E-4099-A62A-CC3F318E08BB}" type="pres">
      <dgm:prSet presAssocID="{2D04D675-CB46-4138-9549-FBEAF942C60E}" presName="dstNode" presStyleLbl="node1" presStyleIdx="0" presStyleCnt="4"/>
      <dgm:spPr/>
    </dgm:pt>
    <dgm:pt modelId="{845DE863-B8F6-4560-82AF-A4053C386B66}" type="pres">
      <dgm:prSet presAssocID="{9E2AD0A1-15D5-49D6-9C63-CA5367414448}" presName="text_1" presStyleLbl="node1" presStyleIdx="0" presStyleCnt="4">
        <dgm:presLayoutVars>
          <dgm:bulletEnabled val="1"/>
        </dgm:presLayoutVars>
      </dgm:prSet>
      <dgm:spPr/>
    </dgm:pt>
    <dgm:pt modelId="{EF80BD83-3A05-4913-AF68-4838C138A1F1}" type="pres">
      <dgm:prSet presAssocID="{9E2AD0A1-15D5-49D6-9C63-CA5367414448}" presName="accent_1" presStyleCnt="0"/>
      <dgm:spPr/>
    </dgm:pt>
    <dgm:pt modelId="{A90403E5-F1D2-478A-823B-3597908E85BB}" type="pres">
      <dgm:prSet presAssocID="{9E2AD0A1-15D5-49D6-9C63-CA5367414448}" presName="accentRepeatNode" presStyleLbl="solidFgAcc1" presStyleIdx="0" presStyleCnt="4"/>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3BD8A77-921B-40D2-8A3A-A4342E549F85}" type="pres">
      <dgm:prSet presAssocID="{0B42B6B3-1083-4093-8598-C2844D9DFD18}" presName="text_2" presStyleLbl="node1" presStyleIdx="1" presStyleCnt="4">
        <dgm:presLayoutVars>
          <dgm:bulletEnabled val="1"/>
        </dgm:presLayoutVars>
      </dgm:prSet>
      <dgm:spPr/>
    </dgm:pt>
    <dgm:pt modelId="{DBF68C94-3CF0-43DB-8B63-A592C303D73C}" type="pres">
      <dgm:prSet presAssocID="{0B42B6B3-1083-4093-8598-C2844D9DFD18}" presName="accent_2" presStyleCnt="0"/>
      <dgm:spPr/>
    </dgm:pt>
    <dgm:pt modelId="{2B01B53C-C081-4771-AACA-C63090A6C9BC}" type="pres">
      <dgm:prSet presAssocID="{0B42B6B3-1083-4093-8598-C2844D9DFD18}" presName="accentRepeatNode" presStyleLbl="solidFgAcc1" presStyleIdx="1" presStyleCnt="4"/>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BDE8234-EC3A-47FE-9899-4B3C07E9514E}" type="pres">
      <dgm:prSet presAssocID="{D01D43AB-EA01-4260-9451-AB19E142191D}" presName="text_3" presStyleLbl="node1" presStyleIdx="2" presStyleCnt="4">
        <dgm:presLayoutVars>
          <dgm:bulletEnabled val="1"/>
        </dgm:presLayoutVars>
      </dgm:prSet>
      <dgm:spPr/>
    </dgm:pt>
    <dgm:pt modelId="{EDB2BFEF-B3A9-403C-BD6A-B20D3EE79409}" type="pres">
      <dgm:prSet presAssocID="{D01D43AB-EA01-4260-9451-AB19E142191D}" presName="accent_3" presStyleCnt="0"/>
      <dgm:spPr/>
    </dgm:pt>
    <dgm:pt modelId="{603FFA24-EA33-4ACB-B428-1EC8E22C92BC}" type="pres">
      <dgm:prSet presAssocID="{D01D43AB-EA01-4260-9451-AB19E142191D}" presName="accentRepeatNode" presStyleLbl="solidFgAcc1" presStyleIdx="2" presStyleCnt="4"/>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39593F7A-3462-4D1C-986B-BC2D4F1E921B}" type="pres">
      <dgm:prSet presAssocID="{64092FC3-23B8-416E-BB57-541F68DB73AA}" presName="text_4" presStyleLbl="node1" presStyleIdx="3" presStyleCnt="4">
        <dgm:presLayoutVars>
          <dgm:bulletEnabled val="1"/>
        </dgm:presLayoutVars>
      </dgm:prSet>
      <dgm:spPr/>
    </dgm:pt>
    <dgm:pt modelId="{14585F2A-09DE-4EF8-94A1-689FEAFD26E4}" type="pres">
      <dgm:prSet presAssocID="{64092FC3-23B8-416E-BB57-541F68DB73AA}" presName="accent_4" presStyleCnt="0"/>
      <dgm:spPr/>
    </dgm:pt>
    <dgm:pt modelId="{2768ED37-8ADF-4F49-91E2-5DCF17F24A1C}" type="pres">
      <dgm:prSet presAssocID="{64092FC3-23B8-416E-BB57-541F68DB73AA}" presName="accentRepeatNode" presStyleLbl="solidFgAcc1" presStyleIdx="3" presStyleCnt="4"/>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73CD3A25-071B-479E-A61D-1846D0664E0B}" type="presOf" srcId="{0B42B6B3-1083-4093-8598-C2844D9DFD18}" destId="{93BD8A77-921B-40D2-8A3A-A4342E549F85}" srcOrd="0" destOrd="0" presId="urn:microsoft.com/office/officeart/2008/layout/VerticalCurvedList"/>
    <dgm:cxn modelId="{75551047-6133-46E5-AD46-23081447E8ED}" type="presOf" srcId="{D01D43AB-EA01-4260-9451-AB19E142191D}" destId="{4BDE8234-EC3A-47FE-9899-4B3C07E9514E}" srcOrd="0" destOrd="0" presId="urn:microsoft.com/office/officeart/2008/layout/VerticalCurvedList"/>
    <dgm:cxn modelId="{F345034D-E30F-44E4-8417-490948609D9F}" srcId="{2D04D675-CB46-4138-9549-FBEAF942C60E}" destId="{0B42B6B3-1083-4093-8598-C2844D9DFD18}" srcOrd="1" destOrd="0" parTransId="{4032FC79-5CC4-469A-AB6C-2797722C51D7}" sibTransId="{2D427B91-D28D-450D-B4D3-4D1A37E9DE3E}"/>
    <dgm:cxn modelId="{27C9806F-4E23-441C-A604-8CC2DB4929AC}" type="presOf" srcId="{2D04D675-CB46-4138-9549-FBEAF942C60E}" destId="{05E53AF3-43B2-461A-90E5-601898257D78}" srcOrd="0" destOrd="0" presId="urn:microsoft.com/office/officeart/2008/layout/VerticalCurvedList"/>
    <dgm:cxn modelId="{F5314E54-A96C-4546-BBFC-E2F451220C06}" srcId="{2D04D675-CB46-4138-9549-FBEAF942C60E}" destId="{D01D43AB-EA01-4260-9451-AB19E142191D}" srcOrd="2" destOrd="0" parTransId="{CD4569FA-06A1-458F-B432-30ECBFDEF172}" sibTransId="{95D85D47-ECE0-4872-AE2A-C29DA48F40FE}"/>
    <dgm:cxn modelId="{0A055390-3937-473C-B54F-D50A24CC4AA1}" type="presOf" srcId="{9E2AD0A1-15D5-49D6-9C63-CA5367414448}" destId="{845DE863-B8F6-4560-82AF-A4053C386B66}" srcOrd="0" destOrd="0" presId="urn:microsoft.com/office/officeart/2008/layout/VerticalCurvedList"/>
    <dgm:cxn modelId="{9F9AF497-519E-44CE-BC38-F26E4DF1A53D}" srcId="{2D04D675-CB46-4138-9549-FBEAF942C60E}" destId="{9E2AD0A1-15D5-49D6-9C63-CA5367414448}" srcOrd="0" destOrd="0" parTransId="{25144055-8CFE-42B6-AC1C-0368531ED63E}" sibTransId="{A4D0B87E-E461-4D9D-9393-21E286BC5D7E}"/>
    <dgm:cxn modelId="{17675FA5-72A5-491C-B252-9A065AAE22B8}" type="presOf" srcId="{A4D0B87E-E461-4D9D-9393-21E286BC5D7E}" destId="{C62916FC-8C89-49CC-A2F8-745BE8FFB4AA}" srcOrd="0" destOrd="0" presId="urn:microsoft.com/office/officeart/2008/layout/VerticalCurvedList"/>
    <dgm:cxn modelId="{BD7561AC-80DC-4F75-81F7-4EC28981A9F1}" type="presOf" srcId="{64092FC3-23B8-416E-BB57-541F68DB73AA}" destId="{39593F7A-3462-4D1C-986B-BC2D4F1E921B}" srcOrd="0" destOrd="0" presId="urn:microsoft.com/office/officeart/2008/layout/VerticalCurvedList"/>
    <dgm:cxn modelId="{E028D8F2-0FC6-43FD-AB1B-B0F5F4260DCA}" srcId="{2D04D675-CB46-4138-9549-FBEAF942C60E}" destId="{64092FC3-23B8-416E-BB57-541F68DB73AA}" srcOrd="3" destOrd="0" parTransId="{DB3B1BD2-C7B3-463D-BEE7-5BA6E4453D03}" sibTransId="{7A86AA86-83C8-4FA6-AD20-0AEB7F58837A}"/>
    <dgm:cxn modelId="{79689E89-9097-403C-B914-ABD54BDF1BAD}" type="presParOf" srcId="{05E53AF3-43B2-461A-90E5-601898257D78}" destId="{ACD01D45-87B6-47E3-9BCB-70BE84DF4753}" srcOrd="0" destOrd="0" presId="urn:microsoft.com/office/officeart/2008/layout/VerticalCurvedList"/>
    <dgm:cxn modelId="{A8E1E0E6-3BB9-4828-8069-AA45774DDE3B}" type="presParOf" srcId="{ACD01D45-87B6-47E3-9BCB-70BE84DF4753}" destId="{C5567A12-8875-4C94-A10E-1C2FB5B126A7}" srcOrd="0" destOrd="0" presId="urn:microsoft.com/office/officeart/2008/layout/VerticalCurvedList"/>
    <dgm:cxn modelId="{74356562-8519-46E5-A5BA-AD4CAE39F692}" type="presParOf" srcId="{C5567A12-8875-4C94-A10E-1C2FB5B126A7}" destId="{55106BB0-1F18-4169-A67B-F843179F9C5E}" srcOrd="0" destOrd="0" presId="urn:microsoft.com/office/officeart/2008/layout/VerticalCurvedList"/>
    <dgm:cxn modelId="{3A120D37-1A5B-45A1-8AE7-3E63FD7A5BA8}" type="presParOf" srcId="{C5567A12-8875-4C94-A10E-1C2FB5B126A7}" destId="{C62916FC-8C89-49CC-A2F8-745BE8FFB4AA}" srcOrd="1" destOrd="0" presId="urn:microsoft.com/office/officeart/2008/layout/VerticalCurvedList"/>
    <dgm:cxn modelId="{C853A6A3-8304-48B2-984B-CD35E6155C8D}" type="presParOf" srcId="{C5567A12-8875-4C94-A10E-1C2FB5B126A7}" destId="{632390B4-4966-40C3-ABC1-B462AB7986F4}" srcOrd="2" destOrd="0" presId="urn:microsoft.com/office/officeart/2008/layout/VerticalCurvedList"/>
    <dgm:cxn modelId="{B528ECCF-96C6-4128-ABEA-AB21F125237C}" type="presParOf" srcId="{C5567A12-8875-4C94-A10E-1C2FB5B126A7}" destId="{C5655CE5-E04E-4099-A62A-CC3F318E08BB}" srcOrd="3" destOrd="0" presId="urn:microsoft.com/office/officeart/2008/layout/VerticalCurvedList"/>
    <dgm:cxn modelId="{8CE481A9-F3F3-495E-BC5A-A74D7EA07CBC}" type="presParOf" srcId="{ACD01D45-87B6-47E3-9BCB-70BE84DF4753}" destId="{845DE863-B8F6-4560-82AF-A4053C386B66}" srcOrd="1" destOrd="0" presId="urn:microsoft.com/office/officeart/2008/layout/VerticalCurvedList"/>
    <dgm:cxn modelId="{27465354-CA22-4396-999D-3AACD333F45B}" type="presParOf" srcId="{ACD01D45-87B6-47E3-9BCB-70BE84DF4753}" destId="{EF80BD83-3A05-4913-AF68-4838C138A1F1}" srcOrd="2" destOrd="0" presId="urn:microsoft.com/office/officeart/2008/layout/VerticalCurvedList"/>
    <dgm:cxn modelId="{9EBB55A9-BCCE-496B-9736-093D471E255A}" type="presParOf" srcId="{EF80BD83-3A05-4913-AF68-4838C138A1F1}" destId="{A90403E5-F1D2-478A-823B-3597908E85BB}" srcOrd="0" destOrd="0" presId="urn:microsoft.com/office/officeart/2008/layout/VerticalCurvedList"/>
    <dgm:cxn modelId="{66F4F792-F033-4D00-A1DF-555122230B04}" type="presParOf" srcId="{ACD01D45-87B6-47E3-9BCB-70BE84DF4753}" destId="{93BD8A77-921B-40D2-8A3A-A4342E549F85}" srcOrd="3" destOrd="0" presId="urn:microsoft.com/office/officeart/2008/layout/VerticalCurvedList"/>
    <dgm:cxn modelId="{D7674746-7C97-4D4A-8EC9-80F759DD18F9}" type="presParOf" srcId="{ACD01D45-87B6-47E3-9BCB-70BE84DF4753}" destId="{DBF68C94-3CF0-43DB-8B63-A592C303D73C}" srcOrd="4" destOrd="0" presId="urn:microsoft.com/office/officeart/2008/layout/VerticalCurvedList"/>
    <dgm:cxn modelId="{18CE0BAA-BA77-4896-BA03-B93BE2306C62}" type="presParOf" srcId="{DBF68C94-3CF0-43DB-8B63-A592C303D73C}" destId="{2B01B53C-C081-4771-AACA-C63090A6C9BC}" srcOrd="0" destOrd="0" presId="urn:microsoft.com/office/officeart/2008/layout/VerticalCurvedList"/>
    <dgm:cxn modelId="{84EAB043-BFBD-423D-8708-C97BEFAD75E6}" type="presParOf" srcId="{ACD01D45-87B6-47E3-9BCB-70BE84DF4753}" destId="{4BDE8234-EC3A-47FE-9899-4B3C07E9514E}" srcOrd="5" destOrd="0" presId="urn:microsoft.com/office/officeart/2008/layout/VerticalCurvedList"/>
    <dgm:cxn modelId="{41F3E7E2-5A0F-4256-8DCF-340691903E95}" type="presParOf" srcId="{ACD01D45-87B6-47E3-9BCB-70BE84DF4753}" destId="{EDB2BFEF-B3A9-403C-BD6A-B20D3EE79409}" srcOrd="6" destOrd="0" presId="urn:microsoft.com/office/officeart/2008/layout/VerticalCurvedList"/>
    <dgm:cxn modelId="{19DBFA63-2FA6-49B6-9E11-77A11952A60B}" type="presParOf" srcId="{EDB2BFEF-B3A9-403C-BD6A-B20D3EE79409}" destId="{603FFA24-EA33-4ACB-B428-1EC8E22C92BC}" srcOrd="0" destOrd="0" presId="urn:microsoft.com/office/officeart/2008/layout/VerticalCurvedList"/>
    <dgm:cxn modelId="{E606E08A-924D-457C-9900-4D0861C91594}" type="presParOf" srcId="{ACD01D45-87B6-47E3-9BCB-70BE84DF4753}" destId="{39593F7A-3462-4D1C-986B-BC2D4F1E921B}" srcOrd="7" destOrd="0" presId="urn:microsoft.com/office/officeart/2008/layout/VerticalCurvedList"/>
    <dgm:cxn modelId="{E9951F84-59A6-4541-A005-E4B7B96A4031}" type="presParOf" srcId="{ACD01D45-87B6-47E3-9BCB-70BE84DF4753}" destId="{14585F2A-09DE-4EF8-94A1-689FEAFD26E4}" srcOrd="8" destOrd="0" presId="urn:microsoft.com/office/officeart/2008/layout/VerticalCurvedList"/>
    <dgm:cxn modelId="{A2A68575-9E94-42F3-A03D-083ECD00786D}" type="presParOf" srcId="{14585F2A-09DE-4EF8-94A1-689FEAFD26E4}" destId="{2768ED37-8ADF-4F49-91E2-5DCF17F24A1C}"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D41CAF-71DF-4D70-8E77-C0ECF36B1B81}"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69DB4CF2-335E-43C9-A940-22331A342D28}">
      <dgm:prSet/>
      <dgm:spPr/>
      <dgm:t>
        <a:bodyPr/>
        <a:lstStyle/>
        <a:p>
          <a:pPr>
            <a:lnSpc>
              <a:spcPct val="100000"/>
            </a:lnSpc>
          </a:pPr>
          <a:r>
            <a:rPr lang="en-IE"/>
            <a:t>Financial impact of phishing attacks worldwide has reached an estimated $3.5 billion in 2024</a:t>
          </a:r>
          <a:endParaRPr lang="en-US"/>
        </a:p>
      </dgm:t>
    </dgm:pt>
    <dgm:pt modelId="{F5E75039-91F0-4226-A387-2F744399B66C}" type="parTrans" cxnId="{4553AA72-D8EA-465B-84C6-BE0D27ADA6FB}">
      <dgm:prSet/>
      <dgm:spPr/>
      <dgm:t>
        <a:bodyPr/>
        <a:lstStyle/>
        <a:p>
          <a:endParaRPr lang="en-US"/>
        </a:p>
      </dgm:t>
    </dgm:pt>
    <dgm:pt modelId="{396C72E7-D2D0-4B43-9C4F-392C0BAFC755}" type="sibTrans" cxnId="{4553AA72-D8EA-465B-84C6-BE0D27ADA6FB}">
      <dgm:prSet/>
      <dgm:spPr/>
      <dgm:t>
        <a:bodyPr/>
        <a:lstStyle/>
        <a:p>
          <a:endParaRPr lang="en-US"/>
        </a:p>
      </dgm:t>
    </dgm:pt>
    <dgm:pt modelId="{82510272-0FF5-4403-B2DA-1DA166FF1205}">
      <dgm:prSet/>
      <dgm:spPr/>
      <dgm:t>
        <a:bodyPr/>
        <a:lstStyle/>
        <a:p>
          <a:pPr>
            <a:lnSpc>
              <a:spcPct val="100000"/>
            </a:lnSpc>
          </a:pPr>
          <a:r>
            <a:rPr lang="en-IE"/>
            <a:t>Phishing attacks </a:t>
          </a:r>
          <a:r>
            <a:rPr lang="en-IE" b="1"/>
            <a:t>grew by 58% last year</a:t>
          </a:r>
          <a:endParaRPr lang="en-US"/>
        </a:p>
      </dgm:t>
    </dgm:pt>
    <dgm:pt modelId="{F3AD5798-A982-4CE0-BF20-8DB766CC9BCA}" type="parTrans" cxnId="{482C5D7B-FA86-4D6D-82AA-C1450320E9DA}">
      <dgm:prSet/>
      <dgm:spPr/>
      <dgm:t>
        <a:bodyPr/>
        <a:lstStyle/>
        <a:p>
          <a:endParaRPr lang="en-US"/>
        </a:p>
      </dgm:t>
    </dgm:pt>
    <dgm:pt modelId="{BBB86F0D-274E-486D-BC89-939234060D11}" type="sibTrans" cxnId="{482C5D7B-FA86-4D6D-82AA-C1450320E9DA}">
      <dgm:prSet/>
      <dgm:spPr/>
      <dgm:t>
        <a:bodyPr/>
        <a:lstStyle/>
        <a:p>
          <a:endParaRPr lang="en-US"/>
        </a:p>
      </dgm:t>
    </dgm:pt>
    <dgm:pt modelId="{E6491569-4728-4BE4-AC2B-908916B48C23}">
      <dgm:prSet/>
      <dgm:spPr/>
      <dgm:t>
        <a:bodyPr/>
        <a:lstStyle/>
        <a:p>
          <a:pPr>
            <a:lnSpc>
              <a:spcPct val="100000"/>
            </a:lnSpc>
          </a:pPr>
          <a:r>
            <a:rPr lang="en-IE"/>
            <a:t>The success rate of phishing attacks has increased </a:t>
          </a:r>
          <a:r>
            <a:rPr lang="en-IE" b="1"/>
            <a:t>from 14% last year to 18% this year</a:t>
          </a:r>
          <a:endParaRPr lang="en-US"/>
        </a:p>
      </dgm:t>
    </dgm:pt>
    <dgm:pt modelId="{053BD7F1-7A69-4201-BDC5-E97219D0FF6F}" type="parTrans" cxnId="{025DD22E-6368-46E5-A05F-4953C6C174C1}">
      <dgm:prSet/>
      <dgm:spPr/>
      <dgm:t>
        <a:bodyPr/>
        <a:lstStyle/>
        <a:p>
          <a:endParaRPr lang="en-US"/>
        </a:p>
      </dgm:t>
    </dgm:pt>
    <dgm:pt modelId="{53793A06-5DC8-4EBA-AD36-CC0BEA0AF1AB}" type="sibTrans" cxnId="{025DD22E-6368-46E5-A05F-4953C6C174C1}">
      <dgm:prSet/>
      <dgm:spPr/>
      <dgm:t>
        <a:bodyPr/>
        <a:lstStyle/>
        <a:p>
          <a:endParaRPr lang="en-US"/>
        </a:p>
      </dgm:t>
    </dgm:pt>
    <dgm:pt modelId="{ACEAEFB0-D35E-4857-BF45-3921AD3CF8BA}" type="pres">
      <dgm:prSet presAssocID="{8AD41CAF-71DF-4D70-8E77-C0ECF36B1B81}" presName="root" presStyleCnt="0">
        <dgm:presLayoutVars>
          <dgm:dir/>
          <dgm:resizeHandles val="exact"/>
        </dgm:presLayoutVars>
      </dgm:prSet>
      <dgm:spPr/>
    </dgm:pt>
    <dgm:pt modelId="{AA26E2ED-E025-41A0-A0E1-A8F217702344}" type="pres">
      <dgm:prSet presAssocID="{69DB4CF2-335E-43C9-A940-22331A342D28}" presName="compNode" presStyleCnt="0"/>
      <dgm:spPr/>
    </dgm:pt>
    <dgm:pt modelId="{F2F20F55-20A4-4012-97F6-3C26A1BDE9BF}" type="pres">
      <dgm:prSet presAssocID="{69DB4CF2-335E-43C9-A940-22331A342D28}" presName="iconRect" presStyleLbl="node1" presStyleIdx="0" presStyleCnt="3"/>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Coins outline"/>
        </a:ext>
      </dgm:extLst>
    </dgm:pt>
    <dgm:pt modelId="{B94B9D3F-53B1-4DFD-ACBF-90266A6D6EAD}" type="pres">
      <dgm:prSet presAssocID="{69DB4CF2-335E-43C9-A940-22331A342D28}" presName="spaceRect" presStyleCnt="0"/>
      <dgm:spPr/>
    </dgm:pt>
    <dgm:pt modelId="{A5B268D8-06DB-495C-8918-C8D91D12965B}" type="pres">
      <dgm:prSet presAssocID="{69DB4CF2-335E-43C9-A940-22331A342D28}" presName="textRect" presStyleLbl="revTx" presStyleIdx="0" presStyleCnt="3">
        <dgm:presLayoutVars>
          <dgm:chMax val="1"/>
          <dgm:chPref val="1"/>
        </dgm:presLayoutVars>
      </dgm:prSet>
      <dgm:spPr/>
    </dgm:pt>
    <dgm:pt modelId="{A521F821-054C-490B-8AB7-0543CDD5BD23}" type="pres">
      <dgm:prSet presAssocID="{396C72E7-D2D0-4B43-9C4F-392C0BAFC755}" presName="sibTrans" presStyleCnt="0"/>
      <dgm:spPr/>
    </dgm:pt>
    <dgm:pt modelId="{A863CC52-90AC-4CCF-9BB9-EA7BBB72BC97}" type="pres">
      <dgm:prSet presAssocID="{82510272-0FF5-4403-B2DA-1DA166FF1205}" presName="compNode" presStyleCnt="0"/>
      <dgm:spPr/>
    </dgm:pt>
    <dgm:pt modelId="{D9E21E3D-C4BB-4272-924F-0099D4AC60C3}" type="pres">
      <dgm:prSet presAssocID="{82510272-0FF5-4403-B2DA-1DA166FF120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Envelope"/>
        </a:ext>
      </dgm:extLst>
    </dgm:pt>
    <dgm:pt modelId="{D143DA77-6FB6-4A17-80A0-ACE2DE275542}" type="pres">
      <dgm:prSet presAssocID="{82510272-0FF5-4403-B2DA-1DA166FF1205}" presName="spaceRect" presStyleCnt="0"/>
      <dgm:spPr/>
    </dgm:pt>
    <dgm:pt modelId="{B3AA4AE6-A03B-4D24-9193-2B87EABFDBD3}" type="pres">
      <dgm:prSet presAssocID="{82510272-0FF5-4403-B2DA-1DA166FF1205}" presName="textRect" presStyleLbl="revTx" presStyleIdx="1" presStyleCnt="3">
        <dgm:presLayoutVars>
          <dgm:chMax val="1"/>
          <dgm:chPref val="1"/>
        </dgm:presLayoutVars>
      </dgm:prSet>
      <dgm:spPr/>
    </dgm:pt>
    <dgm:pt modelId="{F8285244-B1CC-4EF7-A539-129750C836DC}" type="pres">
      <dgm:prSet presAssocID="{BBB86F0D-274E-486D-BC89-939234060D11}" presName="sibTrans" presStyleCnt="0"/>
      <dgm:spPr/>
    </dgm:pt>
    <dgm:pt modelId="{BE135362-7F63-454F-B4E8-9D98882696D7}" type="pres">
      <dgm:prSet presAssocID="{E6491569-4728-4BE4-AC2B-908916B48C23}" presName="compNode" presStyleCnt="0"/>
      <dgm:spPr/>
    </dgm:pt>
    <dgm:pt modelId="{96C3BF7D-3004-43A7-B091-9F86C9783592}" type="pres">
      <dgm:prSet presAssocID="{E6491569-4728-4BE4-AC2B-908916B48C2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Completed with solid fill"/>
        </a:ext>
      </dgm:extLst>
    </dgm:pt>
    <dgm:pt modelId="{B9FA373D-665D-4C44-80FD-C13D3E7DD7F7}" type="pres">
      <dgm:prSet presAssocID="{E6491569-4728-4BE4-AC2B-908916B48C23}" presName="spaceRect" presStyleCnt="0"/>
      <dgm:spPr/>
    </dgm:pt>
    <dgm:pt modelId="{FED452DF-6EE1-405F-A9EC-9E23895DD58B}" type="pres">
      <dgm:prSet presAssocID="{E6491569-4728-4BE4-AC2B-908916B48C23}" presName="textRect" presStyleLbl="revTx" presStyleIdx="2" presStyleCnt="3">
        <dgm:presLayoutVars>
          <dgm:chMax val="1"/>
          <dgm:chPref val="1"/>
        </dgm:presLayoutVars>
      </dgm:prSet>
      <dgm:spPr/>
    </dgm:pt>
  </dgm:ptLst>
  <dgm:cxnLst>
    <dgm:cxn modelId="{025DD22E-6368-46E5-A05F-4953C6C174C1}" srcId="{8AD41CAF-71DF-4D70-8E77-C0ECF36B1B81}" destId="{E6491569-4728-4BE4-AC2B-908916B48C23}" srcOrd="2" destOrd="0" parTransId="{053BD7F1-7A69-4201-BDC5-E97219D0FF6F}" sibTransId="{53793A06-5DC8-4EBA-AD36-CC0BEA0AF1AB}"/>
    <dgm:cxn modelId="{671C686B-8852-4909-B073-D093ACECFF57}" type="presOf" srcId="{E6491569-4728-4BE4-AC2B-908916B48C23}" destId="{FED452DF-6EE1-405F-A9EC-9E23895DD58B}" srcOrd="0" destOrd="0" presId="urn:microsoft.com/office/officeart/2018/2/layout/IconLabelList"/>
    <dgm:cxn modelId="{508CC56B-F877-4039-94A9-FF745257CB06}" type="presOf" srcId="{8AD41CAF-71DF-4D70-8E77-C0ECF36B1B81}" destId="{ACEAEFB0-D35E-4857-BF45-3921AD3CF8BA}" srcOrd="0" destOrd="0" presId="urn:microsoft.com/office/officeart/2018/2/layout/IconLabelList"/>
    <dgm:cxn modelId="{4553AA72-D8EA-465B-84C6-BE0D27ADA6FB}" srcId="{8AD41CAF-71DF-4D70-8E77-C0ECF36B1B81}" destId="{69DB4CF2-335E-43C9-A940-22331A342D28}" srcOrd="0" destOrd="0" parTransId="{F5E75039-91F0-4226-A387-2F744399B66C}" sibTransId="{396C72E7-D2D0-4B43-9C4F-392C0BAFC755}"/>
    <dgm:cxn modelId="{482C5D7B-FA86-4D6D-82AA-C1450320E9DA}" srcId="{8AD41CAF-71DF-4D70-8E77-C0ECF36B1B81}" destId="{82510272-0FF5-4403-B2DA-1DA166FF1205}" srcOrd="1" destOrd="0" parTransId="{F3AD5798-A982-4CE0-BF20-8DB766CC9BCA}" sibTransId="{BBB86F0D-274E-486D-BC89-939234060D11}"/>
    <dgm:cxn modelId="{7DE36AD3-A0AB-4C8F-8E8E-BDAB15DEE4B7}" type="presOf" srcId="{82510272-0FF5-4403-B2DA-1DA166FF1205}" destId="{B3AA4AE6-A03B-4D24-9193-2B87EABFDBD3}" srcOrd="0" destOrd="0" presId="urn:microsoft.com/office/officeart/2018/2/layout/IconLabelList"/>
    <dgm:cxn modelId="{71F7FBF4-A799-4EF2-8C0D-AFC70AC899A8}" type="presOf" srcId="{69DB4CF2-335E-43C9-A940-22331A342D28}" destId="{A5B268D8-06DB-495C-8918-C8D91D12965B}" srcOrd="0" destOrd="0" presId="urn:microsoft.com/office/officeart/2018/2/layout/IconLabelList"/>
    <dgm:cxn modelId="{19F56BD8-189D-43D4-81BC-8ACFDD75036F}" type="presParOf" srcId="{ACEAEFB0-D35E-4857-BF45-3921AD3CF8BA}" destId="{AA26E2ED-E025-41A0-A0E1-A8F217702344}" srcOrd="0" destOrd="0" presId="urn:microsoft.com/office/officeart/2018/2/layout/IconLabelList"/>
    <dgm:cxn modelId="{91832311-6DF8-4376-950E-C064EB97258D}" type="presParOf" srcId="{AA26E2ED-E025-41A0-A0E1-A8F217702344}" destId="{F2F20F55-20A4-4012-97F6-3C26A1BDE9BF}" srcOrd="0" destOrd="0" presId="urn:microsoft.com/office/officeart/2018/2/layout/IconLabelList"/>
    <dgm:cxn modelId="{2F1F5DA0-90E8-4E82-B0C2-9B35F18009CF}" type="presParOf" srcId="{AA26E2ED-E025-41A0-A0E1-A8F217702344}" destId="{B94B9D3F-53B1-4DFD-ACBF-90266A6D6EAD}" srcOrd="1" destOrd="0" presId="urn:microsoft.com/office/officeart/2018/2/layout/IconLabelList"/>
    <dgm:cxn modelId="{E32EF0C0-2599-4662-8B61-D6C4C01A996A}" type="presParOf" srcId="{AA26E2ED-E025-41A0-A0E1-A8F217702344}" destId="{A5B268D8-06DB-495C-8918-C8D91D12965B}" srcOrd="2" destOrd="0" presId="urn:microsoft.com/office/officeart/2018/2/layout/IconLabelList"/>
    <dgm:cxn modelId="{474123AD-04E6-42FB-9A32-5D19C4C2810D}" type="presParOf" srcId="{ACEAEFB0-D35E-4857-BF45-3921AD3CF8BA}" destId="{A521F821-054C-490B-8AB7-0543CDD5BD23}" srcOrd="1" destOrd="0" presId="urn:microsoft.com/office/officeart/2018/2/layout/IconLabelList"/>
    <dgm:cxn modelId="{E7EEB086-1212-418D-94AF-9900BE619E27}" type="presParOf" srcId="{ACEAEFB0-D35E-4857-BF45-3921AD3CF8BA}" destId="{A863CC52-90AC-4CCF-9BB9-EA7BBB72BC97}" srcOrd="2" destOrd="0" presId="urn:microsoft.com/office/officeart/2018/2/layout/IconLabelList"/>
    <dgm:cxn modelId="{D1D0D240-6CA4-425E-84E6-3CADA2493ACB}" type="presParOf" srcId="{A863CC52-90AC-4CCF-9BB9-EA7BBB72BC97}" destId="{D9E21E3D-C4BB-4272-924F-0099D4AC60C3}" srcOrd="0" destOrd="0" presId="urn:microsoft.com/office/officeart/2018/2/layout/IconLabelList"/>
    <dgm:cxn modelId="{2A6D1DA3-A5AC-4732-8753-72E0B6A61088}" type="presParOf" srcId="{A863CC52-90AC-4CCF-9BB9-EA7BBB72BC97}" destId="{D143DA77-6FB6-4A17-80A0-ACE2DE275542}" srcOrd="1" destOrd="0" presId="urn:microsoft.com/office/officeart/2018/2/layout/IconLabelList"/>
    <dgm:cxn modelId="{ECC45E5B-9EFA-412A-9A3A-03E14B9671F0}" type="presParOf" srcId="{A863CC52-90AC-4CCF-9BB9-EA7BBB72BC97}" destId="{B3AA4AE6-A03B-4D24-9193-2B87EABFDBD3}" srcOrd="2" destOrd="0" presId="urn:microsoft.com/office/officeart/2018/2/layout/IconLabelList"/>
    <dgm:cxn modelId="{C617C346-678F-4862-A2D5-3FB74B147541}" type="presParOf" srcId="{ACEAEFB0-D35E-4857-BF45-3921AD3CF8BA}" destId="{F8285244-B1CC-4EF7-A539-129750C836DC}" srcOrd="3" destOrd="0" presId="urn:microsoft.com/office/officeart/2018/2/layout/IconLabelList"/>
    <dgm:cxn modelId="{FBF2F231-2657-4139-8D12-BC4B77085CDF}" type="presParOf" srcId="{ACEAEFB0-D35E-4857-BF45-3921AD3CF8BA}" destId="{BE135362-7F63-454F-B4E8-9D98882696D7}" srcOrd="4" destOrd="0" presId="urn:microsoft.com/office/officeart/2018/2/layout/IconLabelList"/>
    <dgm:cxn modelId="{0D77F70F-4270-46AA-A136-5F7FABF6719E}" type="presParOf" srcId="{BE135362-7F63-454F-B4E8-9D98882696D7}" destId="{96C3BF7D-3004-43A7-B091-9F86C9783592}" srcOrd="0" destOrd="0" presId="urn:microsoft.com/office/officeart/2018/2/layout/IconLabelList"/>
    <dgm:cxn modelId="{A525F055-360B-4E98-AD21-D87CB8AB69BC}" type="presParOf" srcId="{BE135362-7F63-454F-B4E8-9D98882696D7}" destId="{B9FA373D-665D-4C44-80FD-C13D3E7DD7F7}" srcOrd="1" destOrd="0" presId="urn:microsoft.com/office/officeart/2018/2/layout/IconLabelList"/>
    <dgm:cxn modelId="{E75D98D1-5F7F-4318-9C43-D3851B58F90B}" type="presParOf" srcId="{BE135362-7F63-454F-B4E8-9D98882696D7}" destId="{FED452DF-6EE1-405F-A9EC-9E23895DD58B}" srcOrd="2" destOrd="0" presId="urn:microsoft.com/office/officeart/2018/2/layout/Icon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BE74CFAE-9C57-44EB-BD74-EC2A2D6ED7CB}"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IE"/>
        </a:p>
      </dgm:t>
    </dgm:pt>
    <dgm:pt modelId="{7DD71CA6-C63B-454C-B5B1-40AA1DA35864}">
      <dgm:prSet phldrT="[Text]" custT="1"/>
      <dgm:spPr/>
      <dgm:t>
        <a:bodyPr/>
        <a:lstStyle/>
        <a:p>
          <a:pPr>
            <a:lnSpc>
              <a:spcPct val="100000"/>
            </a:lnSpc>
          </a:pPr>
          <a:r>
            <a:rPr lang="en-IE" sz="1200"/>
            <a:t>CIS Controls </a:t>
          </a:r>
        </a:p>
      </dgm:t>
    </dgm:pt>
    <dgm:pt modelId="{5F2AC9EB-2F61-4E94-839E-828F8FC0D57C}" type="parTrans" cxnId="{61EF4F59-55A1-45DF-85CD-EA381E4266E4}">
      <dgm:prSet/>
      <dgm:spPr/>
      <dgm:t>
        <a:bodyPr/>
        <a:lstStyle/>
        <a:p>
          <a:endParaRPr lang="en-IE" sz="1200"/>
        </a:p>
      </dgm:t>
    </dgm:pt>
    <dgm:pt modelId="{75F03D7A-4F72-4C81-8792-AB139965875E}" type="sibTrans" cxnId="{61EF4F59-55A1-45DF-85CD-EA381E4266E4}">
      <dgm:prSet/>
      <dgm:spPr/>
      <dgm:t>
        <a:bodyPr/>
        <a:lstStyle/>
        <a:p>
          <a:endParaRPr lang="en-IE" sz="1200"/>
        </a:p>
      </dgm:t>
    </dgm:pt>
    <dgm:pt modelId="{29AEDE0D-A746-4DF2-8F64-D93151DB7482}">
      <dgm:prSet phldrT="[Text]" custT="1"/>
      <dgm:spPr/>
      <dgm:t>
        <a:bodyPr/>
        <a:lstStyle/>
        <a:p>
          <a:pPr>
            <a:lnSpc>
              <a:spcPct val="100000"/>
            </a:lnSpc>
          </a:pPr>
          <a:r>
            <a:rPr lang="en-IE" sz="1200"/>
            <a:t>ISO 27001</a:t>
          </a:r>
        </a:p>
      </dgm:t>
    </dgm:pt>
    <dgm:pt modelId="{94964ADE-843B-4EC6-96AF-1AAA3ADE9E43}" type="parTrans" cxnId="{8FEBEFB6-1092-4BA2-B8C0-F23843D53463}">
      <dgm:prSet/>
      <dgm:spPr/>
      <dgm:t>
        <a:bodyPr/>
        <a:lstStyle/>
        <a:p>
          <a:endParaRPr lang="en-IE" sz="1200"/>
        </a:p>
      </dgm:t>
    </dgm:pt>
    <dgm:pt modelId="{5A906A80-6EFF-4C80-BBB0-E58EE93A867C}" type="sibTrans" cxnId="{8FEBEFB6-1092-4BA2-B8C0-F23843D53463}">
      <dgm:prSet/>
      <dgm:spPr/>
      <dgm:t>
        <a:bodyPr/>
        <a:lstStyle/>
        <a:p>
          <a:endParaRPr lang="en-IE" sz="1200"/>
        </a:p>
      </dgm:t>
    </dgm:pt>
    <dgm:pt modelId="{82EC2ADF-3325-486E-BCED-09B6893785C0}">
      <dgm:prSet phldrT="[Text]" custT="1"/>
      <dgm:spPr/>
      <dgm:t>
        <a:bodyPr/>
        <a:lstStyle/>
        <a:p>
          <a:pPr>
            <a:lnSpc>
              <a:spcPct val="100000"/>
            </a:lnSpc>
          </a:pPr>
          <a:r>
            <a:rPr lang="en-IE" sz="1200"/>
            <a:t>NIST Cyber Security Framework  </a:t>
          </a:r>
        </a:p>
      </dgm:t>
    </dgm:pt>
    <dgm:pt modelId="{5F4225D6-69F2-412D-AF2C-D88DC7A65D57}" type="parTrans" cxnId="{550891BD-E3C7-468E-AD19-877813E8FE13}">
      <dgm:prSet/>
      <dgm:spPr/>
      <dgm:t>
        <a:bodyPr/>
        <a:lstStyle/>
        <a:p>
          <a:endParaRPr lang="en-IE" sz="1200"/>
        </a:p>
      </dgm:t>
    </dgm:pt>
    <dgm:pt modelId="{E17CB9F3-1F3E-48F5-8F21-753DB7303E16}" type="sibTrans" cxnId="{550891BD-E3C7-468E-AD19-877813E8FE13}">
      <dgm:prSet/>
      <dgm:spPr/>
      <dgm:t>
        <a:bodyPr/>
        <a:lstStyle/>
        <a:p>
          <a:endParaRPr lang="en-IE" sz="1200"/>
        </a:p>
      </dgm:t>
    </dgm:pt>
    <dgm:pt modelId="{1B9ADD84-03C7-42E5-928D-5A19F8547247}" type="pres">
      <dgm:prSet presAssocID="{BE74CFAE-9C57-44EB-BD74-EC2A2D6ED7CB}" presName="root" presStyleCnt="0">
        <dgm:presLayoutVars>
          <dgm:dir/>
          <dgm:resizeHandles val="exact"/>
        </dgm:presLayoutVars>
      </dgm:prSet>
      <dgm:spPr/>
    </dgm:pt>
    <dgm:pt modelId="{4587035A-6F04-4509-A344-05C0AE7D64B3}" type="pres">
      <dgm:prSet presAssocID="{7DD71CA6-C63B-454C-B5B1-40AA1DA35864}" presName="compNode" presStyleCnt="0"/>
      <dgm:spPr/>
    </dgm:pt>
    <dgm:pt modelId="{FBFEC0D3-2ACC-41DA-A63C-87C324B85184}" type="pres">
      <dgm:prSet presAssocID="{7DD71CA6-C63B-454C-B5B1-40AA1DA3586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0EA82994-0209-45FE-AF83-98DB89460829}" type="pres">
      <dgm:prSet presAssocID="{7DD71CA6-C63B-454C-B5B1-40AA1DA35864}" presName="spaceRect" presStyleCnt="0"/>
      <dgm:spPr/>
    </dgm:pt>
    <dgm:pt modelId="{18592E92-335A-4867-955D-C2F2FDBB402D}" type="pres">
      <dgm:prSet presAssocID="{7DD71CA6-C63B-454C-B5B1-40AA1DA35864}" presName="textRect" presStyleLbl="revTx" presStyleIdx="0" presStyleCnt="3">
        <dgm:presLayoutVars>
          <dgm:chMax val="1"/>
          <dgm:chPref val="1"/>
        </dgm:presLayoutVars>
      </dgm:prSet>
      <dgm:spPr/>
    </dgm:pt>
    <dgm:pt modelId="{CA6ABA87-671E-482C-A9E2-92CFF784579F}" type="pres">
      <dgm:prSet presAssocID="{75F03D7A-4F72-4C81-8792-AB139965875E}" presName="sibTrans" presStyleCnt="0"/>
      <dgm:spPr/>
    </dgm:pt>
    <dgm:pt modelId="{0852B435-400E-4BBA-B429-BFE2868C57B5}" type="pres">
      <dgm:prSet presAssocID="{29AEDE0D-A746-4DF2-8F64-D93151DB7482}" presName="compNode" presStyleCnt="0"/>
      <dgm:spPr/>
    </dgm:pt>
    <dgm:pt modelId="{2920874A-5939-48DE-AAB4-14C029178014}" type="pres">
      <dgm:prSet presAssocID="{29AEDE0D-A746-4DF2-8F64-D93151DB748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ock"/>
        </a:ext>
      </dgm:extLst>
    </dgm:pt>
    <dgm:pt modelId="{A6E9E181-44D3-4A92-A44C-8770848A3163}" type="pres">
      <dgm:prSet presAssocID="{29AEDE0D-A746-4DF2-8F64-D93151DB7482}" presName="spaceRect" presStyleCnt="0"/>
      <dgm:spPr/>
    </dgm:pt>
    <dgm:pt modelId="{4D0798FC-44A0-4FDB-A77F-76B8C7308223}" type="pres">
      <dgm:prSet presAssocID="{29AEDE0D-A746-4DF2-8F64-D93151DB7482}" presName="textRect" presStyleLbl="revTx" presStyleIdx="1" presStyleCnt="3">
        <dgm:presLayoutVars>
          <dgm:chMax val="1"/>
          <dgm:chPref val="1"/>
        </dgm:presLayoutVars>
      </dgm:prSet>
      <dgm:spPr/>
    </dgm:pt>
    <dgm:pt modelId="{9B58FC54-CFA9-4BA0-9029-2D9A73AE1043}" type="pres">
      <dgm:prSet presAssocID="{5A906A80-6EFF-4C80-BBB0-E58EE93A867C}" presName="sibTrans" presStyleCnt="0"/>
      <dgm:spPr/>
    </dgm:pt>
    <dgm:pt modelId="{4CAC522D-C669-4B97-B9B1-FB11A0FA3B0B}" type="pres">
      <dgm:prSet presAssocID="{82EC2ADF-3325-486E-BCED-09B6893785C0}" presName="compNode" presStyleCnt="0"/>
      <dgm:spPr/>
    </dgm:pt>
    <dgm:pt modelId="{55A3293D-3322-4FFF-B250-2D3E1EE9E1B6}" type="pres">
      <dgm:prSet presAssocID="{82EC2ADF-3325-486E-BCED-09B6893785C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mputer"/>
        </a:ext>
      </dgm:extLst>
    </dgm:pt>
    <dgm:pt modelId="{45AA2C95-1706-42E6-B74B-A6BF465C8DEB}" type="pres">
      <dgm:prSet presAssocID="{82EC2ADF-3325-486E-BCED-09B6893785C0}" presName="spaceRect" presStyleCnt="0"/>
      <dgm:spPr/>
    </dgm:pt>
    <dgm:pt modelId="{B2D6D4F5-1D4D-472C-85E2-9FED139365DE}" type="pres">
      <dgm:prSet presAssocID="{82EC2ADF-3325-486E-BCED-09B6893785C0}" presName="textRect" presStyleLbl="revTx" presStyleIdx="2" presStyleCnt="3">
        <dgm:presLayoutVars>
          <dgm:chMax val="1"/>
          <dgm:chPref val="1"/>
        </dgm:presLayoutVars>
      </dgm:prSet>
      <dgm:spPr/>
    </dgm:pt>
  </dgm:ptLst>
  <dgm:cxnLst>
    <dgm:cxn modelId="{C629E802-9A7A-4004-96C7-6DFDF7AE9438}" type="presOf" srcId="{BE74CFAE-9C57-44EB-BD74-EC2A2D6ED7CB}" destId="{1B9ADD84-03C7-42E5-928D-5A19F8547247}" srcOrd="0" destOrd="0" presId="urn:microsoft.com/office/officeart/2018/2/layout/IconLabelList"/>
    <dgm:cxn modelId="{126A2228-7C76-4CE9-8863-318F62FB2CC2}" type="presOf" srcId="{82EC2ADF-3325-486E-BCED-09B6893785C0}" destId="{B2D6D4F5-1D4D-472C-85E2-9FED139365DE}" srcOrd="0" destOrd="0" presId="urn:microsoft.com/office/officeart/2018/2/layout/IconLabelList"/>
    <dgm:cxn modelId="{60757030-71C5-4472-80B0-5DB21CEB990F}" type="presOf" srcId="{29AEDE0D-A746-4DF2-8F64-D93151DB7482}" destId="{4D0798FC-44A0-4FDB-A77F-76B8C7308223}" srcOrd="0" destOrd="0" presId="urn:microsoft.com/office/officeart/2018/2/layout/IconLabelList"/>
    <dgm:cxn modelId="{A3A7BB36-D8DD-4873-B6CB-89AE5AFC848A}" type="presOf" srcId="{7DD71CA6-C63B-454C-B5B1-40AA1DA35864}" destId="{18592E92-335A-4867-955D-C2F2FDBB402D}" srcOrd="0" destOrd="0" presId="urn:microsoft.com/office/officeart/2018/2/layout/IconLabelList"/>
    <dgm:cxn modelId="{61EF4F59-55A1-45DF-85CD-EA381E4266E4}" srcId="{BE74CFAE-9C57-44EB-BD74-EC2A2D6ED7CB}" destId="{7DD71CA6-C63B-454C-B5B1-40AA1DA35864}" srcOrd="0" destOrd="0" parTransId="{5F2AC9EB-2F61-4E94-839E-828F8FC0D57C}" sibTransId="{75F03D7A-4F72-4C81-8792-AB139965875E}"/>
    <dgm:cxn modelId="{8FEBEFB6-1092-4BA2-B8C0-F23843D53463}" srcId="{BE74CFAE-9C57-44EB-BD74-EC2A2D6ED7CB}" destId="{29AEDE0D-A746-4DF2-8F64-D93151DB7482}" srcOrd="1" destOrd="0" parTransId="{94964ADE-843B-4EC6-96AF-1AAA3ADE9E43}" sibTransId="{5A906A80-6EFF-4C80-BBB0-E58EE93A867C}"/>
    <dgm:cxn modelId="{550891BD-E3C7-468E-AD19-877813E8FE13}" srcId="{BE74CFAE-9C57-44EB-BD74-EC2A2D6ED7CB}" destId="{82EC2ADF-3325-486E-BCED-09B6893785C0}" srcOrd="2" destOrd="0" parTransId="{5F4225D6-69F2-412D-AF2C-D88DC7A65D57}" sibTransId="{E17CB9F3-1F3E-48F5-8F21-753DB7303E16}"/>
    <dgm:cxn modelId="{406C8793-2FBE-4883-8898-6509CF87CE23}" type="presParOf" srcId="{1B9ADD84-03C7-42E5-928D-5A19F8547247}" destId="{4587035A-6F04-4509-A344-05C0AE7D64B3}" srcOrd="0" destOrd="0" presId="urn:microsoft.com/office/officeart/2018/2/layout/IconLabelList"/>
    <dgm:cxn modelId="{71F6889B-ADB6-40B6-B14E-20FD37310556}" type="presParOf" srcId="{4587035A-6F04-4509-A344-05C0AE7D64B3}" destId="{FBFEC0D3-2ACC-41DA-A63C-87C324B85184}" srcOrd="0" destOrd="0" presId="urn:microsoft.com/office/officeart/2018/2/layout/IconLabelList"/>
    <dgm:cxn modelId="{0E85ECB1-C46D-45F0-A149-DBAB285A6A4D}" type="presParOf" srcId="{4587035A-6F04-4509-A344-05C0AE7D64B3}" destId="{0EA82994-0209-45FE-AF83-98DB89460829}" srcOrd="1" destOrd="0" presId="urn:microsoft.com/office/officeart/2018/2/layout/IconLabelList"/>
    <dgm:cxn modelId="{14C9B38C-DF91-4F1F-B258-1B14E4902E55}" type="presParOf" srcId="{4587035A-6F04-4509-A344-05C0AE7D64B3}" destId="{18592E92-335A-4867-955D-C2F2FDBB402D}" srcOrd="2" destOrd="0" presId="urn:microsoft.com/office/officeart/2018/2/layout/IconLabelList"/>
    <dgm:cxn modelId="{6EAA79AE-7C0E-4A3E-A834-C82360F08D71}" type="presParOf" srcId="{1B9ADD84-03C7-42E5-928D-5A19F8547247}" destId="{CA6ABA87-671E-482C-A9E2-92CFF784579F}" srcOrd="1" destOrd="0" presId="urn:microsoft.com/office/officeart/2018/2/layout/IconLabelList"/>
    <dgm:cxn modelId="{C548F197-05C0-4DC8-A81D-0FECB70C08ED}" type="presParOf" srcId="{1B9ADD84-03C7-42E5-928D-5A19F8547247}" destId="{0852B435-400E-4BBA-B429-BFE2868C57B5}" srcOrd="2" destOrd="0" presId="urn:microsoft.com/office/officeart/2018/2/layout/IconLabelList"/>
    <dgm:cxn modelId="{75EDF2A0-35D4-4A9C-965F-4E5D61B6EFAF}" type="presParOf" srcId="{0852B435-400E-4BBA-B429-BFE2868C57B5}" destId="{2920874A-5939-48DE-AAB4-14C029178014}" srcOrd="0" destOrd="0" presId="urn:microsoft.com/office/officeart/2018/2/layout/IconLabelList"/>
    <dgm:cxn modelId="{5DC1F35A-0A7F-436A-ACF0-C3A03E68FEB5}" type="presParOf" srcId="{0852B435-400E-4BBA-B429-BFE2868C57B5}" destId="{A6E9E181-44D3-4A92-A44C-8770848A3163}" srcOrd="1" destOrd="0" presId="urn:microsoft.com/office/officeart/2018/2/layout/IconLabelList"/>
    <dgm:cxn modelId="{A1FBBBE5-D612-42F6-BFBF-00C5BBF1A030}" type="presParOf" srcId="{0852B435-400E-4BBA-B429-BFE2868C57B5}" destId="{4D0798FC-44A0-4FDB-A77F-76B8C7308223}" srcOrd="2" destOrd="0" presId="urn:microsoft.com/office/officeart/2018/2/layout/IconLabelList"/>
    <dgm:cxn modelId="{31172A98-F6C8-49AB-83BC-BAFCAD7A6BA9}" type="presParOf" srcId="{1B9ADD84-03C7-42E5-928D-5A19F8547247}" destId="{9B58FC54-CFA9-4BA0-9029-2D9A73AE1043}" srcOrd="3" destOrd="0" presId="urn:microsoft.com/office/officeart/2018/2/layout/IconLabelList"/>
    <dgm:cxn modelId="{181BBD94-65A5-4E1D-9EA5-3BF46D4A49D4}" type="presParOf" srcId="{1B9ADD84-03C7-42E5-928D-5A19F8547247}" destId="{4CAC522D-C669-4B97-B9B1-FB11A0FA3B0B}" srcOrd="4" destOrd="0" presId="urn:microsoft.com/office/officeart/2018/2/layout/IconLabelList"/>
    <dgm:cxn modelId="{C6F7972B-B433-4F9C-85CE-55AA41480EB4}" type="presParOf" srcId="{4CAC522D-C669-4B97-B9B1-FB11A0FA3B0B}" destId="{55A3293D-3322-4FFF-B250-2D3E1EE9E1B6}" srcOrd="0" destOrd="0" presId="urn:microsoft.com/office/officeart/2018/2/layout/IconLabelList"/>
    <dgm:cxn modelId="{AE5FF099-4CD6-4E2A-BA70-FFF7ED08FC11}" type="presParOf" srcId="{4CAC522D-C669-4B97-B9B1-FB11A0FA3B0B}" destId="{45AA2C95-1706-42E6-B74B-A6BF465C8DEB}" srcOrd="1" destOrd="0" presId="urn:microsoft.com/office/officeart/2018/2/layout/IconLabelList"/>
    <dgm:cxn modelId="{F6B320D8-F416-428A-B9D2-0216A77AB8EA}" type="presParOf" srcId="{4CAC522D-C669-4B97-B9B1-FB11A0FA3B0B}" destId="{B2D6D4F5-1D4D-472C-85E2-9FED139365DE}" srcOrd="2" destOrd="0" presId="urn:microsoft.com/office/officeart/2018/2/layout/IconLabelList"/>
  </dgm:cxnLst>
  <dgm:bg/>
  <dgm:whole>
    <a:ln>
      <a:noFill/>
    </a:ln>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D22901A-0DEC-46D0-B720-4B543A449997}" type="doc">
      <dgm:prSet loTypeId="urn:microsoft.com/office/officeart/2005/8/layout/vProcess5" loCatId="process" qsTypeId="urn:microsoft.com/office/officeart/2005/8/quickstyle/simple1" qsCatId="simple" csTypeId="urn:microsoft.com/office/officeart/2005/8/colors/accent0_2" csCatId="mainScheme" phldr="1"/>
      <dgm:spPr/>
      <dgm:t>
        <a:bodyPr/>
        <a:lstStyle/>
        <a:p>
          <a:endParaRPr lang="en-US"/>
        </a:p>
      </dgm:t>
    </dgm:pt>
    <dgm:pt modelId="{74029341-2A31-47F2-8B84-FEEEAB03225E}">
      <dgm:prSet custT="1"/>
      <dgm:spPr/>
      <dgm:t>
        <a:bodyPr/>
        <a:lstStyle/>
        <a:p>
          <a:r>
            <a:rPr lang="en-IE" sz="2400" b="1" dirty="0"/>
            <a:t>IoT security is an emerging concern, especially as campuses become more connected. </a:t>
          </a:r>
          <a:endParaRPr lang="en-US" sz="2400" b="1" dirty="0"/>
        </a:p>
      </dgm:t>
    </dgm:pt>
    <dgm:pt modelId="{74022C36-5D6A-4C7A-99C8-0E0F916CB209}" type="parTrans" cxnId="{58C54028-7F76-4E16-99C6-8832564E141C}">
      <dgm:prSet/>
      <dgm:spPr/>
      <dgm:t>
        <a:bodyPr/>
        <a:lstStyle/>
        <a:p>
          <a:endParaRPr lang="en-US" sz="2000"/>
        </a:p>
      </dgm:t>
    </dgm:pt>
    <dgm:pt modelId="{E9763466-4604-4B7B-8A27-1BA2589685D7}" type="sibTrans" cxnId="{58C54028-7F76-4E16-99C6-8832564E141C}">
      <dgm:prSet/>
      <dgm:spPr/>
      <dgm:t>
        <a:bodyPr/>
        <a:lstStyle/>
        <a:p>
          <a:endParaRPr lang="en-US" sz="2000"/>
        </a:p>
      </dgm:t>
    </dgm:pt>
    <dgm:pt modelId="{7A757BF2-C1E6-456B-9260-73BDD622C1BF}">
      <dgm:prSet custT="1"/>
      <dgm:spPr/>
      <dgm:t>
        <a:bodyPr/>
        <a:lstStyle/>
        <a:p>
          <a:r>
            <a:rPr lang="en-IE" sz="2400" b="1" dirty="0"/>
            <a:t>Such devices can include </a:t>
          </a:r>
          <a:endParaRPr lang="en-US" sz="2400" b="1" dirty="0"/>
        </a:p>
      </dgm:t>
    </dgm:pt>
    <dgm:pt modelId="{F5176737-C0CB-4376-87DC-905890FD1041}" type="parTrans" cxnId="{711881ED-B387-43E0-9829-016E9059F64B}">
      <dgm:prSet/>
      <dgm:spPr/>
      <dgm:t>
        <a:bodyPr/>
        <a:lstStyle/>
        <a:p>
          <a:endParaRPr lang="en-US" sz="2000"/>
        </a:p>
      </dgm:t>
    </dgm:pt>
    <dgm:pt modelId="{74F5CB00-FF03-4F4E-A9FE-031196A3E706}" type="sibTrans" cxnId="{711881ED-B387-43E0-9829-016E9059F64B}">
      <dgm:prSet/>
      <dgm:spPr/>
      <dgm:t>
        <a:bodyPr/>
        <a:lstStyle/>
        <a:p>
          <a:endParaRPr lang="en-US" sz="2000"/>
        </a:p>
      </dgm:t>
    </dgm:pt>
    <dgm:pt modelId="{6CB2C257-BD42-42DE-A7A0-A967937A867B}">
      <dgm:prSet custT="1"/>
      <dgm:spPr/>
      <dgm:t>
        <a:bodyPr/>
        <a:lstStyle/>
        <a:p>
          <a:r>
            <a:rPr lang="en-IE" sz="1600"/>
            <a:t>Smart Boards, learning Tablets, Security Cameras, Sensors and Alarm systems that connect directly to the internet</a:t>
          </a:r>
          <a:endParaRPr lang="en-US" sz="1600"/>
        </a:p>
      </dgm:t>
    </dgm:pt>
    <dgm:pt modelId="{DFD762AA-EFFF-452E-90EA-7CBA7E43150B}" type="parTrans" cxnId="{CFEF766F-9D08-477E-95C5-C65670955842}">
      <dgm:prSet/>
      <dgm:spPr/>
      <dgm:t>
        <a:bodyPr/>
        <a:lstStyle/>
        <a:p>
          <a:endParaRPr lang="en-US" sz="2000"/>
        </a:p>
      </dgm:t>
    </dgm:pt>
    <dgm:pt modelId="{F05D9152-34A4-449A-995D-65AEBEBB5D45}" type="sibTrans" cxnId="{CFEF766F-9D08-477E-95C5-C65670955842}">
      <dgm:prSet/>
      <dgm:spPr/>
      <dgm:t>
        <a:bodyPr/>
        <a:lstStyle/>
        <a:p>
          <a:endParaRPr lang="en-US" sz="2000"/>
        </a:p>
      </dgm:t>
    </dgm:pt>
    <dgm:pt modelId="{DC7F3E5E-B355-4A06-B4F2-284453E73E76}">
      <dgm:prSet custT="1"/>
      <dgm:spPr/>
      <dgm:t>
        <a:bodyPr/>
        <a:lstStyle/>
        <a:p>
          <a:r>
            <a:rPr lang="en-IE" sz="2400" b="1" dirty="0"/>
            <a:t>Insecure authentication controls</a:t>
          </a:r>
          <a:endParaRPr lang="en-US" sz="2400" dirty="0"/>
        </a:p>
      </dgm:t>
    </dgm:pt>
    <dgm:pt modelId="{3FC7AF87-149A-4CC8-B086-4B1200D4B371}" type="parTrans" cxnId="{74976014-A4B9-48AD-8289-AEE1D9928AC7}">
      <dgm:prSet/>
      <dgm:spPr/>
      <dgm:t>
        <a:bodyPr/>
        <a:lstStyle/>
        <a:p>
          <a:endParaRPr lang="en-US" sz="2000"/>
        </a:p>
      </dgm:t>
    </dgm:pt>
    <dgm:pt modelId="{CFCD836C-95C4-47E4-97F9-D81446C66B18}" type="sibTrans" cxnId="{74976014-A4B9-48AD-8289-AEE1D9928AC7}">
      <dgm:prSet/>
      <dgm:spPr/>
      <dgm:t>
        <a:bodyPr/>
        <a:lstStyle/>
        <a:p>
          <a:endParaRPr lang="en-US" sz="2000"/>
        </a:p>
      </dgm:t>
    </dgm:pt>
    <dgm:pt modelId="{41DE67C3-D1A4-4275-95F1-C7ABA5C99704}">
      <dgm:prSet custT="1"/>
      <dgm:spPr/>
      <dgm:t>
        <a:bodyPr/>
        <a:lstStyle/>
        <a:p>
          <a:r>
            <a:rPr lang="en-IE" sz="1400"/>
            <a:t>Such as leaving the vendor’s default password in place for device authentication, offer an easy access point for many attackers looking to gain access to IoT devices and attackers would often look to target the valuable personal information on students and school staff,.</a:t>
          </a:r>
          <a:endParaRPr lang="en-US" sz="1400"/>
        </a:p>
      </dgm:t>
    </dgm:pt>
    <dgm:pt modelId="{C5BF3F01-DD34-4A84-B812-6B8B89D254F1}" type="parTrans" cxnId="{BF5B0549-9683-4EFC-8CE5-E3D80283F00A}">
      <dgm:prSet/>
      <dgm:spPr/>
      <dgm:t>
        <a:bodyPr/>
        <a:lstStyle/>
        <a:p>
          <a:endParaRPr lang="en-US" sz="2000"/>
        </a:p>
      </dgm:t>
    </dgm:pt>
    <dgm:pt modelId="{59D989B5-B401-436E-BF71-52DB631179F5}" type="sibTrans" cxnId="{BF5B0549-9683-4EFC-8CE5-E3D80283F00A}">
      <dgm:prSet/>
      <dgm:spPr/>
      <dgm:t>
        <a:bodyPr/>
        <a:lstStyle/>
        <a:p>
          <a:endParaRPr lang="en-US" sz="2000"/>
        </a:p>
      </dgm:t>
    </dgm:pt>
    <dgm:pt modelId="{A61B5899-FF00-4E06-9250-87594A18A0E1}" type="pres">
      <dgm:prSet presAssocID="{DD22901A-0DEC-46D0-B720-4B543A449997}" presName="outerComposite" presStyleCnt="0">
        <dgm:presLayoutVars>
          <dgm:chMax val="5"/>
          <dgm:dir/>
          <dgm:resizeHandles val="exact"/>
        </dgm:presLayoutVars>
      </dgm:prSet>
      <dgm:spPr/>
    </dgm:pt>
    <dgm:pt modelId="{27A5E3FF-AB4C-4AA5-94A2-E15C670640B7}" type="pres">
      <dgm:prSet presAssocID="{DD22901A-0DEC-46D0-B720-4B543A449997}" presName="dummyMaxCanvas" presStyleCnt="0">
        <dgm:presLayoutVars/>
      </dgm:prSet>
      <dgm:spPr/>
    </dgm:pt>
    <dgm:pt modelId="{1205DA9A-D593-4668-B3B3-110263D0D150}" type="pres">
      <dgm:prSet presAssocID="{DD22901A-0DEC-46D0-B720-4B543A449997}" presName="ThreeNodes_1" presStyleLbl="node1" presStyleIdx="0" presStyleCnt="3">
        <dgm:presLayoutVars>
          <dgm:bulletEnabled val="1"/>
        </dgm:presLayoutVars>
      </dgm:prSet>
      <dgm:spPr/>
    </dgm:pt>
    <dgm:pt modelId="{E7EB40D8-D188-4F2D-A051-7A32874066EB}" type="pres">
      <dgm:prSet presAssocID="{DD22901A-0DEC-46D0-B720-4B543A449997}" presName="ThreeNodes_2" presStyleLbl="node1" presStyleIdx="1" presStyleCnt="3">
        <dgm:presLayoutVars>
          <dgm:bulletEnabled val="1"/>
        </dgm:presLayoutVars>
      </dgm:prSet>
      <dgm:spPr/>
    </dgm:pt>
    <dgm:pt modelId="{81515CBA-E4D1-4FF8-AEA0-4E8E19CE9067}" type="pres">
      <dgm:prSet presAssocID="{DD22901A-0DEC-46D0-B720-4B543A449997}" presName="ThreeNodes_3" presStyleLbl="node1" presStyleIdx="2" presStyleCnt="3">
        <dgm:presLayoutVars>
          <dgm:bulletEnabled val="1"/>
        </dgm:presLayoutVars>
      </dgm:prSet>
      <dgm:spPr/>
    </dgm:pt>
    <dgm:pt modelId="{1454C9FB-11AA-4CE8-9217-75AA5EB683B2}" type="pres">
      <dgm:prSet presAssocID="{DD22901A-0DEC-46D0-B720-4B543A449997}" presName="ThreeConn_1-2" presStyleLbl="fgAccFollowNode1" presStyleIdx="0" presStyleCnt="2">
        <dgm:presLayoutVars>
          <dgm:bulletEnabled val="1"/>
        </dgm:presLayoutVars>
      </dgm:prSet>
      <dgm:spPr/>
    </dgm:pt>
    <dgm:pt modelId="{2C18E562-9A30-481B-9917-018491E40881}" type="pres">
      <dgm:prSet presAssocID="{DD22901A-0DEC-46D0-B720-4B543A449997}" presName="ThreeConn_2-3" presStyleLbl="fgAccFollowNode1" presStyleIdx="1" presStyleCnt="2">
        <dgm:presLayoutVars>
          <dgm:bulletEnabled val="1"/>
        </dgm:presLayoutVars>
      </dgm:prSet>
      <dgm:spPr/>
    </dgm:pt>
    <dgm:pt modelId="{CB3A5686-3548-4D88-A020-83AF6C5C3D9D}" type="pres">
      <dgm:prSet presAssocID="{DD22901A-0DEC-46D0-B720-4B543A449997}" presName="ThreeNodes_1_text" presStyleLbl="node1" presStyleIdx="2" presStyleCnt="3">
        <dgm:presLayoutVars>
          <dgm:bulletEnabled val="1"/>
        </dgm:presLayoutVars>
      </dgm:prSet>
      <dgm:spPr/>
    </dgm:pt>
    <dgm:pt modelId="{E23B71D1-0196-4387-8345-0A671938FF25}" type="pres">
      <dgm:prSet presAssocID="{DD22901A-0DEC-46D0-B720-4B543A449997}" presName="ThreeNodes_2_text" presStyleLbl="node1" presStyleIdx="2" presStyleCnt="3">
        <dgm:presLayoutVars>
          <dgm:bulletEnabled val="1"/>
        </dgm:presLayoutVars>
      </dgm:prSet>
      <dgm:spPr/>
    </dgm:pt>
    <dgm:pt modelId="{E01348B1-520D-4830-8AEB-62DF567E8824}" type="pres">
      <dgm:prSet presAssocID="{DD22901A-0DEC-46D0-B720-4B543A449997}" presName="ThreeNodes_3_text" presStyleLbl="node1" presStyleIdx="2" presStyleCnt="3">
        <dgm:presLayoutVars>
          <dgm:bulletEnabled val="1"/>
        </dgm:presLayoutVars>
      </dgm:prSet>
      <dgm:spPr/>
    </dgm:pt>
  </dgm:ptLst>
  <dgm:cxnLst>
    <dgm:cxn modelId="{36305B0B-A42E-4019-824F-C593EA2691D4}" type="presOf" srcId="{6CB2C257-BD42-42DE-A7A0-A967937A867B}" destId="{E7EB40D8-D188-4F2D-A051-7A32874066EB}" srcOrd="0" destOrd="1" presId="urn:microsoft.com/office/officeart/2005/8/layout/vProcess5"/>
    <dgm:cxn modelId="{74976014-A4B9-48AD-8289-AEE1D9928AC7}" srcId="{DD22901A-0DEC-46D0-B720-4B543A449997}" destId="{DC7F3E5E-B355-4A06-B4F2-284453E73E76}" srcOrd="2" destOrd="0" parTransId="{3FC7AF87-149A-4CC8-B086-4B1200D4B371}" sibTransId="{CFCD836C-95C4-47E4-97F9-D81446C66B18}"/>
    <dgm:cxn modelId="{131E8819-4CF5-4142-BBF6-6CED7AD6C5F4}" type="presOf" srcId="{DD22901A-0DEC-46D0-B720-4B543A449997}" destId="{A61B5899-FF00-4E06-9250-87594A18A0E1}" srcOrd="0" destOrd="0" presId="urn:microsoft.com/office/officeart/2005/8/layout/vProcess5"/>
    <dgm:cxn modelId="{69441826-9EED-47C5-907D-BC7A794A246C}" type="presOf" srcId="{41DE67C3-D1A4-4275-95F1-C7ABA5C99704}" destId="{81515CBA-E4D1-4FF8-AEA0-4E8E19CE9067}" srcOrd="0" destOrd="1" presId="urn:microsoft.com/office/officeart/2005/8/layout/vProcess5"/>
    <dgm:cxn modelId="{58C54028-7F76-4E16-99C6-8832564E141C}" srcId="{DD22901A-0DEC-46D0-B720-4B543A449997}" destId="{74029341-2A31-47F2-8B84-FEEEAB03225E}" srcOrd="0" destOrd="0" parTransId="{74022C36-5D6A-4C7A-99C8-0E0F916CB209}" sibTransId="{E9763466-4604-4B7B-8A27-1BA2589685D7}"/>
    <dgm:cxn modelId="{7B30A737-2728-4913-BAEB-AB43D0DE1521}" type="presOf" srcId="{DC7F3E5E-B355-4A06-B4F2-284453E73E76}" destId="{E01348B1-520D-4830-8AEB-62DF567E8824}" srcOrd="1" destOrd="0" presId="urn:microsoft.com/office/officeart/2005/8/layout/vProcess5"/>
    <dgm:cxn modelId="{6A5F1338-17B0-4D38-A6A5-F9E1F19DC17E}" type="presOf" srcId="{74F5CB00-FF03-4F4E-A9FE-031196A3E706}" destId="{2C18E562-9A30-481B-9917-018491E40881}" srcOrd="0" destOrd="0" presId="urn:microsoft.com/office/officeart/2005/8/layout/vProcess5"/>
    <dgm:cxn modelId="{7792FF38-6577-4268-8EBF-D47126E64063}" type="presOf" srcId="{7A757BF2-C1E6-456B-9260-73BDD622C1BF}" destId="{E7EB40D8-D188-4F2D-A051-7A32874066EB}" srcOrd="0" destOrd="0" presId="urn:microsoft.com/office/officeart/2005/8/layout/vProcess5"/>
    <dgm:cxn modelId="{57503740-03C1-4A2C-AC56-9AA0235CFDAD}" type="presOf" srcId="{7A757BF2-C1E6-456B-9260-73BDD622C1BF}" destId="{E23B71D1-0196-4387-8345-0A671938FF25}" srcOrd="1" destOrd="0" presId="urn:microsoft.com/office/officeart/2005/8/layout/vProcess5"/>
    <dgm:cxn modelId="{BF5B0549-9683-4EFC-8CE5-E3D80283F00A}" srcId="{DC7F3E5E-B355-4A06-B4F2-284453E73E76}" destId="{41DE67C3-D1A4-4275-95F1-C7ABA5C99704}" srcOrd="0" destOrd="0" parTransId="{C5BF3F01-DD34-4A84-B812-6B8B89D254F1}" sibTransId="{59D989B5-B401-436E-BF71-52DB631179F5}"/>
    <dgm:cxn modelId="{CFEF766F-9D08-477E-95C5-C65670955842}" srcId="{7A757BF2-C1E6-456B-9260-73BDD622C1BF}" destId="{6CB2C257-BD42-42DE-A7A0-A967937A867B}" srcOrd="0" destOrd="0" parTransId="{DFD762AA-EFFF-452E-90EA-7CBA7E43150B}" sibTransId="{F05D9152-34A4-449A-995D-65AEBEBB5D45}"/>
    <dgm:cxn modelId="{75E4907A-429F-441C-A3D9-969B5B109477}" type="presOf" srcId="{6CB2C257-BD42-42DE-A7A0-A967937A867B}" destId="{E23B71D1-0196-4387-8345-0A671938FF25}" srcOrd="1" destOrd="1" presId="urn:microsoft.com/office/officeart/2005/8/layout/vProcess5"/>
    <dgm:cxn modelId="{51F78C9E-5498-49C9-AD2E-FEC31C48160F}" type="presOf" srcId="{74029341-2A31-47F2-8B84-FEEEAB03225E}" destId="{1205DA9A-D593-4668-B3B3-110263D0D150}" srcOrd="0" destOrd="0" presId="urn:microsoft.com/office/officeart/2005/8/layout/vProcess5"/>
    <dgm:cxn modelId="{144CFDBD-55C0-461B-9099-23C311DFC6CE}" type="presOf" srcId="{E9763466-4604-4B7B-8A27-1BA2589685D7}" destId="{1454C9FB-11AA-4CE8-9217-75AA5EB683B2}" srcOrd="0" destOrd="0" presId="urn:microsoft.com/office/officeart/2005/8/layout/vProcess5"/>
    <dgm:cxn modelId="{13F4B1D0-093C-4A25-B85A-4EC6543FBFDF}" type="presOf" srcId="{DC7F3E5E-B355-4A06-B4F2-284453E73E76}" destId="{81515CBA-E4D1-4FF8-AEA0-4E8E19CE9067}" srcOrd="0" destOrd="0" presId="urn:microsoft.com/office/officeart/2005/8/layout/vProcess5"/>
    <dgm:cxn modelId="{711881ED-B387-43E0-9829-016E9059F64B}" srcId="{DD22901A-0DEC-46D0-B720-4B543A449997}" destId="{7A757BF2-C1E6-456B-9260-73BDD622C1BF}" srcOrd="1" destOrd="0" parTransId="{F5176737-C0CB-4376-87DC-905890FD1041}" sibTransId="{74F5CB00-FF03-4F4E-A9FE-031196A3E706}"/>
    <dgm:cxn modelId="{CD4D85F4-485F-44DB-9A6D-52E03941D545}" type="presOf" srcId="{74029341-2A31-47F2-8B84-FEEEAB03225E}" destId="{CB3A5686-3548-4D88-A020-83AF6C5C3D9D}" srcOrd="1" destOrd="0" presId="urn:microsoft.com/office/officeart/2005/8/layout/vProcess5"/>
    <dgm:cxn modelId="{F41D95F9-1114-48B5-AA9C-1D8BF8EF72AE}" type="presOf" srcId="{41DE67C3-D1A4-4275-95F1-C7ABA5C99704}" destId="{E01348B1-520D-4830-8AEB-62DF567E8824}" srcOrd="1" destOrd="1" presId="urn:microsoft.com/office/officeart/2005/8/layout/vProcess5"/>
    <dgm:cxn modelId="{EEE2D933-85D9-4858-9684-6318C6DEEE83}" type="presParOf" srcId="{A61B5899-FF00-4E06-9250-87594A18A0E1}" destId="{27A5E3FF-AB4C-4AA5-94A2-E15C670640B7}" srcOrd="0" destOrd="0" presId="urn:microsoft.com/office/officeart/2005/8/layout/vProcess5"/>
    <dgm:cxn modelId="{804C1E2E-7489-49B3-A16A-E1F2AEA27524}" type="presParOf" srcId="{A61B5899-FF00-4E06-9250-87594A18A0E1}" destId="{1205DA9A-D593-4668-B3B3-110263D0D150}" srcOrd="1" destOrd="0" presId="urn:microsoft.com/office/officeart/2005/8/layout/vProcess5"/>
    <dgm:cxn modelId="{FD7DB15A-97AD-45F1-8470-F1ADFF2A65E8}" type="presParOf" srcId="{A61B5899-FF00-4E06-9250-87594A18A0E1}" destId="{E7EB40D8-D188-4F2D-A051-7A32874066EB}" srcOrd="2" destOrd="0" presId="urn:microsoft.com/office/officeart/2005/8/layout/vProcess5"/>
    <dgm:cxn modelId="{C27FFF51-6B67-4971-8D6A-2C6731D81F7C}" type="presParOf" srcId="{A61B5899-FF00-4E06-9250-87594A18A0E1}" destId="{81515CBA-E4D1-4FF8-AEA0-4E8E19CE9067}" srcOrd="3" destOrd="0" presId="urn:microsoft.com/office/officeart/2005/8/layout/vProcess5"/>
    <dgm:cxn modelId="{7F048610-1F1C-4E22-B58C-067EFCA067AB}" type="presParOf" srcId="{A61B5899-FF00-4E06-9250-87594A18A0E1}" destId="{1454C9FB-11AA-4CE8-9217-75AA5EB683B2}" srcOrd="4" destOrd="0" presId="urn:microsoft.com/office/officeart/2005/8/layout/vProcess5"/>
    <dgm:cxn modelId="{4D6C0B84-56FC-44D5-A3D8-4403885F035D}" type="presParOf" srcId="{A61B5899-FF00-4E06-9250-87594A18A0E1}" destId="{2C18E562-9A30-481B-9917-018491E40881}" srcOrd="5" destOrd="0" presId="urn:microsoft.com/office/officeart/2005/8/layout/vProcess5"/>
    <dgm:cxn modelId="{D62C9A0B-2880-4D84-8ADD-57E098B9426C}" type="presParOf" srcId="{A61B5899-FF00-4E06-9250-87594A18A0E1}" destId="{CB3A5686-3548-4D88-A020-83AF6C5C3D9D}" srcOrd="6" destOrd="0" presId="urn:microsoft.com/office/officeart/2005/8/layout/vProcess5"/>
    <dgm:cxn modelId="{369A5DC9-1AF8-4BE1-ABFE-76D99141DCC9}" type="presParOf" srcId="{A61B5899-FF00-4E06-9250-87594A18A0E1}" destId="{E23B71D1-0196-4387-8345-0A671938FF25}" srcOrd="7" destOrd="0" presId="urn:microsoft.com/office/officeart/2005/8/layout/vProcess5"/>
    <dgm:cxn modelId="{A5924D53-754C-4E5C-AE64-5481054C5237}" type="presParOf" srcId="{A61B5899-FF00-4E06-9250-87594A18A0E1}" destId="{E01348B1-520D-4830-8AEB-62DF567E8824}"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40A1A6-18E4-4D32-B6DB-CACE3082477F}" type="doc">
      <dgm:prSet loTypeId="urn:microsoft.com/office/officeart/2005/8/layout/process4" loCatId="process" qsTypeId="urn:microsoft.com/office/officeart/2005/8/quickstyle/simple1" qsCatId="simple" csTypeId="urn:microsoft.com/office/officeart/2005/8/colors/accent0_1" csCatId="mainScheme"/>
      <dgm:spPr/>
      <dgm:t>
        <a:bodyPr/>
        <a:lstStyle/>
        <a:p>
          <a:endParaRPr lang="en-US"/>
        </a:p>
      </dgm:t>
    </dgm:pt>
    <dgm:pt modelId="{F9B104DB-FD18-4FB5-B289-BEAC723B9614}">
      <dgm:prSet/>
      <dgm:spPr/>
      <dgm:t>
        <a:bodyPr/>
        <a:lstStyle/>
        <a:p>
          <a:r>
            <a:rPr lang="en-US"/>
            <a:t>Securonix’s Insider Threat Report 2024 revealing that 90% of </a:t>
          </a:r>
          <a:r>
            <a:rPr lang="en-US" err="1"/>
            <a:t>organisations</a:t>
          </a:r>
          <a:r>
            <a:rPr lang="en-US"/>
            <a:t> interviewed expressing that they find insider attacks more difficult to deal with than external attacks.</a:t>
          </a:r>
        </a:p>
      </dgm:t>
    </dgm:pt>
    <dgm:pt modelId="{B6BA3BF5-1F96-4C84-8E0D-36EE7E471AF1}" type="parTrans" cxnId="{9F646EBC-5E78-441F-9756-1A3F855B4A6A}">
      <dgm:prSet/>
      <dgm:spPr/>
      <dgm:t>
        <a:bodyPr/>
        <a:lstStyle/>
        <a:p>
          <a:endParaRPr lang="en-US"/>
        </a:p>
      </dgm:t>
    </dgm:pt>
    <dgm:pt modelId="{915D43E9-3E9E-4300-A69B-80621FD4B504}" type="sibTrans" cxnId="{9F646EBC-5E78-441F-9756-1A3F855B4A6A}">
      <dgm:prSet phldrT="01"/>
      <dgm:spPr/>
      <dgm:t>
        <a:bodyPr/>
        <a:lstStyle/>
        <a:p>
          <a:endParaRPr lang="en-US"/>
        </a:p>
      </dgm:t>
    </dgm:pt>
    <dgm:pt modelId="{47383A0F-5D0C-47C8-B2A9-68E56FF4BDFA}">
      <dgm:prSet/>
      <dgm:spPr/>
      <dgm:t>
        <a:bodyPr/>
        <a:lstStyle/>
        <a:p>
          <a:r>
            <a:rPr lang="en-US"/>
            <a:t>From 2019 – 2024 the number of organizations reporting insider attacks increased from 66% of organizations to 76%. </a:t>
          </a:r>
        </a:p>
      </dgm:t>
    </dgm:pt>
    <dgm:pt modelId="{D2125910-609C-4DD8-B95B-5B90C37FF76B}" type="parTrans" cxnId="{E82B0B31-6617-4AED-9F5A-F6245C10BE9A}">
      <dgm:prSet/>
      <dgm:spPr/>
      <dgm:t>
        <a:bodyPr/>
        <a:lstStyle/>
        <a:p>
          <a:endParaRPr lang="en-US"/>
        </a:p>
      </dgm:t>
    </dgm:pt>
    <dgm:pt modelId="{B8295713-D157-4517-B830-5502211C29ED}" type="sibTrans" cxnId="{E82B0B31-6617-4AED-9F5A-F6245C10BE9A}">
      <dgm:prSet phldrT="02"/>
      <dgm:spPr/>
      <dgm:t>
        <a:bodyPr/>
        <a:lstStyle/>
        <a:p>
          <a:endParaRPr lang="en-US"/>
        </a:p>
      </dgm:t>
    </dgm:pt>
    <dgm:pt modelId="{1E883584-6039-484B-9F06-30D3285DD298}">
      <dgm:prSet/>
      <dgm:spPr/>
      <dgm:t>
        <a:bodyPr/>
        <a:lstStyle/>
        <a:p>
          <a:r>
            <a:rPr lang="en-US"/>
            <a:t>Stationx found that the vast majority of malicious insider breaches was motivated by personal financial gain, with 89% of all cases studied being motivated by this.</a:t>
          </a:r>
        </a:p>
      </dgm:t>
    </dgm:pt>
    <dgm:pt modelId="{3F746D25-3C38-4AAE-8F21-E874CA505508}" type="parTrans" cxnId="{E01A971F-9AC1-4C59-8EFC-537BC6A0F241}">
      <dgm:prSet/>
      <dgm:spPr/>
      <dgm:t>
        <a:bodyPr/>
        <a:lstStyle/>
        <a:p>
          <a:endParaRPr lang="en-US"/>
        </a:p>
      </dgm:t>
    </dgm:pt>
    <dgm:pt modelId="{B8C987F2-0AD4-40F3-94CA-13F6376642FC}" type="sibTrans" cxnId="{E01A971F-9AC1-4C59-8EFC-537BC6A0F241}">
      <dgm:prSet phldrT="03"/>
      <dgm:spPr/>
      <dgm:t>
        <a:bodyPr/>
        <a:lstStyle/>
        <a:p>
          <a:endParaRPr lang="en-US"/>
        </a:p>
      </dgm:t>
    </dgm:pt>
    <dgm:pt modelId="{C3381B7C-DF25-4371-B4EF-A5CB3E48635B}">
      <dgm:prSet/>
      <dgm:spPr/>
      <dgm:t>
        <a:bodyPr/>
        <a:lstStyle/>
        <a:p>
          <a:r>
            <a:rPr lang="en-US"/>
            <a:t>In general, IoT devices carrying vulnerabilities have increased by 136% from 2023 to 2024 according to </a:t>
          </a:r>
          <a:r>
            <a:rPr lang="en-US" err="1"/>
            <a:t>Forescout’s</a:t>
          </a:r>
          <a:r>
            <a:rPr lang="en-US"/>
            <a:t> “The Riskiest Connected Devices 2024” Report. </a:t>
          </a:r>
        </a:p>
      </dgm:t>
    </dgm:pt>
    <dgm:pt modelId="{FFBB0A90-2421-421B-9830-D3BB6E820823}" type="parTrans" cxnId="{B716FFB0-6A36-4FA7-BDDC-23CADA2BFDDA}">
      <dgm:prSet/>
      <dgm:spPr/>
      <dgm:t>
        <a:bodyPr/>
        <a:lstStyle/>
        <a:p>
          <a:endParaRPr lang="en-US"/>
        </a:p>
      </dgm:t>
    </dgm:pt>
    <dgm:pt modelId="{447D0020-C284-4EFB-9F63-0E6B940BE9BD}" type="sibTrans" cxnId="{B716FFB0-6A36-4FA7-BDDC-23CADA2BFDDA}">
      <dgm:prSet phldrT="04"/>
      <dgm:spPr/>
      <dgm:t>
        <a:bodyPr/>
        <a:lstStyle/>
        <a:p>
          <a:endParaRPr lang="en-US"/>
        </a:p>
      </dgm:t>
    </dgm:pt>
    <dgm:pt modelId="{DDD9C16D-1F3F-40C8-BECE-F61FA7215235}" type="pres">
      <dgm:prSet presAssocID="{6940A1A6-18E4-4D32-B6DB-CACE3082477F}" presName="Name0" presStyleCnt="0">
        <dgm:presLayoutVars>
          <dgm:dir/>
          <dgm:animLvl val="lvl"/>
          <dgm:resizeHandles val="exact"/>
        </dgm:presLayoutVars>
      </dgm:prSet>
      <dgm:spPr/>
    </dgm:pt>
    <dgm:pt modelId="{0130180A-9A91-4202-A604-1A6C90703CC2}" type="pres">
      <dgm:prSet presAssocID="{C3381B7C-DF25-4371-B4EF-A5CB3E48635B}" presName="boxAndChildren" presStyleCnt="0"/>
      <dgm:spPr/>
    </dgm:pt>
    <dgm:pt modelId="{EB258A26-528A-4C16-8403-23D50DD44993}" type="pres">
      <dgm:prSet presAssocID="{C3381B7C-DF25-4371-B4EF-A5CB3E48635B}" presName="parentTextBox" presStyleLbl="node1" presStyleIdx="0" presStyleCnt="4"/>
      <dgm:spPr/>
    </dgm:pt>
    <dgm:pt modelId="{BCD26597-1347-4BC3-B9B8-FD258DBA1739}" type="pres">
      <dgm:prSet presAssocID="{B8C987F2-0AD4-40F3-94CA-13F6376642FC}" presName="sp" presStyleCnt="0"/>
      <dgm:spPr/>
    </dgm:pt>
    <dgm:pt modelId="{3E364610-D005-4B51-8048-F5B367526EB9}" type="pres">
      <dgm:prSet presAssocID="{1E883584-6039-484B-9F06-30D3285DD298}" presName="arrowAndChildren" presStyleCnt="0"/>
      <dgm:spPr/>
    </dgm:pt>
    <dgm:pt modelId="{3EE9BCFB-5483-4AD2-B1A3-244FD02B97A6}" type="pres">
      <dgm:prSet presAssocID="{1E883584-6039-484B-9F06-30D3285DD298}" presName="parentTextArrow" presStyleLbl="node1" presStyleIdx="1" presStyleCnt="4"/>
      <dgm:spPr/>
    </dgm:pt>
    <dgm:pt modelId="{09E5CA2B-1488-49DE-B23B-51BC2A2A3F3B}" type="pres">
      <dgm:prSet presAssocID="{B8295713-D157-4517-B830-5502211C29ED}" presName="sp" presStyleCnt="0"/>
      <dgm:spPr/>
    </dgm:pt>
    <dgm:pt modelId="{CBFFD484-574E-4EA2-9627-6C7897869A02}" type="pres">
      <dgm:prSet presAssocID="{47383A0F-5D0C-47C8-B2A9-68E56FF4BDFA}" presName="arrowAndChildren" presStyleCnt="0"/>
      <dgm:spPr/>
    </dgm:pt>
    <dgm:pt modelId="{119133D4-8D4C-4FDA-A5BD-D5BE9F5DD60B}" type="pres">
      <dgm:prSet presAssocID="{47383A0F-5D0C-47C8-B2A9-68E56FF4BDFA}" presName="parentTextArrow" presStyleLbl="node1" presStyleIdx="2" presStyleCnt="4"/>
      <dgm:spPr/>
    </dgm:pt>
    <dgm:pt modelId="{B5B998C8-017B-4F9A-9E36-94C799FEB339}" type="pres">
      <dgm:prSet presAssocID="{915D43E9-3E9E-4300-A69B-80621FD4B504}" presName="sp" presStyleCnt="0"/>
      <dgm:spPr/>
    </dgm:pt>
    <dgm:pt modelId="{F09C0FA1-8D4D-4CE6-9C3F-C4A7787B7340}" type="pres">
      <dgm:prSet presAssocID="{F9B104DB-FD18-4FB5-B289-BEAC723B9614}" presName="arrowAndChildren" presStyleCnt="0"/>
      <dgm:spPr/>
    </dgm:pt>
    <dgm:pt modelId="{1F62E15C-B9FC-4799-AB17-2E32785B1B19}" type="pres">
      <dgm:prSet presAssocID="{F9B104DB-FD18-4FB5-B289-BEAC723B9614}" presName="parentTextArrow" presStyleLbl="node1" presStyleIdx="3" presStyleCnt="4"/>
      <dgm:spPr/>
    </dgm:pt>
  </dgm:ptLst>
  <dgm:cxnLst>
    <dgm:cxn modelId="{42276E1E-32C4-4C46-B2F2-1919C37AF0BB}" type="presOf" srcId="{47383A0F-5D0C-47C8-B2A9-68E56FF4BDFA}" destId="{119133D4-8D4C-4FDA-A5BD-D5BE9F5DD60B}" srcOrd="0" destOrd="0" presId="urn:microsoft.com/office/officeart/2005/8/layout/process4"/>
    <dgm:cxn modelId="{E01A971F-9AC1-4C59-8EFC-537BC6A0F241}" srcId="{6940A1A6-18E4-4D32-B6DB-CACE3082477F}" destId="{1E883584-6039-484B-9F06-30D3285DD298}" srcOrd="2" destOrd="0" parTransId="{3F746D25-3C38-4AAE-8F21-E874CA505508}" sibTransId="{B8C987F2-0AD4-40F3-94CA-13F6376642FC}"/>
    <dgm:cxn modelId="{DE68AD23-614D-4C8E-8807-2CC3344C7268}" type="presOf" srcId="{C3381B7C-DF25-4371-B4EF-A5CB3E48635B}" destId="{EB258A26-528A-4C16-8403-23D50DD44993}" srcOrd="0" destOrd="0" presId="urn:microsoft.com/office/officeart/2005/8/layout/process4"/>
    <dgm:cxn modelId="{E82B0B31-6617-4AED-9F5A-F6245C10BE9A}" srcId="{6940A1A6-18E4-4D32-B6DB-CACE3082477F}" destId="{47383A0F-5D0C-47C8-B2A9-68E56FF4BDFA}" srcOrd="1" destOrd="0" parTransId="{D2125910-609C-4DD8-B95B-5B90C37FF76B}" sibTransId="{B8295713-D157-4517-B830-5502211C29ED}"/>
    <dgm:cxn modelId="{72DD2251-1410-4278-8629-DD21A998BAB2}" type="presOf" srcId="{F9B104DB-FD18-4FB5-B289-BEAC723B9614}" destId="{1F62E15C-B9FC-4799-AB17-2E32785B1B19}" srcOrd="0" destOrd="0" presId="urn:microsoft.com/office/officeart/2005/8/layout/process4"/>
    <dgm:cxn modelId="{B716FFB0-6A36-4FA7-BDDC-23CADA2BFDDA}" srcId="{6940A1A6-18E4-4D32-B6DB-CACE3082477F}" destId="{C3381B7C-DF25-4371-B4EF-A5CB3E48635B}" srcOrd="3" destOrd="0" parTransId="{FFBB0A90-2421-421B-9830-D3BB6E820823}" sibTransId="{447D0020-C284-4EFB-9F63-0E6B940BE9BD}"/>
    <dgm:cxn modelId="{6E167FB1-857A-4B25-A6F7-74C235E8BD7E}" type="presOf" srcId="{6940A1A6-18E4-4D32-B6DB-CACE3082477F}" destId="{DDD9C16D-1F3F-40C8-BECE-F61FA7215235}" srcOrd="0" destOrd="0" presId="urn:microsoft.com/office/officeart/2005/8/layout/process4"/>
    <dgm:cxn modelId="{9F646EBC-5E78-441F-9756-1A3F855B4A6A}" srcId="{6940A1A6-18E4-4D32-B6DB-CACE3082477F}" destId="{F9B104DB-FD18-4FB5-B289-BEAC723B9614}" srcOrd="0" destOrd="0" parTransId="{B6BA3BF5-1F96-4C84-8E0D-36EE7E471AF1}" sibTransId="{915D43E9-3E9E-4300-A69B-80621FD4B504}"/>
    <dgm:cxn modelId="{16D277CB-955E-4E0E-B874-4196BA02A6C3}" type="presOf" srcId="{1E883584-6039-484B-9F06-30D3285DD298}" destId="{3EE9BCFB-5483-4AD2-B1A3-244FD02B97A6}" srcOrd="0" destOrd="0" presId="urn:microsoft.com/office/officeart/2005/8/layout/process4"/>
    <dgm:cxn modelId="{490A2A2B-13B8-4029-90F5-AA1956AD9C32}" type="presParOf" srcId="{DDD9C16D-1F3F-40C8-BECE-F61FA7215235}" destId="{0130180A-9A91-4202-A604-1A6C90703CC2}" srcOrd="0" destOrd="0" presId="urn:microsoft.com/office/officeart/2005/8/layout/process4"/>
    <dgm:cxn modelId="{7AADE3AD-1D9B-40E0-9F98-EA55601E82D3}" type="presParOf" srcId="{0130180A-9A91-4202-A604-1A6C90703CC2}" destId="{EB258A26-528A-4C16-8403-23D50DD44993}" srcOrd="0" destOrd="0" presId="urn:microsoft.com/office/officeart/2005/8/layout/process4"/>
    <dgm:cxn modelId="{2AEA3410-6D5B-4B16-A8F4-B8177F38145B}" type="presParOf" srcId="{DDD9C16D-1F3F-40C8-BECE-F61FA7215235}" destId="{BCD26597-1347-4BC3-B9B8-FD258DBA1739}" srcOrd="1" destOrd="0" presId="urn:microsoft.com/office/officeart/2005/8/layout/process4"/>
    <dgm:cxn modelId="{CBF04B29-847F-4A56-BACC-B59A9148FA85}" type="presParOf" srcId="{DDD9C16D-1F3F-40C8-BECE-F61FA7215235}" destId="{3E364610-D005-4B51-8048-F5B367526EB9}" srcOrd="2" destOrd="0" presId="urn:microsoft.com/office/officeart/2005/8/layout/process4"/>
    <dgm:cxn modelId="{9C33590D-2C2C-4094-8C1B-60CC9D2E56D5}" type="presParOf" srcId="{3E364610-D005-4B51-8048-F5B367526EB9}" destId="{3EE9BCFB-5483-4AD2-B1A3-244FD02B97A6}" srcOrd="0" destOrd="0" presId="urn:microsoft.com/office/officeart/2005/8/layout/process4"/>
    <dgm:cxn modelId="{3BE4EA23-2702-46AD-AB8C-83AFB7219D90}" type="presParOf" srcId="{DDD9C16D-1F3F-40C8-BECE-F61FA7215235}" destId="{09E5CA2B-1488-49DE-B23B-51BC2A2A3F3B}" srcOrd="3" destOrd="0" presId="urn:microsoft.com/office/officeart/2005/8/layout/process4"/>
    <dgm:cxn modelId="{D1EE51D4-315F-4BF5-8985-663099774E02}" type="presParOf" srcId="{DDD9C16D-1F3F-40C8-BECE-F61FA7215235}" destId="{CBFFD484-574E-4EA2-9627-6C7897869A02}" srcOrd="4" destOrd="0" presId="urn:microsoft.com/office/officeart/2005/8/layout/process4"/>
    <dgm:cxn modelId="{490F6D3B-E4EB-4BB0-BE09-91898B1AF21E}" type="presParOf" srcId="{CBFFD484-574E-4EA2-9627-6C7897869A02}" destId="{119133D4-8D4C-4FDA-A5BD-D5BE9F5DD60B}" srcOrd="0" destOrd="0" presId="urn:microsoft.com/office/officeart/2005/8/layout/process4"/>
    <dgm:cxn modelId="{151A35F8-7772-4DAE-ACA7-E3E9F66D5890}" type="presParOf" srcId="{DDD9C16D-1F3F-40C8-BECE-F61FA7215235}" destId="{B5B998C8-017B-4F9A-9E36-94C799FEB339}" srcOrd="5" destOrd="0" presId="urn:microsoft.com/office/officeart/2005/8/layout/process4"/>
    <dgm:cxn modelId="{A03B8971-ABC7-4509-AF44-6614927BD12A}" type="presParOf" srcId="{DDD9C16D-1F3F-40C8-BECE-F61FA7215235}" destId="{F09C0FA1-8D4D-4CE6-9C3F-C4A7787B7340}" srcOrd="6" destOrd="0" presId="urn:microsoft.com/office/officeart/2005/8/layout/process4"/>
    <dgm:cxn modelId="{88D1A31F-F128-482C-B484-EC22D661F76E}" type="presParOf" srcId="{F09C0FA1-8D4D-4CE6-9C3F-C4A7787B7340}" destId="{1F62E15C-B9FC-4799-AB17-2E32785B1B19}"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F2A9C6B-F882-48B2-8076-A213575707D0}"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C89AD9F5-1307-4C0F-987E-D8A6883AA8BF}">
      <dgm:prSet custT="1"/>
      <dgm:spPr/>
      <dgm:t>
        <a:bodyPr/>
        <a:lstStyle/>
        <a:p>
          <a:r>
            <a:rPr lang="en-IE" sz="1600" b="1"/>
            <a:t>Unsupported Systems: </a:t>
          </a:r>
          <a:r>
            <a:rPr lang="en-IE" sz="1600"/>
            <a:t>Operating Systems, Software, or Service that have reached End of Life</a:t>
          </a:r>
          <a:endParaRPr lang="en-US" sz="1600"/>
        </a:p>
      </dgm:t>
    </dgm:pt>
    <dgm:pt modelId="{E975FCD8-3DBE-49A7-9962-B1917021819B}" type="parTrans" cxnId="{6BF1106D-4CC9-4CB9-8CB4-BEB861F4EF4B}">
      <dgm:prSet/>
      <dgm:spPr/>
      <dgm:t>
        <a:bodyPr/>
        <a:lstStyle/>
        <a:p>
          <a:endParaRPr lang="en-US" sz="2400"/>
        </a:p>
      </dgm:t>
    </dgm:pt>
    <dgm:pt modelId="{8AB28640-0354-42AE-B0D1-EE2281500F84}" type="sibTrans" cxnId="{6BF1106D-4CC9-4CB9-8CB4-BEB861F4EF4B}">
      <dgm:prSet/>
      <dgm:spPr/>
      <dgm:t>
        <a:bodyPr/>
        <a:lstStyle/>
        <a:p>
          <a:endParaRPr lang="en-US" sz="2400"/>
        </a:p>
      </dgm:t>
    </dgm:pt>
    <dgm:pt modelId="{F6E044BB-5340-4049-B52F-DD3B0A9A8B90}">
      <dgm:prSet custT="1"/>
      <dgm:spPr/>
      <dgm:t>
        <a:bodyPr/>
        <a:lstStyle/>
        <a:p>
          <a:r>
            <a:rPr lang="en-IE" sz="1600" b="1"/>
            <a:t>Unencrypted Communications : </a:t>
          </a:r>
          <a:r>
            <a:rPr lang="en-IE" sz="1600"/>
            <a:t>Applications running over HTTP, Telnet, Basic Auth over HTTP</a:t>
          </a:r>
          <a:endParaRPr lang="en-US" sz="1600"/>
        </a:p>
      </dgm:t>
    </dgm:pt>
    <dgm:pt modelId="{6F6098B1-F2EE-41A3-B2C8-0C44422B436E}" type="parTrans" cxnId="{F1F02BC5-2D59-485E-978E-F6B038945189}">
      <dgm:prSet/>
      <dgm:spPr/>
      <dgm:t>
        <a:bodyPr/>
        <a:lstStyle/>
        <a:p>
          <a:endParaRPr lang="en-US" sz="2400"/>
        </a:p>
      </dgm:t>
    </dgm:pt>
    <dgm:pt modelId="{9808BF60-68CC-4BCB-AE64-027226845557}" type="sibTrans" cxnId="{F1F02BC5-2D59-485E-978E-F6B038945189}">
      <dgm:prSet/>
      <dgm:spPr/>
      <dgm:t>
        <a:bodyPr/>
        <a:lstStyle/>
        <a:p>
          <a:endParaRPr lang="en-US" sz="2400"/>
        </a:p>
      </dgm:t>
    </dgm:pt>
    <dgm:pt modelId="{49393352-DF2E-404E-9FF1-E91AD2CBD713}">
      <dgm:prSet custT="1"/>
      <dgm:spPr/>
      <dgm:t>
        <a:bodyPr/>
        <a:lstStyle/>
        <a:p>
          <a:r>
            <a:rPr lang="en-IE" sz="1600" b="1"/>
            <a:t>Outdated Software: </a:t>
          </a:r>
          <a:r>
            <a:rPr lang="en-IE" sz="1600"/>
            <a:t>Apache, PHP, OpenSSH version missing patches.</a:t>
          </a:r>
          <a:endParaRPr lang="en-US" sz="1600"/>
        </a:p>
      </dgm:t>
    </dgm:pt>
    <dgm:pt modelId="{88D3DB14-A40A-4D88-87B0-8F13D34CE404}" type="parTrans" cxnId="{D6854E03-6147-45B4-967A-3B8CF7FC86C0}">
      <dgm:prSet/>
      <dgm:spPr/>
      <dgm:t>
        <a:bodyPr/>
        <a:lstStyle/>
        <a:p>
          <a:endParaRPr lang="en-US" sz="2400"/>
        </a:p>
      </dgm:t>
    </dgm:pt>
    <dgm:pt modelId="{0EB432CD-D5B9-4008-A13F-4D43EEB30928}" type="sibTrans" cxnId="{D6854E03-6147-45B4-967A-3B8CF7FC86C0}">
      <dgm:prSet/>
      <dgm:spPr/>
      <dgm:t>
        <a:bodyPr/>
        <a:lstStyle/>
        <a:p>
          <a:endParaRPr lang="en-US" sz="2400"/>
        </a:p>
      </dgm:t>
    </dgm:pt>
    <dgm:pt modelId="{71C04BB4-F2C7-4A4F-9411-9DFA061DE704}">
      <dgm:prSet custT="1"/>
      <dgm:spPr/>
      <dgm:t>
        <a:bodyPr/>
        <a:lstStyle/>
        <a:p>
          <a:r>
            <a:rPr lang="en-IE" sz="1600" b="1"/>
            <a:t>Web Server Misconfigurations : </a:t>
          </a:r>
          <a:r>
            <a:rPr lang="en-IE" sz="1600"/>
            <a:t>Information Leakage, Directory Listings, Username Enumerations</a:t>
          </a:r>
          <a:endParaRPr lang="en-US" sz="1600"/>
        </a:p>
      </dgm:t>
    </dgm:pt>
    <dgm:pt modelId="{D184A1F0-2985-4EBD-A8BF-03AB4DED5A66}" type="parTrans" cxnId="{48AD5881-6B5B-4078-8BB5-899FDAEF918C}">
      <dgm:prSet/>
      <dgm:spPr/>
      <dgm:t>
        <a:bodyPr/>
        <a:lstStyle/>
        <a:p>
          <a:endParaRPr lang="en-US" sz="2400"/>
        </a:p>
      </dgm:t>
    </dgm:pt>
    <dgm:pt modelId="{F4B547DA-8589-4F20-849C-EDC06EBABC47}" type="sibTrans" cxnId="{48AD5881-6B5B-4078-8BB5-899FDAEF918C}">
      <dgm:prSet/>
      <dgm:spPr/>
      <dgm:t>
        <a:bodyPr/>
        <a:lstStyle/>
        <a:p>
          <a:endParaRPr lang="en-US" sz="2400"/>
        </a:p>
      </dgm:t>
    </dgm:pt>
    <dgm:pt modelId="{DB3103C3-D33C-4C7A-A068-9C447BA46969}" type="pres">
      <dgm:prSet presAssocID="{DF2A9C6B-F882-48B2-8076-A213575707D0}" presName="root" presStyleCnt="0">
        <dgm:presLayoutVars>
          <dgm:dir/>
          <dgm:resizeHandles val="exact"/>
        </dgm:presLayoutVars>
      </dgm:prSet>
      <dgm:spPr/>
    </dgm:pt>
    <dgm:pt modelId="{58B2F04A-6E6D-47A8-A9B1-D8A89B69808B}" type="pres">
      <dgm:prSet presAssocID="{C89AD9F5-1307-4C0F-987E-D8A6883AA8BF}" presName="compNode" presStyleCnt="0"/>
      <dgm:spPr/>
    </dgm:pt>
    <dgm:pt modelId="{02EB6B05-F208-40B2-8CD7-0D9C7474D30E}" type="pres">
      <dgm:prSet presAssocID="{C89AD9F5-1307-4C0F-987E-D8A6883AA8B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3D40CD4C-4028-4449-97B2-23DAB62140D6}" type="pres">
      <dgm:prSet presAssocID="{C89AD9F5-1307-4C0F-987E-D8A6883AA8BF}" presName="spaceRect" presStyleCnt="0"/>
      <dgm:spPr/>
    </dgm:pt>
    <dgm:pt modelId="{5E09F2D2-C51A-4936-B0E4-85B8C6AE7041}" type="pres">
      <dgm:prSet presAssocID="{C89AD9F5-1307-4C0F-987E-D8A6883AA8BF}" presName="textRect" presStyleLbl="revTx" presStyleIdx="0" presStyleCnt="4">
        <dgm:presLayoutVars>
          <dgm:chMax val="1"/>
          <dgm:chPref val="1"/>
        </dgm:presLayoutVars>
      </dgm:prSet>
      <dgm:spPr/>
    </dgm:pt>
    <dgm:pt modelId="{0797B949-348F-473B-A192-6C79EDCA0D61}" type="pres">
      <dgm:prSet presAssocID="{8AB28640-0354-42AE-B0D1-EE2281500F84}" presName="sibTrans" presStyleCnt="0"/>
      <dgm:spPr/>
    </dgm:pt>
    <dgm:pt modelId="{2B89948A-0C3D-4A39-A67D-8EC71C5EA2B9}" type="pres">
      <dgm:prSet presAssocID="{F6E044BB-5340-4049-B52F-DD3B0A9A8B90}" presName="compNode" presStyleCnt="0"/>
      <dgm:spPr/>
    </dgm:pt>
    <dgm:pt modelId="{ECF74660-6545-4A20-B3A6-82859717501E}" type="pres">
      <dgm:prSet presAssocID="{F6E044BB-5340-4049-B52F-DD3B0A9A8B9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grammer"/>
        </a:ext>
      </dgm:extLst>
    </dgm:pt>
    <dgm:pt modelId="{0FCDB307-E5FC-481B-941C-EEA4E9418FC2}" type="pres">
      <dgm:prSet presAssocID="{F6E044BB-5340-4049-B52F-DD3B0A9A8B90}" presName="spaceRect" presStyleCnt="0"/>
      <dgm:spPr/>
    </dgm:pt>
    <dgm:pt modelId="{AE56E96E-4E36-4B18-853A-6328223DC293}" type="pres">
      <dgm:prSet presAssocID="{F6E044BB-5340-4049-B52F-DD3B0A9A8B90}" presName="textRect" presStyleLbl="revTx" presStyleIdx="1" presStyleCnt="4">
        <dgm:presLayoutVars>
          <dgm:chMax val="1"/>
          <dgm:chPref val="1"/>
        </dgm:presLayoutVars>
      </dgm:prSet>
      <dgm:spPr/>
    </dgm:pt>
    <dgm:pt modelId="{B02D11D6-B085-4A60-BC23-54322633947F}" type="pres">
      <dgm:prSet presAssocID="{9808BF60-68CC-4BCB-AE64-027226845557}" presName="sibTrans" presStyleCnt="0"/>
      <dgm:spPr/>
    </dgm:pt>
    <dgm:pt modelId="{2B530ED7-729D-4AF5-A4DE-06C7703B8A1E}" type="pres">
      <dgm:prSet presAssocID="{49393352-DF2E-404E-9FF1-E91AD2CBD713}" presName="compNode" presStyleCnt="0"/>
      <dgm:spPr/>
    </dgm:pt>
    <dgm:pt modelId="{4CFB0E80-C705-4B3C-AD6E-B6BF7C69E2C6}" type="pres">
      <dgm:prSet presAssocID="{49393352-DF2E-404E-9FF1-E91AD2CBD71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yncing Cloud"/>
        </a:ext>
      </dgm:extLst>
    </dgm:pt>
    <dgm:pt modelId="{EE7876CD-BC72-41C9-828C-17F726D51696}" type="pres">
      <dgm:prSet presAssocID="{49393352-DF2E-404E-9FF1-E91AD2CBD713}" presName="spaceRect" presStyleCnt="0"/>
      <dgm:spPr/>
    </dgm:pt>
    <dgm:pt modelId="{1B38C680-A011-4191-A2CF-7E0EF72EE301}" type="pres">
      <dgm:prSet presAssocID="{49393352-DF2E-404E-9FF1-E91AD2CBD713}" presName="textRect" presStyleLbl="revTx" presStyleIdx="2" presStyleCnt="4">
        <dgm:presLayoutVars>
          <dgm:chMax val="1"/>
          <dgm:chPref val="1"/>
        </dgm:presLayoutVars>
      </dgm:prSet>
      <dgm:spPr/>
    </dgm:pt>
    <dgm:pt modelId="{D98D559A-E6CA-4141-82DD-25A2ABEC39A3}" type="pres">
      <dgm:prSet presAssocID="{0EB432CD-D5B9-4008-A13F-4D43EEB30928}" presName="sibTrans" presStyleCnt="0"/>
      <dgm:spPr/>
    </dgm:pt>
    <dgm:pt modelId="{20AC542B-DC19-4F7A-A114-B71E4A6E7673}" type="pres">
      <dgm:prSet presAssocID="{71C04BB4-F2C7-4A4F-9411-9DFA061DE704}" presName="compNode" presStyleCnt="0"/>
      <dgm:spPr/>
    </dgm:pt>
    <dgm:pt modelId="{913876C6-4E90-4762-894B-B9F17BEF27EB}" type="pres">
      <dgm:prSet presAssocID="{71C04BB4-F2C7-4A4F-9411-9DFA061DE70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ilter"/>
        </a:ext>
      </dgm:extLst>
    </dgm:pt>
    <dgm:pt modelId="{FA396B6B-1AC8-4AB7-AFE2-88F0DCAA4313}" type="pres">
      <dgm:prSet presAssocID="{71C04BB4-F2C7-4A4F-9411-9DFA061DE704}" presName="spaceRect" presStyleCnt="0"/>
      <dgm:spPr/>
    </dgm:pt>
    <dgm:pt modelId="{0C26221C-5F00-4DD2-B240-59685BFA2B35}" type="pres">
      <dgm:prSet presAssocID="{71C04BB4-F2C7-4A4F-9411-9DFA061DE704}" presName="textRect" presStyleLbl="revTx" presStyleIdx="3" presStyleCnt="4">
        <dgm:presLayoutVars>
          <dgm:chMax val="1"/>
          <dgm:chPref val="1"/>
        </dgm:presLayoutVars>
      </dgm:prSet>
      <dgm:spPr/>
    </dgm:pt>
  </dgm:ptLst>
  <dgm:cxnLst>
    <dgm:cxn modelId="{D6854E03-6147-45B4-967A-3B8CF7FC86C0}" srcId="{DF2A9C6B-F882-48B2-8076-A213575707D0}" destId="{49393352-DF2E-404E-9FF1-E91AD2CBD713}" srcOrd="2" destOrd="0" parTransId="{88D3DB14-A40A-4D88-87B0-8F13D34CE404}" sibTransId="{0EB432CD-D5B9-4008-A13F-4D43EEB30928}"/>
    <dgm:cxn modelId="{D5AF2E1B-9714-41D4-A575-72F098D0F383}" type="presOf" srcId="{71C04BB4-F2C7-4A4F-9411-9DFA061DE704}" destId="{0C26221C-5F00-4DD2-B240-59685BFA2B35}" srcOrd="0" destOrd="0" presId="urn:microsoft.com/office/officeart/2018/2/layout/IconLabelList"/>
    <dgm:cxn modelId="{41612E5C-0EA2-42F2-92D7-D29E772850D3}" type="presOf" srcId="{F6E044BB-5340-4049-B52F-DD3B0A9A8B90}" destId="{AE56E96E-4E36-4B18-853A-6328223DC293}" srcOrd="0" destOrd="0" presId="urn:microsoft.com/office/officeart/2018/2/layout/IconLabelList"/>
    <dgm:cxn modelId="{6BF1106D-4CC9-4CB9-8CB4-BEB861F4EF4B}" srcId="{DF2A9C6B-F882-48B2-8076-A213575707D0}" destId="{C89AD9F5-1307-4C0F-987E-D8A6883AA8BF}" srcOrd="0" destOrd="0" parTransId="{E975FCD8-3DBE-49A7-9962-B1917021819B}" sibTransId="{8AB28640-0354-42AE-B0D1-EE2281500F84}"/>
    <dgm:cxn modelId="{D9214A71-6B19-41D7-875F-1B0319613A3E}" type="presOf" srcId="{C89AD9F5-1307-4C0F-987E-D8A6883AA8BF}" destId="{5E09F2D2-C51A-4936-B0E4-85B8C6AE7041}" srcOrd="0" destOrd="0" presId="urn:microsoft.com/office/officeart/2018/2/layout/IconLabelList"/>
    <dgm:cxn modelId="{F27AB753-5B54-40E4-BE7C-D97752307384}" type="presOf" srcId="{DF2A9C6B-F882-48B2-8076-A213575707D0}" destId="{DB3103C3-D33C-4C7A-A068-9C447BA46969}" srcOrd="0" destOrd="0" presId="urn:microsoft.com/office/officeart/2018/2/layout/IconLabelList"/>
    <dgm:cxn modelId="{48AD5881-6B5B-4078-8BB5-899FDAEF918C}" srcId="{DF2A9C6B-F882-48B2-8076-A213575707D0}" destId="{71C04BB4-F2C7-4A4F-9411-9DFA061DE704}" srcOrd="3" destOrd="0" parTransId="{D184A1F0-2985-4EBD-A8BF-03AB4DED5A66}" sibTransId="{F4B547DA-8589-4F20-849C-EDC06EBABC47}"/>
    <dgm:cxn modelId="{32124CC0-AC37-4172-9494-0C7BB311CC20}" type="presOf" srcId="{49393352-DF2E-404E-9FF1-E91AD2CBD713}" destId="{1B38C680-A011-4191-A2CF-7E0EF72EE301}" srcOrd="0" destOrd="0" presId="urn:microsoft.com/office/officeart/2018/2/layout/IconLabelList"/>
    <dgm:cxn modelId="{F1F02BC5-2D59-485E-978E-F6B038945189}" srcId="{DF2A9C6B-F882-48B2-8076-A213575707D0}" destId="{F6E044BB-5340-4049-B52F-DD3B0A9A8B90}" srcOrd="1" destOrd="0" parTransId="{6F6098B1-F2EE-41A3-B2C8-0C44422B436E}" sibTransId="{9808BF60-68CC-4BCB-AE64-027226845557}"/>
    <dgm:cxn modelId="{42F92A95-FE64-4D40-B38A-22FF24791A5A}" type="presParOf" srcId="{DB3103C3-D33C-4C7A-A068-9C447BA46969}" destId="{58B2F04A-6E6D-47A8-A9B1-D8A89B69808B}" srcOrd="0" destOrd="0" presId="urn:microsoft.com/office/officeart/2018/2/layout/IconLabelList"/>
    <dgm:cxn modelId="{57B625D9-BEE9-4D50-9A12-3012C353FA66}" type="presParOf" srcId="{58B2F04A-6E6D-47A8-A9B1-D8A89B69808B}" destId="{02EB6B05-F208-40B2-8CD7-0D9C7474D30E}" srcOrd="0" destOrd="0" presId="urn:microsoft.com/office/officeart/2018/2/layout/IconLabelList"/>
    <dgm:cxn modelId="{0725BF63-55FB-490B-88C9-DF0C8E52E068}" type="presParOf" srcId="{58B2F04A-6E6D-47A8-A9B1-D8A89B69808B}" destId="{3D40CD4C-4028-4449-97B2-23DAB62140D6}" srcOrd="1" destOrd="0" presId="urn:microsoft.com/office/officeart/2018/2/layout/IconLabelList"/>
    <dgm:cxn modelId="{5EC5DE18-63D8-4809-89F1-9E84D0705EAD}" type="presParOf" srcId="{58B2F04A-6E6D-47A8-A9B1-D8A89B69808B}" destId="{5E09F2D2-C51A-4936-B0E4-85B8C6AE7041}" srcOrd="2" destOrd="0" presId="urn:microsoft.com/office/officeart/2018/2/layout/IconLabelList"/>
    <dgm:cxn modelId="{3349A977-8451-4FB8-A88E-0CB6DF228D63}" type="presParOf" srcId="{DB3103C3-D33C-4C7A-A068-9C447BA46969}" destId="{0797B949-348F-473B-A192-6C79EDCA0D61}" srcOrd="1" destOrd="0" presId="urn:microsoft.com/office/officeart/2018/2/layout/IconLabelList"/>
    <dgm:cxn modelId="{E85BD58E-A072-4481-9EB4-6929C7807A3F}" type="presParOf" srcId="{DB3103C3-D33C-4C7A-A068-9C447BA46969}" destId="{2B89948A-0C3D-4A39-A67D-8EC71C5EA2B9}" srcOrd="2" destOrd="0" presId="urn:microsoft.com/office/officeart/2018/2/layout/IconLabelList"/>
    <dgm:cxn modelId="{A0B94802-0BF8-4330-8696-570721ECD8E4}" type="presParOf" srcId="{2B89948A-0C3D-4A39-A67D-8EC71C5EA2B9}" destId="{ECF74660-6545-4A20-B3A6-82859717501E}" srcOrd="0" destOrd="0" presId="urn:microsoft.com/office/officeart/2018/2/layout/IconLabelList"/>
    <dgm:cxn modelId="{7CC9465C-0742-40F6-904D-B577BA39FF5A}" type="presParOf" srcId="{2B89948A-0C3D-4A39-A67D-8EC71C5EA2B9}" destId="{0FCDB307-E5FC-481B-941C-EEA4E9418FC2}" srcOrd="1" destOrd="0" presId="urn:microsoft.com/office/officeart/2018/2/layout/IconLabelList"/>
    <dgm:cxn modelId="{116414DE-8CA5-4D60-AF88-0C17A461979A}" type="presParOf" srcId="{2B89948A-0C3D-4A39-A67D-8EC71C5EA2B9}" destId="{AE56E96E-4E36-4B18-853A-6328223DC293}" srcOrd="2" destOrd="0" presId="urn:microsoft.com/office/officeart/2018/2/layout/IconLabelList"/>
    <dgm:cxn modelId="{D2A70203-46AF-4CF2-A713-AC7061E91934}" type="presParOf" srcId="{DB3103C3-D33C-4C7A-A068-9C447BA46969}" destId="{B02D11D6-B085-4A60-BC23-54322633947F}" srcOrd="3" destOrd="0" presId="urn:microsoft.com/office/officeart/2018/2/layout/IconLabelList"/>
    <dgm:cxn modelId="{5390FF92-202E-4CC2-811B-14F002B37907}" type="presParOf" srcId="{DB3103C3-D33C-4C7A-A068-9C447BA46969}" destId="{2B530ED7-729D-4AF5-A4DE-06C7703B8A1E}" srcOrd="4" destOrd="0" presId="urn:microsoft.com/office/officeart/2018/2/layout/IconLabelList"/>
    <dgm:cxn modelId="{374D0001-8E70-4887-8534-CCAD7B8A46EC}" type="presParOf" srcId="{2B530ED7-729D-4AF5-A4DE-06C7703B8A1E}" destId="{4CFB0E80-C705-4B3C-AD6E-B6BF7C69E2C6}" srcOrd="0" destOrd="0" presId="urn:microsoft.com/office/officeart/2018/2/layout/IconLabelList"/>
    <dgm:cxn modelId="{07C92C46-3EC5-4B0F-B83C-98E797B346E9}" type="presParOf" srcId="{2B530ED7-729D-4AF5-A4DE-06C7703B8A1E}" destId="{EE7876CD-BC72-41C9-828C-17F726D51696}" srcOrd="1" destOrd="0" presId="urn:microsoft.com/office/officeart/2018/2/layout/IconLabelList"/>
    <dgm:cxn modelId="{2E730682-C767-42F3-B920-5A79D9E3BCAE}" type="presParOf" srcId="{2B530ED7-729D-4AF5-A4DE-06C7703B8A1E}" destId="{1B38C680-A011-4191-A2CF-7E0EF72EE301}" srcOrd="2" destOrd="0" presId="urn:microsoft.com/office/officeart/2018/2/layout/IconLabelList"/>
    <dgm:cxn modelId="{9F2B6CBE-4A11-4E1F-9238-A45F082642CF}" type="presParOf" srcId="{DB3103C3-D33C-4C7A-A068-9C447BA46969}" destId="{D98D559A-E6CA-4141-82DD-25A2ABEC39A3}" srcOrd="5" destOrd="0" presId="urn:microsoft.com/office/officeart/2018/2/layout/IconLabelList"/>
    <dgm:cxn modelId="{76F67BA8-DC4A-4B86-BE88-53335169D26B}" type="presParOf" srcId="{DB3103C3-D33C-4C7A-A068-9C447BA46969}" destId="{20AC542B-DC19-4F7A-A114-B71E4A6E7673}" srcOrd="6" destOrd="0" presId="urn:microsoft.com/office/officeart/2018/2/layout/IconLabelList"/>
    <dgm:cxn modelId="{69907C97-BE7F-42A9-A5D7-FA23035685A5}" type="presParOf" srcId="{20AC542B-DC19-4F7A-A114-B71E4A6E7673}" destId="{913876C6-4E90-4762-894B-B9F17BEF27EB}" srcOrd="0" destOrd="0" presId="urn:microsoft.com/office/officeart/2018/2/layout/IconLabelList"/>
    <dgm:cxn modelId="{6AFE3AD1-FDC5-4682-9510-C684891C53E2}" type="presParOf" srcId="{20AC542B-DC19-4F7A-A114-B71E4A6E7673}" destId="{FA396B6B-1AC8-4AB7-AFE2-88F0DCAA4313}" srcOrd="1" destOrd="0" presId="urn:microsoft.com/office/officeart/2018/2/layout/IconLabelList"/>
    <dgm:cxn modelId="{04C4F1DC-263D-48AB-BBFB-953032E46217}" type="presParOf" srcId="{20AC542B-DC19-4F7A-A114-B71E4A6E7673}" destId="{0C26221C-5F00-4DD2-B240-59685BFA2B35}"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34AA207-980A-48AF-942B-E5AEA3937684}" type="doc">
      <dgm:prSet loTypeId="urn:microsoft.com/office/officeart/2009/3/layout/RandomtoResultProcess" loCatId="process" qsTypeId="urn:microsoft.com/office/officeart/2005/8/quickstyle/simple1" qsCatId="simple" csTypeId="urn:microsoft.com/office/officeart/2005/8/colors/accent1_2" csCatId="accent1" phldr="1"/>
      <dgm:spPr/>
      <dgm:t>
        <a:bodyPr/>
        <a:lstStyle/>
        <a:p>
          <a:endParaRPr lang="en-IE"/>
        </a:p>
      </dgm:t>
    </dgm:pt>
    <dgm:pt modelId="{03EB2254-FBBD-422F-A3CA-B2DE0267530F}">
      <dgm:prSet phldrT="[Text]"/>
      <dgm:spPr/>
      <dgm:t>
        <a:bodyPr/>
        <a:lstStyle/>
        <a:p>
          <a:r>
            <a:rPr lang="en-US"/>
            <a:t>11285	</a:t>
          </a:r>
          <a:endParaRPr lang="en-IE"/>
        </a:p>
      </dgm:t>
    </dgm:pt>
    <dgm:pt modelId="{1E8CD81B-183D-4EF0-B52D-A70885AF2C57}" type="parTrans" cxnId="{60FD6DF7-AE62-45B4-84F0-DD476AD2FE11}">
      <dgm:prSet/>
      <dgm:spPr/>
      <dgm:t>
        <a:bodyPr/>
        <a:lstStyle/>
        <a:p>
          <a:endParaRPr lang="en-IE"/>
        </a:p>
      </dgm:t>
    </dgm:pt>
    <dgm:pt modelId="{2326C45F-D5A3-4951-BA19-FEA5CC2780FA}" type="sibTrans" cxnId="{60FD6DF7-AE62-45B4-84F0-DD476AD2FE11}">
      <dgm:prSet/>
      <dgm:spPr/>
      <dgm:t>
        <a:bodyPr/>
        <a:lstStyle/>
        <a:p>
          <a:endParaRPr lang="en-IE"/>
        </a:p>
      </dgm:t>
    </dgm:pt>
    <dgm:pt modelId="{17DEC37F-50D2-4407-90C5-48234BAC9935}">
      <dgm:prSet phldrT="[Text]"/>
      <dgm:spPr/>
      <dgm:t>
        <a:bodyPr/>
        <a:lstStyle/>
        <a:p>
          <a:r>
            <a:rPr lang="en-US"/>
            <a:t>3240</a:t>
          </a:r>
          <a:endParaRPr lang="en-IE"/>
        </a:p>
      </dgm:t>
    </dgm:pt>
    <dgm:pt modelId="{2FEDEF1D-615C-4216-9E3D-FCF28D3B2D8F}" type="parTrans" cxnId="{9ACF4008-18E4-4EBB-AD81-5000CD68286C}">
      <dgm:prSet/>
      <dgm:spPr/>
      <dgm:t>
        <a:bodyPr/>
        <a:lstStyle/>
        <a:p>
          <a:endParaRPr lang="en-IE"/>
        </a:p>
      </dgm:t>
    </dgm:pt>
    <dgm:pt modelId="{75B496B8-4936-47C9-A771-52177668CC71}" type="sibTrans" cxnId="{9ACF4008-18E4-4EBB-AD81-5000CD68286C}">
      <dgm:prSet/>
      <dgm:spPr/>
      <dgm:t>
        <a:bodyPr/>
        <a:lstStyle/>
        <a:p>
          <a:endParaRPr lang="en-IE"/>
        </a:p>
      </dgm:t>
    </dgm:pt>
    <dgm:pt modelId="{18146FF3-908A-4BB7-A4F0-0C29D8D2C7C2}">
      <dgm:prSet phldrT="[Text]"/>
      <dgm:spPr/>
      <dgm:t>
        <a:bodyPr/>
        <a:lstStyle/>
        <a:p>
          <a:r>
            <a:rPr lang="en-US"/>
            <a:t>1182</a:t>
          </a:r>
          <a:endParaRPr lang="en-IE"/>
        </a:p>
      </dgm:t>
    </dgm:pt>
    <dgm:pt modelId="{25267FBE-B2A1-4077-BF73-5DD771D10E1C}" type="parTrans" cxnId="{A01AFF1B-7DBF-447E-A9FE-B1F7C2D5FE11}">
      <dgm:prSet/>
      <dgm:spPr/>
      <dgm:t>
        <a:bodyPr/>
        <a:lstStyle/>
        <a:p>
          <a:endParaRPr lang="en-IE"/>
        </a:p>
      </dgm:t>
    </dgm:pt>
    <dgm:pt modelId="{A5A4184C-7C1F-4450-B9E9-1D9304EAE499}" type="sibTrans" cxnId="{A01AFF1B-7DBF-447E-A9FE-B1F7C2D5FE11}">
      <dgm:prSet/>
      <dgm:spPr/>
      <dgm:t>
        <a:bodyPr/>
        <a:lstStyle/>
        <a:p>
          <a:endParaRPr lang="en-IE"/>
        </a:p>
      </dgm:t>
    </dgm:pt>
    <dgm:pt modelId="{206794DB-5903-4101-8F47-0B12A09089B6}" type="pres">
      <dgm:prSet presAssocID="{234AA207-980A-48AF-942B-E5AEA3937684}" presName="Name0" presStyleCnt="0">
        <dgm:presLayoutVars>
          <dgm:dir/>
          <dgm:animOne val="branch"/>
          <dgm:animLvl val="lvl"/>
        </dgm:presLayoutVars>
      </dgm:prSet>
      <dgm:spPr/>
    </dgm:pt>
    <dgm:pt modelId="{85B4BDD6-3AB6-436F-8704-EFCBF1D24118}" type="pres">
      <dgm:prSet presAssocID="{03EB2254-FBBD-422F-A3CA-B2DE0267530F}" presName="chaos" presStyleCnt="0"/>
      <dgm:spPr/>
    </dgm:pt>
    <dgm:pt modelId="{A7B46FF2-E93F-471F-8AE3-BA3300EC7891}" type="pres">
      <dgm:prSet presAssocID="{03EB2254-FBBD-422F-A3CA-B2DE0267530F}" presName="parTx1" presStyleLbl="revTx" presStyleIdx="0" presStyleCnt="2"/>
      <dgm:spPr/>
    </dgm:pt>
    <dgm:pt modelId="{354FE77A-00B1-459B-BAD4-62C87CA1240B}" type="pres">
      <dgm:prSet presAssocID="{03EB2254-FBBD-422F-A3CA-B2DE0267530F}" presName="c1" presStyleLbl="node1" presStyleIdx="0" presStyleCnt="19"/>
      <dgm:spPr/>
    </dgm:pt>
    <dgm:pt modelId="{ABCD555A-051F-41DF-9359-83A9A73BE6EB}" type="pres">
      <dgm:prSet presAssocID="{03EB2254-FBBD-422F-A3CA-B2DE0267530F}" presName="c2" presStyleLbl="node1" presStyleIdx="1" presStyleCnt="19"/>
      <dgm:spPr/>
    </dgm:pt>
    <dgm:pt modelId="{95E948F7-9AF7-4943-BEE4-444E1CD61B4A}" type="pres">
      <dgm:prSet presAssocID="{03EB2254-FBBD-422F-A3CA-B2DE0267530F}" presName="c3" presStyleLbl="node1" presStyleIdx="2" presStyleCnt="19"/>
      <dgm:spPr/>
    </dgm:pt>
    <dgm:pt modelId="{65BAD933-8B1A-4EA9-95C1-101171D00C58}" type="pres">
      <dgm:prSet presAssocID="{03EB2254-FBBD-422F-A3CA-B2DE0267530F}" presName="c4" presStyleLbl="node1" presStyleIdx="3" presStyleCnt="19"/>
      <dgm:spPr/>
    </dgm:pt>
    <dgm:pt modelId="{B8F64C36-6333-4186-8330-F820FFA0939D}" type="pres">
      <dgm:prSet presAssocID="{03EB2254-FBBD-422F-A3CA-B2DE0267530F}" presName="c5" presStyleLbl="node1" presStyleIdx="4" presStyleCnt="19"/>
      <dgm:spPr/>
    </dgm:pt>
    <dgm:pt modelId="{AB6B5C8C-F1A9-4548-AEA1-14822C1CA413}" type="pres">
      <dgm:prSet presAssocID="{03EB2254-FBBD-422F-A3CA-B2DE0267530F}" presName="c6" presStyleLbl="node1" presStyleIdx="5" presStyleCnt="19"/>
      <dgm:spPr/>
    </dgm:pt>
    <dgm:pt modelId="{896AB6B8-C30B-494C-8F67-7B3135C12A5B}" type="pres">
      <dgm:prSet presAssocID="{03EB2254-FBBD-422F-A3CA-B2DE0267530F}" presName="c7" presStyleLbl="node1" presStyleIdx="6" presStyleCnt="19"/>
      <dgm:spPr/>
    </dgm:pt>
    <dgm:pt modelId="{3A944C35-2D1B-4099-8164-8F01F4ED0AA8}" type="pres">
      <dgm:prSet presAssocID="{03EB2254-FBBD-422F-A3CA-B2DE0267530F}" presName="c8" presStyleLbl="node1" presStyleIdx="7" presStyleCnt="19"/>
      <dgm:spPr/>
    </dgm:pt>
    <dgm:pt modelId="{91906E80-A4C8-48BE-B144-C148A2C2137B}" type="pres">
      <dgm:prSet presAssocID="{03EB2254-FBBD-422F-A3CA-B2DE0267530F}" presName="c9" presStyleLbl="node1" presStyleIdx="8" presStyleCnt="19"/>
      <dgm:spPr/>
    </dgm:pt>
    <dgm:pt modelId="{0FF56FE3-A143-420E-B085-27FBD53ED067}" type="pres">
      <dgm:prSet presAssocID="{03EB2254-FBBD-422F-A3CA-B2DE0267530F}" presName="c10" presStyleLbl="node1" presStyleIdx="9" presStyleCnt="19"/>
      <dgm:spPr/>
    </dgm:pt>
    <dgm:pt modelId="{4D3ED829-78B1-4FF1-8F0F-E9968E576D6E}" type="pres">
      <dgm:prSet presAssocID="{03EB2254-FBBD-422F-A3CA-B2DE0267530F}" presName="c11" presStyleLbl="node1" presStyleIdx="10" presStyleCnt="19"/>
      <dgm:spPr/>
    </dgm:pt>
    <dgm:pt modelId="{C09EA32E-59AB-4842-96F7-C26F88D28767}" type="pres">
      <dgm:prSet presAssocID="{03EB2254-FBBD-422F-A3CA-B2DE0267530F}" presName="c12" presStyleLbl="node1" presStyleIdx="11" presStyleCnt="19"/>
      <dgm:spPr/>
    </dgm:pt>
    <dgm:pt modelId="{D04CD95B-4CF2-4915-AD9F-31AF192E9C53}" type="pres">
      <dgm:prSet presAssocID="{03EB2254-FBBD-422F-A3CA-B2DE0267530F}" presName="c13" presStyleLbl="node1" presStyleIdx="12" presStyleCnt="19"/>
      <dgm:spPr/>
    </dgm:pt>
    <dgm:pt modelId="{B158BB36-DFF1-49B0-96D5-84A4269B5660}" type="pres">
      <dgm:prSet presAssocID="{03EB2254-FBBD-422F-A3CA-B2DE0267530F}" presName="c14" presStyleLbl="node1" presStyleIdx="13" presStyleCnt="19"/>
      <dgm:spPr/>
    </dgm:pt>
    <dgm:pt modelId="{77049876-6934-404A-92CF-1271BC41DA2C}" type="pres">
      <dgm:prSet presAssocID="{03EB2254-FBBD-422F-A3CA-B2DE0267530F}" presName="c15" presStyleLbl="node1" presStyleIdx="14" presStyleCnt="19"/>
      <dgm:spPr/>
    </dgm:pt>
    <dgm:pt modelId="{98CC335F-0261-4036-9B14-D35C447B6092}" type="pres">
      <dgm:prSet presAssocID="{03EB2254-FBBD-422F-A3CA-B2DE0267530F}" presName="c16" presStyleLbl="node1" presStyleIdx="15" presStyleCnt="19"/>
      <dgm:spPr/>
    </dgm:pt>
    <dgm:pt modelId="{1485BE1D-8421-45D1-BB0D-CE4ED7E4593F}" type="pres">
      <dgm:prSet presAssocID="{03EB2254-FBBD-422F-A3CA-B2DE0267530F}" presName="c17" presStyleLbl="node1" presStyleIdx="16" presStyleCnt="19"/>
      <dgm:spPr/>
    </dgm:pt>
    <dgm:pt modelId="{43E6E14B-9788-4F0E-AD7E-3F158ADED1EE}" type="pres">
      <dgm:prSet presAssocID="{03EB2254-FBBD-422F-A3CA-B2DE0267530F}" presName="c18" presStyleLbl="node1" presStyleIdx="17" presStyleCnt="19"/>
      <dgm:spPr/>
    </dgm:pt>
    <dgm:pt modelId="{C65A1AD5-30B2-43D4-B5D4-A38FE180E22F}" type="pres">
      <dgm:prSet presAssocID="{2326C45F-D5A3-4951-BA19-FEA5CC2780FA}" presName="chevronComposite1" presStyleCnt="0"/>
      <dgm:spPr/>
    </dgm:pt>
    <dgm:pt modelId="{26E8DDE7-D60B-493A-8CEE-1D142163BDBA}" type="pres">
      <dgm:prSet presAssocID="{2326C45F-D5A3-4951-BA19-FEA5CC2780FA}" presName="chevron1" presStyleLbl="sibTrans2D1" presStyleIdx="0" presStyleCnt="2"/>
      <dgm:spPr/>
    </dgm:pt>
    <dgm:pt modelId="{68AA533A-4CAB-4E60-97E2-49E8BC3F056F}" type="pres">
      <dgm:prSet presAssocID="{2326C45F-D5A3-4951-BA19-FEA5CC2780FA}" presName="spChevron1" presStyleCnt="0"/>
      <dgm:spPr/>
    </dgm:pt>
    <dgm:pt modelId="{E6EAF8C4-49B6-4D97-BD8C-F497F337B0C7}" type="pres">
      <dgm:prSet presAssocID="{17DEC37F-50D2-4407-90C5-48234BAC9935}" presName="middle" presStyleCnt="0"/>
      <dgm:spPr/>
    </dgm:pt>
    <dgm:pt modelId="{678BC6EB-65B7-4F59-99FC-055F883EBE53}" type="pres">
      <dgm:prSet presAssocID="{17DEC37F-50D2-4407-90C5-48234BAC9935}" presName="parTxMid" presStyleLbl="revTx" presStyleIdx="1" presStyleCnt="2"/>
      <dgm:spPr/>
    </dgm:pt>
    <dgm:pt modelId="{126A2C8A-3B9D-42AD-AB03-56C5623F78DB}" type="pres">
      <dgm:prSet presAssocID="{17DEC37F-50D2-4407-90C5-48234BAC9935}" presName="spMid" presStyleCnt="0"/>
      <dgm:spPr/>
    </dgm:pt>
    <dgm:pt modelId="{A43311C9-3ECA-449E-B0B8-05D9CF0EC524}" type="pres">
      <dgm:prSet presAssocID="{75B496B8-4936-47C9-A771-52177668CC71}" presName="chevronComposite1" presStyleCnt="0"/>
      <dgm:spPr/>
    </dgm:pt>
    <dgm:pt modelId="{9364D029-5700-4586-9C3A-B439F67D681A}" type="pres">
      <dgm:prSet presAssocID="{75B496B8-4936-47C9-A771-52177668CC71}" presName="chevron1" presStyleLbl="sibTrans2D1" presStyleIdx="1" presStyleCnt="2"/>
      <dgm:spPr/>
    </dgm:pt>
    <dgm:pt modelId="{FA496AD9-061D-4C78-826D-C22C7B0FF3D6}" type="pres">
      <dgm:prSet presAssocID="{75B496B8-4936-47C9-A771-52177668CC71}" presName="spChevron1" presStyleCnt="0"/>
      <dgm:spPr/>
    </dgm:pt>
    <dgm:pt modelId="{959C221B-2CB0-4C2A-91A4-1CEF53B2345F}" type="pres">
      <dgm:prSet presAssocID="{18146FF3-908A-4BB7-A4F0-0C29D8D2C7C2}" presName="last" presStyleCnt="0"/>
      <dgm:spPr/>
    </dgm:pt>
    <dgm:pt modelId="{CC235E7F-BCE1-491C-A09A-13EB954DFD89}" type="pres">
      <dgm:prSet presAssocID="{18146FF3-908A-4BB7-A4F0-0C29D8D2C7C2}" presName="circleTx" presStyleLbl="node1" presStyleIdx="18" presStyleCnt="19"/>
      <dgm:spPr/>
    </dgm:pt>
    <dgm:pt modelId="{04CEA8C6-AE7D-4E68-9B22-4AF0DD778B41}" type="pres">
      <dgm:prSet presAssocID="{18146FF3-908A-4BB7-A4F0-0C29D8D2C7C2}" presName="spN" presStyleCnt="0"/>
      <dgm:spPr/>
    </dgm:pt>
  </dgm:ptLst>
  <dgm:cxnLst>
    <dgm:cxn modelId="{9ACF4008-18E4-4EBB-AD81-5000CD68286C}" srcId="{234AA207-980A-48AF-942B-E5AEA3937684}" destId="{17DEC37F-50D2-4407-90C5-48234BAC9935}" srcOrd="1" destOrd="0" parTransId="{2FEDEF1D-615C-4216-9E3D-FCF28D3B2D8F}" sibTransId="{75B496B8-4936-47C9-A771-52177668CC71}"/>
    <dgm:cxn modelId="{B0DE6C0A-E028-489A-AC10-255DDAA99F41}" type="presOf" srcId="{17DEC37F-50D2-4407-90C5-48234BAC9935}" destId="{678BC6EB-65B7-4F59-99FC-055F883EBE53}" srcOrd="0" destOrd="0" presId="urn:microsoft.com/office/officeart/2009/3/layout/RandomtoResultProcess"/>
    <dgm:cxn modelId="{A01AFF1B-7DBF-447E-A9FE-B1F7C2D5FE11}" srcId="{234AA207-980A-48AF-942B-E5AEA3937684}" destId="{18146FF3-908A-4BB7-A4F0-0C29D8D2C7C2}" srcOrd="2" destOrd="0" parTransId="{25267FBE-B2A1-4077-BF73-5DD771D10E1C}" sibTransId="{A5A4184C-7C1F-4450-B9E9-1D9304EAE499}"/>
    <dgm:cxn modelId="{5517B555-5278-4E78-8990-888BDDA1AE70}" type="presOf" srcId="{234AA207-980A-48AF-942B-E5AEA3937684}" destId="{206794DB-5903-4101-8F47-0B12A09089B6}" srcOrd="0" destOrd="0" presId="urn:microsoft.com/office/officeart/2009/3/layout/RandomtoResultProcess"/>
    <dgm:cxn modelId="{38D7EEB6-CD0F-436E-BB2D-194405CC119B}" type="presOf" srcId="{03EB2254-FBBD-422F-A3CA-B2DE0267530F}" destId="{A7B46FF2-E93F-471F-8AE3-BA3300EC7891}" srcOrd="0" destOrd="0" presId="urn:microsoft.com/office/officeart/2009/3/layout/RandomtoResultProcess"/>
    <dgm:cxn modelId="{E32A19EF-ED7E-48D5-8288-4AFDB8FEF917}" type="presOf" srcId="{18146FF3-908A-4BB7-A4F0-0C29D8D2C7C2}" destId="{CC235E7F-BCE1-491C-A09A-13EB954DFD89}" srcOrd="0" destOrd="0" presId="urn:microsoft.com/office/officeart/2009/3/layout/RandomtoResultProcess"/>
    <dgm:cxn modelId="{60FD6DF7-AE62-45B4-84F0-DD476AD2FE11}" srcId="{234AA207-980A-48AF-942B-E5AEA3937684}" destId="{03EB2254-FBBD-422F-A3CA-B2DE0267530F}" srcOrd="0" destOrd="0" parTransId="{1E8CD81B-183D-4EF0-B52D-A70885AF2C57}" sibTransId="{2326C45F-D5A3-4951-BA19-FEA5CC2780FA}"/>
    <dgm:cxn modelId="{E61C8207-DFFD-4922-954B-3536BB8EE239}" type="presParOf" srcId="{206794DB-5903-4101-8F47-0B12A09089B6}" destId="{85B4BDD6-3AB6-436F-8704-EFCBF1D24118}" srcOrd="0" destOrd="0" presId="urn:microsoft.com/office/officeart/2009/3/layout/RandomtoResultProcess"/>
    <dgm:cxn modelId="{37599A52-E2D7-4686-B4A4-6301D99E75CF}" type="presParOf" srcId="{85B4BDD6-3AB6-436F-8704-EFCBF1D24118}" destId="{A7B46FF2-E93F-471F-8AE3-BA3300EC7891}" srcOrd="0" destOrd="0" presId="urn:microsoft.com/office/officeart/2009/3/layout/RandomtoResultProcess"/>
    <dgm:cxn modelId="{EE7D1F1E-C77B-4FD3-B068-CE067CAF4E4C}" type="presParOf" srcId="{85B4BDD6-3AB6-436F-8704-EFCBF1D24118}" destId="{354FE77A-00B1-459B-BAD4-62C87CA1240B}" srcOrd="1" destOrd="0" presId="urn:microsoft.com/office/officeart/2009/3/layout/RandomtoResultProcess"/>
    <dgm:cxn modelId="{FEB329B3-E7FA-474A-A122-26F463735F0C}" type="presParOf" srcId="{85B4BDD6-3AB6-436F-8704-EFCBF1D24118}" destId="{ABCD555A-051F-41DF-9359-83A9A73BE6EB}" srcOrd="2" destOrd="0" presId="urn:microsoft.com/office/officeart/2009/3/layout/RandomtoResultProcess"/>
    <dgm:cxn modelId="{D378037F-5F75-4007-B902-7CE86D55F1EF}" type="presParOf" srcId="{85B4BDD6-3AB6-436F-8704-EFCBF1D24118}" destId="{95E948F7-9AF7-4943-BEE4-444E1CD61B4A}" srcOrd="3" destOrd="0" presId="urn:microsoft.com/office/officeart/2009/3/layout/RandomtoResultProcess"/>
    <dgm:cxn modelId="{242FF8D1-C85F-4E1D-B51A-A7C8526C8D9A}" type="presParOf" srcId="{85B4BDD6-3AB6-436F-8704-EFCBF1D24118}" destId="{65BAD933-8B1A-4EA9-95C1-101171D00C58}" srcOrd="4" destOrd="0" presId="urn:microsoft.com/office/officeart/2009/3/layout/RandomtoResultProcess"/>
    <dgm:cxn modelId="{1AD3E99A-32FF-432D-B5D0-9AC941B8DB0F}" type="presParOf" srcId="{85B4BDD6-3AB6-436F-8704-EFCBF1D24118}" destId="{B8F64C36-6333-4186-8330-F820FFA0939D}" srcOrd="5" destOrd="0" presId="urn:microsoft.com/office/officeart/2009/3/layout/RandomtoResultProcess"/>
    <dgm:cxn modelId="{197612B5-ABFD-4674-B579-65EAE7B31EF7}" type="presParOf" srcId="{85B4BDD6-3AB6-436F-8704-EFCBF1D24118}" destId="{AB6B5C8C-F1A9-4548-AEA1-14822C1CA413}" srcOrd="6" destOrd="0" presId="urn:microsoft.com/office/officeart/2009/3/layout/RandomtoResultProcess"/>
    <dgm:cxn modelId="{532BC574-66E9-42B8-9424-D86E4C7A1FFF}" type="presParOf" srcId="{85B4BDD6-3AB6-436F-8704-EFCBF1D24118}" destId="{896AB6B8-C30B-494C-8F67-7B3135C12A5B}" srcOrd="7" destOrd="0" presId="urn:microsoft.com/office/officeart/2009/3/layout/RandomtoResultProcess"/>
    <dgm:cxn modelId="{51E9A712-D0ED-4210-97CD-E558C1C6507E}" type="presParOf" srcId="{85B4BDD6-3AB6-436F-8704-EFCBF1D24118}" destId="{3A944C35-2D1B-4099-8164-8F01F4ED0AA8}" srcOrd="8" destOrd="0" presId="urn:microsoft.com/office/officeart/2009/3/layout/RandomtoResultProcess"/>
    <dgm:cxn modelId="{AA9D6498-49DB-4981-A28F-0C17BF96CF3D}" type="presParOf" srcId="{85B4BDD6-3AB6-436F-8704-EFCBF1D24118}" destId="{91906E80-A4C8-48BE-B144-C148A2C2137B}" srcOrd="9" destOrd="0" presId="urn:microsoft.com/office/officeart/2009/3/layout/RandomtoResultProcess"/>
    <dgm:cxn modelId="{FCE804C7-5322-4765-978B-31051550DDC5}" type="presParOf" srcId="{85B4BDD6-3AB6-436F-8704-EFCBF1D24118}" destId="{0FF56FE3-A143-420E-B085-27FBD53ED067}" srcOrd="10" destOrd="0" presId="urn:microsoft.com/office/officeart/2009/3/layout/RandomtoResultProcess"/>
    <dgm:cxn modelId="{B4A49E6E-B433-4AE0-A4AF-A8D02CD8711D}" type="presParOf" srcId="{85B4BDD6-3AB6-436F-8704-EFCBF1D24118}" destId="{4D3ED829-78B1-4FF1-8F0F-E9968E576D6E}" srcOrd="11" destOrd="0" presId="urn:microsoft.com/office/officeart/2009/3/layout/RandomtoResultProcess"/>
    <dgm:cxn modelId="{21937A96-3887-49D9-BB56-491130002845}" type="presParOf" srcId="{85B4BDD6-3AB6-436F-8704-EFCBF1D24118}" destId="{C09EA32E-59AB-4842-96F7-C26F88D28767}" srcOrd="12" destOrd="0" presId="urn:microsoft.com/office/officeart/2009/3/layout/RandomtoResultProcess"/>
    <dgm:cxn modelId="{8FBDBB35-E5DC-4896-B236-B12988277744}" type="presParOf" srcId="{85B4BDD6-3AB6-436F-8704-EFCBF1D24118}" destId="{D04CD95B-4CF2-4915-AD9F-31AF192E9C53}" srcOrd="13" destOrd="0" presId="urn:microsoft.com/office/officeart/2009/3/layout/RandomtoResultProcess"/>
    <dgm:cxn modelId="{F37B23A5-327D-464B-9CC2-78F9B035B7CB}" type="presParOf" srcId="{85B4BDD6-3AB6-436F-8704-EFCBF1D24118}" destId="{B158BB36-DFF1-49B0-96D5-84A4269B5660}" srcOrd="14" destOrd="0" presId="urn:microsoft.com/office/officeart/2009/3/layout/RandomtoResultProcess"/>
    <dgm:cxn modelId="{552DD12E-45D3-485A-A43C-424170D6DAB6}" type="presParOf" srcId="{85B4BDD6-3AB6-436F-8704-EFCBF1D24118}" destId="{77049876-6934-404A-92CF-1271BC41DA2C}" srcOrd="15" destOrd="0" presId="urn:microsoft.com/office/officeart/2009/3/layout/RandomtoResultProcess"/>
    <dgm:cxn modelId="{04F458B3-90D0-4DB9-BB71-394EFDD6F70D}" type="presParOf" srcId="{85B4BDD6-3AB6-436F-8704-EFCBF1D24118}" destId="{98CC335F-0261-4036-9B14-D35C447B6092}" srcOrd="16" destOrd="0" presId="urn:microsoft.com/office/officeart/2009/3/layout/RandomtoResultProcess"/>
    <dgm:cxn modelId="{20A4E84F-76D0-414A-AD8A-B37AE46C81AF}" type="presParOf" srcId="{85B4BDD6-3AB6-436F-8704-EFCBF1D24118}" destId="{1485BE1D-8421-45D1-BB0D-CE4ED7E4593F}" srcOrd="17" destOrd="0" presId="urn:microsoft.com/office/officeart/2009/3/layout/RandomtoResultProcess"/>
    <dgm:cxn modelId="{313BDEC2-36DD-4E45-9FCB-E98DBF389D5C}" type="presParOf" srcId="{85B4BDD6-3AB6-436F-8704-EFCBF1D24118}" destId="{43E6E14B-9788-4F0E-AD7E-3F158ADED1EE}" srcOrd="18" destOrd="0" presId="urn:microsoft.com/office/officeart/2009/3/layout/RandomtoResultProcess"/>
    <dgm:cxn modelId="{EA184FC1-D75A-4515-BE23-F5175FB83BD6}" type="presParOf" srcId="{206794DB-5903-4101-8F47-0B12A09089B6}" destId="{C65A1AD5-30B2-43D4-B5D4-A38FE180E22F}" srcOrd="1" destOrd="0" presId="urn:microsoft.com/office/officeart/2009/3/layout/RandomtoResultProcess"/>
    <dgm:cxn modelId="{1AF9B407-2361-4886-91B6-B3DFB6E24F62}" type="presParOf" srcId="{C65A1AD5-30B2-43D4-B5D4-A38FE180E22F}" destId="{26E8DDE7-D60B-493A-8CEE-1D142163BDBA}" srcOrd="0" destOrd="0" presId="urn:microsoft.com/office/officeart/2009/3/layout/RandomtoResultProcess"/>
    <dgm:cxn modelId="{DF053BD8-E898-4C75-B709-97E7F52B2992}" type="presParOf" srcId="{C65A1AD5-30B2-43D4-B5D4-A38FE180E22F}" destId="{68AA533A-4CAB-4E60-97E2-49E8BC3F056F}" srcOrd="1" destOrd="0" presId="urn:microsoft.com/office/officeart/2009/3/layout/RandomtoResultProcess"/>
    <dgm:cxn modelId="{F7A3FB23-4981-401E-9B25-99BE3B7272D0}" type="presParOf" srcId="{206794DB-5903-4101-8F47-0B12A09089B6}" destId="{E6EAF8C4-49B6-4D97-BD8C-F497F337B0C7}" srcOrd="2" destOrd="0" presId="urn:microsoft.com/office/officeart/2009/3/layout/RandomtoResultProcess"/>
    <dgm:cxn modelId="{1FFBB52B-84CD-40EA-B5D5-D5F75ED8CE50}" type="presParOf" srcId="{E6EAF8C4-49B6-4D97-BD8C-F497F337B0C7}" destId="{678BC6EB-65B7-4F59-99FC-055F883EBE53}" srcOrd="0" destOrd="0" presId="urn:microsoft.com/office/officeart/2009/3/layout/RandomtoResultProcess"/>
    <dgm:cxn modelId="{45D4001F-D5BD-4A73-913B-48D1FBF93844}" type="presParOf" srcId="{E6EAF8C4-49B6-4D97-BD8C-F497F337B0C7}" destId="{126A2C8A-3B9D-42AD-AB03-56C5623F78DB}" srcOrd="1" destOrd="0" presId="urn:microsoft.com/office/officeart/2009/3/layout/RandomtoResultProcess"/>
    <dgm:cxn modelId="{6F02880C-E2C8-420A-BA66-A9C94818B9BA}" type="presParOf" srcId="{206794DB-5903-4101-8F47-0B12A09089B6}" destId="{A43311C9-3ECA-449E-B0B8-05D9CF0EC524}" srcOrd="3" destOrd="0" presId="urn:microsoft.com/office/officeart/2009/3/layout/RandomtoResultProcess"/>
    <dgm:cxn modelId="{913E2E9B-9841-4285-8C22-82FDD9239B08}" type="presParOf" srcId="{A43311C9-3ECA-449E-B0B8-05D9CF0EC524}" destId="{9364D029-5700-4586-9C3A-B439F67D681A}" srcOrd="0" destOrd="0" presId="urn:microsoft.com/office/officeart/2009/3/layout/RandomtoResultProcess"/>
    <dgm:cxn modelId="{E0E53138-9F5B-4413-94BA-8908ACD4F339}" type="presParOf" srcId="{A43311C9-3ECA-449E-B0B8-05D9CF0EC524}" destId="{FA496AD9-061D-4C78-826D-C22C7B0FF3D6}" srcOrd="1" destOrd="0" presId="urn:microsoft.com/office/officeart/2009/3/layout/RandomtoResultProcess"/>
    <dgm:cxn modelId="{C61D0EFD-0567-466C-8D09-3CF7FFEA68D1}" type="presParOf" srcId="{206794DB-5903-4101-8F47-0B12A09089B6}" destId="{959C221B-2CB0-4C2A-91A4-1CEF53B2345F}" srcOrd="4" destOrd="0" presId="urn:microsoft.com/office/officeart/2009/3/layout/RandomtoResultProcess"/>
    <dgm:cxn modelId="{7A010377-C29C-4B9F-9C53-5BA52403AB2C}" type="presParOf" srcId="{959C221B-2CB0-4C2A-91A4-1CEF53B2345F}" destId="{CC235E7F-BCE1-491C-A09A-13EB954DFD89}" srcOrd="0" destOrd="0" presId="urn:microsoft.com/office/officeart/2009/3/layout/RandomtoResultProcess"/>
    <dgm:cxn modelId="{65C81161-A680-424C-A404-F9BD6C1A2EB7}" type="presParOf" srcId="{959C221B-2CB0-4C2A-91A4-1CEF53B2345F}" destId="{04CEA8C6-AE7D-4E68-9B22-4AF0DD778B41}" srcOrd="1" destOrd="0" presId="urn:microsoft.com/office/officeart/2009/3/layout/RandomtoResult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6014397-B851-4A95-BF1C-3B722E44B830}"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3043AAB-2B91-4CF9-A63D-A694588962E4}">
      <dgm:prSet custT="1"/>
      <dgm:spPr>
        <a:solidFill>
          <a:schemeClr val="accent1"/>
        </a:solidFill>
      </dgm:spPr>
      <dgm:t>
        <a:bodyPr/>
        <a:lstStyle/>
        <a:p>
          <a:r>
            <a:rPr lang="en-US" sz="1800">
              <a:latin typeface="+mj-lt"/>
            </a:rPr>
            <a:t>Vendor Management Policy</a:t>
          </a:r>
        </a:p>
      </dgm:t>
    </dgm:pt>
    <dgm:pt modelId="{A2369FBE-F93B-4C3B-B495-2A6092F0FDBB}" type="parTrans" cxnId="{AA6E43F4-1725-45FD-BAE8-847FE1EF1ECB}">
      <dgm:prSet/>
      <dgm:spPr/>
      <dgm:t>
        <a:bodyPr/>
        <a:lstStyle/>
        <a:p>
          <a:endParaRPr lang="en-US" sz="1800">
            <a:latin typeface="+mj-lt"/>
          </a:endParaRPr>
        </a:p>
      </dgm:t>
    </dgm:pt>
    <dgm:pt modelId="{2F217C60-2BBF-4AD9-BE0B-C37B4AFC4C6B}" type="sibTrans" cxnId="{AA6E43F4-1725-45FD-BAE8-847FE1EF1ECB}">
      <dgm:prSet/>
      <dgm:spPr/>
      <dgm:t>
        <a:bodyPr/>
        <a:lstStyle/>
        <a:p>
          <a:endParaRPr lang="en-US" sz="1800">
            <a:latin typeface="+mj-lt"/>
          </a:endParaRPr>
        </a:p>
      </dgm:t>
    </dgm:pt>
    <dgm:pt modelId="{33DBD488-86AD-488A-8A3A-899725C78CD1}">
      <dgm:prSet custT="1"/>
      <dgm:spPr>
        <a:solidFill>
          <a:schemeClr val="accent5"/>
        </a:solidFill>
      </dgm:spPr>
      <dgm:t>
        <a:bodyPr/>
        <a:lstStyle/>
        <a:p>
          <a:r>
            <a:rPr lang="en-US" sz="1800">
              <a:latin typeface="+mj-lt"/>
            </a:rPr>
            <a:t>Acceptable Usage</a:t>
          </a:r>
        </a:p>
      </dgm:t>
    </dgm:pt>
    <dgm:pt modelId="{EC9401BB-08C6-4B4F-A228-F89946F451F0}" type="parTrans" cxnId="{6F4CB792-BCC0-451E-9305-95D148B16145}">
      <dgm:prSet/>
      <dgm:spPr/>
      <dgm:t>
        <a:bodyPr/>
        <a:lstStyle/>
        <a:p>
          <a:endParaRPr lang="en-US" sz="1800">
            <a:latin typeface="+mj-lt"/>
          </a:endParaRPr>
        </a:p>
      </dgm:t>
    </dgm:pt>
    <dgm:pt modelId="{9BAFBC68-13FF-4CD7-B7BB-581EDEBEA279}" type="sibTrans" cxnId="{6F4CB792-BCC0-451E-9305-95D148B16145}">
      <dgm:prSet/>
      <dgm:spPr/>
      <dgm:t>
        <a:bodyPr/>
        <a:lstStyle/>
        <a:p>
          <a:endParaRPr lang="en-US" sz="1800">
            <a:latin typeface="+mj-lt"/>
          </a:endParaRPr>
        </a:p>
      </dgm:t>
    </dgm:pt>
    <dgm:pt modelId="{6F303F6A-A5B1-4580-ABF4-3EC9535E75F6}">
      <dgm:prSet custT="1"/>
      <dgm:spPr>
        <a:solidFill>
          <a:schemeClr val="accent5"/>
        </a:solidFill>
      </dgm:spPr>
      <dgm:t>
        <a:bodyPr/>
        <a:lstStyle/>
        <a:p>
          <a:r>
            <a:rPr lang="en-US" sz="1800">
              <a:latin typeface="+mj-lt"/>
            </a:rPr>
            <a:t>BYOD Policies</a:t>
          </a:r>
        </a:p>
      </dgm:t>
    </dgm:pt>
    <dgm:pt modelId="{F8D55070-8DBA-4EF7-884D-486C3D5B5107}" type="parTrans" cxnId="{9C906AD3-9308-41B8-A1A7-EC9D4009C3EF}">
      <dgm:prSet/>
      <dgm:spPr/>
      <dgm:t>
        <a:bodyPr/>
        <a:lstStyle/>
        <a:p>
          <a:endParaRPr lang="en-US" sz="1800">
            <a:latin typeface="+mj-lt"/>
          </a:endParaRPr>
        </a:p>
      </dgm:t>
    </dgm:pt>
    <dgm:pt modelId="{75C73323-B72A-4C65-BA35-BF3A5C834B2D}" type="sibTrans" cxnId="{9C906AD3-9308-41B8-A1A7-EC9D4009C3EF}">
      <dgm:prSet/>
      <dgm:spPr/>
      <dgm:t>
        <a:bodyPr/>
        <a:lstStyle/>
        <a:p>
          <a:endParaRPr lang="en-US" sz="1800">
            <a:latin typeface="+mj-lt"/>
          </a:endParaRPr>
        </a:p>
      </dgm:t>
    </dgm:pt>
    <dgm:pt modelId="{1A646107-BB77-4DC0-B65A-387CF9D8D91A}">
      <dgm:prSet custT="1"/>
      <dgm:spPr/>
      <dgm:t>
        <a:bodyPr/>
        <a:lstStyle/>
        <a:p>
          <a:r>
            <a:rPr lang="en-US" sz="1800">
              <a:latin typeface="+mj-lt"/>
            </a:rPr>
            <a:t>IT Security Policy</a:t>
          </a:r>
        </a:p>
      </dgm:t>
    </dgm:pt>
    <dgm:pt modelId="{6EBA16AA-A4B1-49F9-A258-6BEA1BCFA87E}" type="parTrans" cxnId="{ADADA32D-3989-49B3-BB17-00FA9E5618CE}">
      <dgm:prSet/>
      <dgm:spPr/>
      <dgm:t>
        <a:bodyPr/>
        <a:lstStyle/>
        <a:p>
          <a:endParaRPr lang="en-US" sz="1800">
            <a:latin typeface="+mj-lt"/>
          </a:endParaRPr>
        </a:p>
      </dgm:t>
    </dgm:pt>
    <dgm:pt modelId="{FA68C3FB-7EF3-4978-AA3A-902C90AEDFD6}" type="sibTrans" cxnId="{ADADA32D-3989-49B3-BB17-00FA9E5618CE}">
      <dgm:prSet/>
      <dgm:spPr/>
      <dgm:t>
        <a:bodyPr/>
        <a:lstStyle/>
        <a:p>
          <a:endParaRPr lang="en-US" sz="1800">
            <a:latin typeface="+mj-lt"/>
          </a:endParaRPr>
        </a:p>
      </dgm:t>
    </dgm:pt>
    <dgm:pt modelId="{589B83B6-5E1C-4C96-AA52-A9D58BC27067}">
      <dgm:prSet custT="1"/>
      <dgm:spPr>
        <a:solidFill>
          <a:schemeClr val="accent1"/>
        </a:solidFill>
      </dgm:spPr>
      <dgm:t>
        <a:bodyPr/>
        <a:lstStyle/>
        <a:p>
          <a:r>
            <a:rPr lang="en-US" sz="1800">
              <a:latin typeface="+mj-lt"/>
            </a:rPr>
            <a:t>Cloud Services Policy</a:t>
          </a:r>
        </a:p>
      </dgm:t>
    </dgm:pt>
    <dgm:pt modelId="{D4B5D6B2-6D26-4A21-B582-1A56749F3B62}" type="parTrans" cxnId="{DA310BCA-ED77-4514-AEA5-7CF5ECA91E39}">
      <dgm:prSet/>
      <dgm:spPr/>
      <dgm:t>
        <a:bodyPr/>
        <a:lstStyle/>
        <a:p>
          <a:endParaRPr lang="en-US" sz="1800">
            <a:latin typeface="+mj-lt"/>
          </a:endParaRPr>
        </a:p>
      </dgm:t>
    </dgm:pt>
    <dgm:pt modelId="{1DA89CF2-9541-4AA9-9CDC-75DD212895BD}" type="sibTrans" cxnId="{DA310BCA-ED77-4514-AEA5-7CF5ECA91E39}">
      <dgm:prSet/>
      <dgm:spPr/>
      <dgm:t>
        <a:bodyPr/>
        <a:lstStyle/>
        <a:p>
          <a:endParaRPr lang="en-US" sz="1800">
            <a:latin typeface="+mj-lt"/>
          </a:endParaRPr>
        </a:p>
      </dgm:t>
    </dgm:pt>
    <dgm:pt modelId="{E6590346-E7E8-4F8E-9DD5-832A7197A08F}">
      <dgm:prSet custT="1"/>
      <dgm:spPr/>
      <dgm:t>
        <a:bodyPr/>
        <a:lstStyle/>
        <a:p>
          <a:r>
            <a:rPr lang="en-US" sz="1800">
              <a:latin typeface="+mj-lt"/>
            </a:rPr>
            <a:t>Incident Response Policy</a:t>
          </a:r>
        </a:p>
      </dgm:t>
    </dgm:pt>
    <dgm:pt modelId="{7FBA78B4-C135-47D8-9BD5-112B02918DB2}" type="parTrans" cxnId="{F0EBE5F1-CA18-4A59-831E-B1682D964767}">
      <dgm:prSet/>
      <dgm:spPr/>
      <dgm:t>
        <a:bodyPr/>
        <a:lstStyle/>
        <a:p>
          <a:endParaRPr lang="en-US" sz="1800">
            <a:latin typeface="+mj-lt"/>
          </a:endParaRPr>
        </a:p>
      </dgm:t>
    </dgm:pt>
    <dgm:pt modelId="{3BFE770C-7A09-4FBF-A0DB-D1C4FF87EFF3}" type="sibTrans" cxnId="{F0EBE5F1-CA18-4A59-831E-B1682D964767}">
      <dgm:prSet/>
      <dgm:spPr/>
      <dgm:t>
        <a:bodyPr/>
        <a:lstStyle/>
        <a:p>
          <a:endParaRPr lang="en-US" sz="1800">
            <a:latin typeface="+mj-lt"/>
          </a:endParaRPr>
        </a:p>
      </dgm:t>
    </dgm:pt>
    <dgm:pt modelId="{82FCBAFC-C3F1-4411-AA12-A286B8A74F1A}">
      <dgm:prSet custT="1"/>
      <dgm:spPr>
        <a:solidFill>
          <a:schemeClr val="accent5"/>
        </a:solidFill>
      </dgm:spPr>
      <dgm:t>
        <a:bodyPr/>
        <a:lstStyle/>
        <a:p>
          <a:r>
            <a:rPr lang="en-US" sz="1800">
              <a:latin typeface="+mj-lt"/>
            </a:rPr>
            <a:t>Server Hosting Policy</a:t>
          </a:r>
        </a:p>
      </dgm:t>
    </dgm:pt>
    <dgm:pt modelId="{A918CF70-09EE-4421-A9FE-38C07A51187A}" type="parTrans" cxnId="{4442FA05-902A-4059-9572-7F7C40ECA249}">
      <dgm:prSet/>
      <dgm:spPr/>
      <dgm:t>
        <a:bodyPr/>
        <a:lstStyle/>
        <a:p>
          <a:endParaRPr lang="en-US" sz="1800">
            <a:latin typeface="+mj-lt"/>
          </a:endParaRPr>
        </a:p>
      </dgm:t>
    </dgm:pt>
    <dgm:pt modelId="{792A8413-161E-4A0E-92CD-7A14562FFAE9}" type="sibTrans" cxnId="{4442FA05-902A-4059-9572-7F7C40ECA249}">
      <dgm:prSet/>
      <dgm:spPr/>
      <dgm:t>
        <a:bodyPr/>
        <a:lstStyle/>
        <a:p>
          <a:endParaRPr lang="en-US" sz="1800">
            <a:latin typeface="+mj-lt"/>
          </a:endParaRPr>
        </a:p>
      </dgm:t>
    </dgm:pt>
    <dgm:pt modelId="{BD088D60-047C-4E3E-A300-DEE3475D5D72}">
      <dgm:prSet custT="1"/>
      <dgm:spPr>
        <a:solidFill>
          <a:schemeClr val="accent5"/>
        </a:solidFill>
      </dgm:spPr>
      <dgm:t>
        <a:bodyPr/>
        <a:lstStyle/>
        <a:p>
          <a:r>
            <a:rPr lang="en-US" sz="1800">
              <a:latin typeface="+mj-lt"/>
            </a:rPr>
            <a:t>Information Security Policy</a:t>
          </a:r>
        </a:p>
      </dgm:t>
    </dgm:pt>
    <dgm:pt modelId="{952D4891-CD7D-42F1-A098-7436AA89DAFA}" type="parTrans" cxnId="{E954CAD4-1D7A-4EC7-B90B-52F8985A1FBE}">
      <dgm:prSet/>
      <dgm:spPr/>
      <dgm:t>
        <a:bodyPr/>
        <a:lstStyle/>
        <a:p>
          <a:endParaRPr lang="en-US" sz="1800">
            <a:latin typeface="+mj-lt"/>
          </a:endParaRPr>
        </a:p>
      </dgm:t>
    </dgm:pt>
    <dgm:pt modelId="{000F2FA2-4793-425B-AE7A-A18C6B3D186D}" type="sibTrans" cxnId="{E954CAD4-1D7A-4EC7-B90B-52F8985A1FBE}">
      <dgm:prSet/>
      <dgm:spPr/>
      <dgm:t>
        <a:bodyPr/>
        <a:lstStyle/>
        <a:p>
          <a:endParaRPr lang="en-US" sz="1800">
            <a:latin typeface="+mj-lt"/>
          </a:endParaRPr>
        </a:p>
      </dgm:t>
    </dgm:pt>
    <dgm:pt modelId="{AF1D6222-D7F5-4771-80D3-FAC95A2C79E5}">
      <dgm:prSet custT="1"/>
      <dgm:spPr/>
      <dgm:t>
        <a:bodyPr/>
        <a:lstStyle/>
        <a:p>
          <a:r>
            <a:rPr lang="en-US" sz="1800">
              <a:latin typeface="+mj-lt"/>
            </a:rPr>
            <a:t>Anti Virus and Malware Policy</a:t>
          </a:r>
        </a:p>
      </dgm:t>
    </dgm:pt>
    <dgm:pt modelId="{3FF546BA-A79A-4B62-84A7-40AEA5BF042A}" type="parTrans" cxnId="{F2570029-4A16-4605-B9F8-4B4EC800553D}">
      <dgm:prSet/>
      <dgm:spPr/>
      <dgm:t>
        <a:bodyPr/>
        <a:lstStyle/>
        <a:p>
          <a:endParaRPr lang="en-US" sz="1800">
            <a:latin typeface="+mj-lt"/>
          </a:endParaRPr>
        </a:p>
      </dgm:t>
    </dgm:pt>
    <dgm:pt modelId="{BF096850-1961-49D6-A9AC-69D4E97E5ACD}" type="sibTrans" cxnId="{F2570029-4A16-4605-B9F8-4B4EC800553D}">
      <dgm:prSet/>
      <dgm:spPr/>
      <dgm:t>
        <a:bodyPr/>
        <a:lstStyle/>
        <a:p>
          <a:endParaRPr lang="en-US" sz="1800">
            <a:latin typeface="+mj-lt"/>
          </a:endParaRPr>
        </a:p>
      </dgm:t>
    </dgm:pt>
    <dgm:pt modelId="{25768099-AFD0-4D6A-8F3E-FE4681C54049}">
      <dgm:prSet custT="1"/>
      <dgm:spPr/>
      <dgm:t>
        <a:bodyPr/>
        <a:lstStyle/>
        <a:p>
          <a:r>
            <a:rPr lang="en-US" sz="1800">
              <a:latin typeface="+mj-lt"/>
            </a:rPr>
            <a:t>AI Usage Policy</a:t>
          </a:r>
        </a:p>
      </dgm:t>
    </dgm:pt>
    <dgm:pt modelId="{2885E453-2560-4FD5-B6C9-8F0881CAB2E5}" type="parTrans" cxnId="{5CDB12FA-BAF6-4CB6-8E5F-039016DDE6D7}">
      <dgm:prSet/>
      <dgm:spPr/>
      <dgm:t>
        <a:bodyPr/>
        <a:lstStyle/>
        <a:p>
          <a:endParaRPr lang="en-US" sz="1800">
            <a:latin typeface="+mj-lt"/>
          </a:endParaRPr>
        </a:p>
      </dgm:t>
    </dgm:pt>
    <dgm:pt modelId="{1A284E89-A671-491F-A42D-25E5B08FCF0E}" type="sibTrans" cxnId="{5CDB12FA-BAF6-4CB6-8E5F-039016DDE6D7}">
      <dgm:prSet/>
      <dgm:spPr/>
      <dgm:t>
        <a:bodyPr/>
        <a:lstStyle/>
        <a:p>
          <a:endParaRPr lang="en-US" sz="1800">
            <a:latin typeface="+mj-lt"/>
          </a:endParaRPr>
        </a:p>
      </dgm:t>
    </dgm:pt>
    <dgm:pt modelId="{91F25D8D-8770-4F0B-9150-EC9C9506AF24}" type="pres">
      <dgm:prSet presAssocID="{06014397-B851-4A95-BF1C-3B722E44B830}" presName="diagram" presStyleCnt="0">
        <dgm:presLayoutVars>
          <dgm:dir/>
          <dgm:resizeHandles val="exact"/>
        </dgm:presLayoutVars>
      </dgm:prSet>
      <dgm:spPr/>
    </dgm:pt>
    <dgm:pt modelId="{DDBF5F26-A960-4AAD-9BC8-3CAC440DBA97}" type="pres">
      <dgm:prSet presAssocID="{F3043AAB-2B91-4CF9-A63D-A694588962E4}" presName="node" presStyleLbl="node1" presStyleIdx="0" presStyleCnt="10">
        <dgm:presLayoutVars>
          <dgm:bulletEnabled val="1"/>
        </dgm:presLayoutVars>
      </dgm:prSet>
      <dgm:spPr/>
    </dgm:pt>
    <dgm:pt modelId="{04F51F10-7FCC-47BE-BB97-4A2C0A34EC03}" type="pres">
      <dgm:prSet presAssocID="{2F217C60-2BBF-4AD9-BE0B-C37B4AFC4C6B}" presName="sibTrans" presStyleCnt="0"/>
      <dgm:spPr/>
    </dgm:pt>
    <dgm:pt modelId="{B9B0D8DF-1AE5-4F74-B6E3-81A4698D7F41}" type="pres">
      <dgm:prSet presAssocID="{33DBD488-86AD-488A-8A3A-899725C78CD1}" presName="node" presStyleLbl="node1" presStyleIdx="1" presStyleCnt="10">
        <dgm:presLayoutVars>
          <dgm:bulletEnabled val="1"/>
        </dgm:presLayoutVars>
      </dgm:prSet>
      <dgm:spPr/>
    </dgm:pt>
    <dgm:pt modelId="{C72749D0-A695-46F3-B8E0-6268D81CB9BA}" type="pres">
      <dgm:prSet presAssocID="{9BAFBC68-13FF-4CD7-B7BB-581EDEBEA279}" presName="sibTrans" presStyleCnt="0"/>
      <dgm:spPr/>
    </dgm:pt>
    <dgm:pt modelId="{FF6851D5-90AB-4F50-8DDD-F0D7E7D4DC7D}" type="pres">
      <dgm:prSet presAssocID="{6F303F6A-A5B1-4580-ABF4-3EC9535E75F6}" presName="node" presStyleLbl="node1" presStyleIdx="2" presStyleCnt="10">
        <dgm:presLayoutVars>
          <dgm:bulletEnabled val="1"/>
        </dgm:presLayoutVars>
      </dgm:prSet>
      <dgm:spPr/>
    </dgm:pt>
    <dgm:pt modelId="{07288E97-F3F9-4760-A106-58352ECECAAB}" type="pres">
      <dgm:prSet presAssocID="{75C73323-B72A-4C65-BA35-BF3A5C834B2D}" presName="sibTrans" presStyleCnt="0"/>
      <dgm:spPr/>
    </dgm:pt>
    <dgm:pt modelId="{7FFA76B1-ED34-4C2B-B7E7-57822D79C6CF}" type="pres">
      <dgm:prSet presAssocID="{1A646107-BB77-4DC0-B65A-387CF9D8D91A}" presName="node" presStyleLbl="node1" presStyleIdx="3" presStyleCnt="10">
        <dgm:presLayoutVars>
          <dgm:bulletEnabled val="1"/>
        </dgm:presLayoutVars>
      </dgm:prSet>
      <dgm:spPr/>
    </dgm:pt>
    <dgm:pt modelId="{BACBA906-5BB0-4C39-B90A-C3AD58DDDB39}" type="pres">
      <dgm:prSet presAssocID="{FA68C3FB-7EF3-4978-AA3A-902C90AEDFD6}" presName="sibTrans" presStyleCnt="0"/>
      <dgm:spPr/>
    </dgm:pt>
    <dgm:pt modelId="{1A1DE241-247E-4D3E-A1D3-300F10C20C39}" type="pres">
      <dgm:prSet presAssocID="{589B83B6-5E1C-4C96-AA52-A9D58BC27067}" presName="node" presStyleLbl="node1" presStyleIdx="4" presStyleCnt="10" custLinFactNeighborX="-1578" custLinFactNeighborY="877">
        <dgm:presLayoutVars>
          <dgm:bulletEnabled val="1"/>
        </dgm:presLayoutVars>
      </dgm:prSet>
      <dgm:spPr/>
    </dgm:pt>
    <dgm:pt modelId="{CC941C23-590E-4363-8C75-FB61FFD8C958}" type="pres">
      <dgm:prSet presAssocID="{1DA89CF2-9541-4AA9-9CDC-75DD212895BD}" presName="sibTrans" presStyleCnt="0"/>
      <dgm:spPr/>
    </dgm:pt>
    <dgm:pt modelId="{8E0468BC-96D3-4A75-929A-A1D2DECAEE2E}" type="pres">
      <dgm:prSet presAssocID="{E6590346-E7E8-4F8E-9DD5-832A7197A08F}" presName="node" presStyleLbl="node1" presStyleIdx="5" presStyleCnt="10">
        <dgm:presLayoutVars>
          <dgm:bulletEnabled val="1"/>
        </dgm:presLayoutVars>
      </dgm:prSet>
      <dgm:spPr/>
    </dgm:pt>
    <dgm:pt modelId="{6FF2DDBF-9966-4C4B-94C0-B56C2DF6E057}" type="pres">
      <dgm:prSet presAssocID="{3BFE770C-7A09-4FBF-A0DB-D1C4FF87EFF3}" presName="sibTrans" presStyleCnt="0"/>
      <dgm:spPr/>
    </dgm:pt>
    <dgm:pt modelId="{B8CDC1E1-C3CA-4D07-A3BF-3B5366669FBA}" type="pres">
      <dgm:prSet presAssocID="{82FCBAFC-C3F1-4411-AA12-A286B8A74F1A}" presName="node" presStyleLbl="node1" presStyleIdx="6" presStyleCnt="10">
        <dgm:presLayoutVars>
          <dgm:bulletEnabled val="1"/>
        </dgm:presLayoutVars>
      </dgm:prSet>
      <dgm:spPr/>
    </dgm:pt>
    <dgm:pt modelId="{C2C82B76-DA28-48B3-9D3C-1472279D9CFA}" type="pres">
      <dgm:prSet presAssocID="{792A8413-161E-4A0E-92CD-7A14562FFAE9}" presName="sibTrans" presStyleCnt="0"/>
      <dgm:spPr/>
    </dgm:pt>
    <dgm:pt modelId="{4679EA62-EA89-4922-A68A-BD3DF742FE6E}" type="pres">
      <dgm:prSet presAssocID="{BD088D60-047C-4E3E-A300-DEE3475D5D72}" presName="node" presStyleLbl="node1" presStyleIdx="7" presStyleCnt="10">
        <dgm:presLayoutVars>
          <dgm:bulletEnabled val="1"/>
        </dgm:presLayoutVars>
      </dgm:prSet>
      <dgm:spPr/>
    </dgm:pt>
    <dgm:pt modelId="{CEEEF3D8-2D0E-402E-9404-32658C55ACB8}" type="pres">
      <dgm:prSet presAssocID="{000F2FA2-4793-425B-AE7A-A18C6B3D186D}" presName="sibTrans" presStyleCnt="0"/>
      <dgm:spPr/>
    </dgm:pt>
    <dgm:pt modelId="{ABBA5AA8-DE8E-44E9-AEF3-ED4E7C1CA7BB}" type="pres">
      <dgm:prSet presAssocID="{AF1D6222-D7F5-4771-80D3-FAC95A2C79E5}" presName="node" presStyleLbl="node1" presStyleIdx="8" presStyleCnt="10">
        <dgm:presLayoutVars>
          <dgm:bulletEnabled val="1"/>
        </dgm:presLayoutVars>
      </dgm:prSet>
      <dgm:spPr/>
    </dgm:pt>
    <dgm:pt modelId="{F2B0DB67-2FB0-44F4-A35C-B66BC97DEC7B}" type="pres">
      <dgm:prSet presAssocID="{BF096850-1961-49D6-A9AC-69D4E97E5ACD}" presName="sibTrans" presStyleCnt="0"/>
      <dgm:spPr/>
    </dgm:pt>
    <dgm:pt modelId="{D7FE582D-1065-4F09-82D6-8F8AEADD2DEE}" type="pres">
      <dgm:prSet presAssocID="{25768099-AFD0-4D6A-8F3E-FE4681C54049}" presName="node" presStyleLbl="node1" presStyleIdx="9" presStyleCnt="10">
        <dgm:presLayoutVars>
          <dgm:bulletEnabled val="1"/>
        </dgm:presLayoutVars>
      </dgm:prSet>
      <dgm:spPr/>
    </dgm:pt>
  </dgm:ptLst>
  <dgm:cxnLst>
    <dgm:cxn modelId="{4442FA05-902A-4059-9572-7F7C40ECA249}" srcId="{06014397-B851-4A95-BF1C-3B722E44B830}" destId="{82FCBAFC-C3F1-4411-AA12-A286B8A74F1A}" srcOrd="6" destOrd="0" parTransId="{A918CF70-09EE-4421-A9FE-38C07A51187A}" sibTransId="{792A8413-161E-4A0E-92CD-7A14562FFAE9}"/>
    <dgm:cxn modelId="{CF7A6A07-1A06-4566-A646-D55E1C03C6DA}" type="presOf" srcId="{6F303F6A-A5B1-4580-ABF4-3EC9535E75F6}" destId="{FF6851D5-90AB-4F50-8DDD-F0D7E7D4DC7D}" srcOrd="0" destOrd="0" presId="urn:microsoft.com/office/officeart/2005/8/layout/default"/>
    <dgm:cxn modelId="{0944AE08-B123-4AEB-8F22-64BD0DE80FE2}" type="presOf" srcId="{AF1D6222-D7F5-4771-80D3-FAC95A2C79E5}" destId="{ABBA5AA8-DE8E-44E9-AEF3-ED4E7C1CA7BB}" srcOrd="0" destOrd="0" presId="urn:microsoft.com/office/officeart/2005/8/layout/default"/>
    <dgm:cxn modelId="{5A7FA61B-C852-443B-A5C3-E876EADEBEE2}" type="presOf" srcId="{E6590346-E7E8-4F8E-9DD5-832A7197A08F}" destId="{8E0468BC-96D3-4A75-929A-A1D2DECAEE2E}" srcOrd="0" destOrd="0" presId="urn:microsoft.com/office/officeart/2005/8/layout/default"/>
    <dgm:cxn modelId="{F2570029-4A16-4605-B9F8-4B4EC800553D}" srcId="{06014397-B851-4A95-BF1C-3B722E44B830}" destId="{AF1D6222-D7F5-4771-80D3-FAC95A2C79E5}" srcOrd="8" destOrd="0" parTransId="{3FF546BA-A79A-4B62-84A7-40AEA5BF042A}" sibTransId="{BF096850-1961-49D6-A9AC-69D4E97E5ACD}"/>
    <dgm:cxn modelId="{ADADA32D-3989-49B3-BB17-00FA9E5618CE}" srcId="{06014397-B851-4A95-BF1C-3B722E44B830}" destId="{1A646107-BB77-4DC0-B65A-387CF9D8D91A}" srcOrd="3" destOrd="0" parTransId="{6EBA16AA-A4B1-49F9-A258-6BEA1BCFA87E}" sibTransId="{FA68C3FB-7EF3-4978-AA3A-902C90AEDFD6}"/>
    <dgm:cxn modelId="{6256B537-68FE-419C-92CB-6701821B26F9}" type="presOf" srcId="{25768099-AFD0-4D6A-8F3E-FE4681C54049}" destId="{D7FE582D-1065-4F09-82D6-8F8AEADD2DEE}" srcOrd="0" destOrd="0" presId="urn:microsoft.com/office/officeart/2005/8/layout/default"/>
    <dgm:cxn modelId="{3C20815F-A474-441D-BB72-27AB08380239}" type="presOf" srcId="{589B83B6-5E1C-4C96-AA52-A9D58BC27067}" destId="{1A1DE241-247E-4D3E-A1D3-300F10C20C39}" srcOrd="0" destOrd="0" presId="urn:microsoft.com/office/officeart/2005/8/layout/default"/>
    <dgm:cxn modelId="{766EFB44-D479-4627-AD74-0143CBDA2FB7}" type="presOf" srcId="{33DBD488-86AD-488A-8A3A-899725C78CD1}" destId="{B9B0D8DF-1AE5-4F74-B6E3-81A4698D7F41}" srcOrd="0" destOrd="0" presId="urn:microsoft.com/office/officeart/2005/8/layout/default"/>
    <dgm:cxn modelId="{EDB7374F-6250-4310-BB56-4DDD7280F277}" type="presOf" srcId="{F3043AAB-2B91-4CF9-A63D-A694588962E4}" destId="{DDBF5F26-A960-4AAD-9BC8-3CAC440DBA97}" srcOrd="0" destOrd="0" presId="urn:microsoft.com/office/officeart/2005/8/layout/default"/>
    <dgm:cxn modelId="{5ABE4270-30E7-40B5-B3B2-96E1237762FE}" type="presOf" srcId="{82FCBAFC-C3F1-4411-AA12-A286B8A74F1A}" destId="{B8CDC1E1-C3CA-4D07-A3BF-3B5366669FBA}" srcOrd="0" destOrd="0" presId="urn:microsoft.com/office/officeart/2005/8/layout/default"/>
    <dgm:cxn modelId="{DA8FDD7E-5AEC-4423-9671-C7C570BA1D2B}" type="presOf" srcId="{BD088D60-047C-4E3E-A300-DEE3475D5D72}" destId="{4679EA62-EA89-4922-A68A-BD3DF742FE6E}" srcOrd="0" destOrd="0" presId="urn:microsoft.com/office/officeart/2005/8/layout/default"/>
    <dgm:cxn modelId="{6F4CB792-BCC0-451E-9305-95D148B16145}" srcId="{06014397-B851-4A95-BF1C-3B722E44B830}" destId="{33DBD488-86AD-488A-8A3A-899725C78CD1}" srcOrd="1" destOrd="0" parTransId="{EC9401BB-08C6-4B4F-A228-F89946F451F0}" sibTransId="{9BAFBC68-13FF-4CD7-B7BB-581EDEBEA279}"/>
    <dgm:cxn modelId="{DFCA6BC3-E4B3-45F1-B56F-0A8B99C2376E}" type="presOf" srcId="{1A646107-BB77-4DC0-B65A-387CF9D8D91A}" destId="{7FFA76B1-ED34-4C2B-B7E7-57822D79C6CF}" srcOrd="0" destOrd="0" presId="urn:microsoft.com/office/officeart/2005/8/layout/default"/>
    <dgm:cxn modelId="{DA310BCA-ED77-4514-AEA5-7CF5ECA91E39}" srcId="{06014397-B851-4A95-BF1C-3B722E44B830}" destId="{589B83B6-5E1C-4C96-AA52-A9D58BC27067}" srcOrd="4" destOrd="0" parTransId="{D4B5D6B2-6D26-4A21-B582-1A56749F3B62}" sibTransId="{1DA89CF2-9541-4AA9-9CDC-75DD212895BD}"/>
    <dgm:cxn modelId="{9C906AD3-9308-41B8-A1A7-EC9D4009C3EF}" srcId="{06014397-B851-4A95-BF1C-3B722E44B830}" destId="{6F303F6A-A5B1-4580-ABF4-3EC9535E75F6}" srcOrd="2" destOrd="0" parTransId="{F8D55070-8DBA-4EF7-884D-486C3D5B5107}" sibTransId="{75C73323-B72A-4C65-BA35-BF3A5C834B2D}"/>
    <dgm:cxn modelId="{E954CAD4-1D7A-4EC7-B90B-52F8985A1FBE}" srcId="{06014397-B851-4A95-BF1C-3B722E44B830}" destId="{BD088D60-047C-4E3E-A300-DEE3475D5D72}" srcOrd="7" destOrd="0" parTransId="{952D4891-CD7D-42F1-A098-7436AA89DAFA}" sibTransId="{000F2FA2-4793-425B-AE7A-A18C6B3D186D}"/>
    <dgm:cxn modelId="{00DFB8EA-418B-4C77-BBC3-7BE60CFA9303}" type="presOf" srcId="{06014397-B851-4A95-BF1C-3B722E44B830}" destId="{91F25D8D-8770-4F0B-9150-EC9C9506AF24}" srcOrd="0" destOrd="0" presId="urn:microsoft.com/office/officeart/2005/8/layout/default"/>
    <dgm:cxn modelId="{F0EBE5F1-CA18-4A59-831E-B1682D964767}" srcId="{06014397-B851-4A95-BF1C-3B722E44B830}" destId="{E6590346-E7E8-4F8E-9DD5-832A7197A08F}" srcOrd="5" destOrd="0" parTransId="{7FBA78B4-C135-47D8-9BD5-112B02918DB2}" sibTransId="{3BFE770C-7A09-4FBF-A0DB-D1C4FF87EFF3}"/>
    <dgm:cxn modelId="{AA6E43F4-1725-45FD-BAE8-847FE1EF1ECB}" srcId="{06014397-B851-4A95-BF1C-3B722E44B830}" destId="{F3043AAB-2B91-4CF9-A63D-A694588962E4}" srcOrd="0" destOrd="0" parTransId="{A2369FBE-F93B-4C3B-B495-2A6092F0FDBB}" sibTransId="{2F217C60-2BBF-4AD9-BE0B-C37B4AFC4C6B}"/>
    <dgm:cxn modelId="{5CDB12FA-BAF6-4CB6-8E5F-039016DDE6D7}" srcId="{06014397-B851-4A95-BF1C-3B722E44B830}" destId="{25768099-AFD0-4D6A-8F3E-FE4681C54049}" srcOrd="9" destOrd="0" parTransId="{2885E453-2560-4FD5-B6C9-8F0881CAB2E5}" sibTransId="{1A284E89-A671-491F-A42D-25E5B08FCF0E}"/>
    <dgm:cxn modelId="{9404C907-5BE5-4487-A358-C71CF7E4F999}" type="presParOf" srcId="{91F25D8D-8770-4F0B-9150-EC9C9506AF24}" destId="{DDBF5F26-A960-4AAD-9BC8-3CAC440DBA97}" srcOrd="0" destOrd="0" presId="urn:microsoft.com/office/officeart/2005/8/layout/default"/>
    <dgm:cxn modelId="{90066260-7A86-4EAC-997E-90335B9B0798}" type="presParOf" srcId="{91F25D8D-8770-4F0B-9150-EC9C9506AF24}" destId="{04F51F10-7FCC-47BE-BB97-4A2C0A34EC03}" srcOrd="1" destOrd="0" presId="urn:microsoft.com/office/officeart/2005/8/layout/default"/>
    <dgm:cxn modelId="{0C12C2D5-0482-4111-BFAA-449B84D314A0}" type="presParOf" srcId="{91F25D8D-8770-4F0B-9150-EC9C9506AF24}" destId="{B9B0D8DF-1AE5-4F74-B6E3-81A4698D7F41}" srcOrd="2" destOrd="0" presId="urn:microsoft.com/office/officeart/2005/8/layout/default"/>
    <dgm:cxn modelId="{38FFE2C7-4FC8-4711-99DE-13EEF33C1606}" type="presParOf" srcId="{91F25D8D-8770-4F0B-9150-EC9C9506AF24}" destId="{C72749D0-A695-46F3-B8E0-6268D81CB9BA}" srcOrd="3" destOrd="0" presId="urn:microsoft.com/office/officeart/2005/8/layout/default"/>
    <dgm:cxn modelId="{7838CFB2-EEDC-468B-92A5-9657DACF9C51}" type="presParOf" srcId="{91F25D8D-8770-4F0B-9150-EC9C9506AF24}" destId="{FF6851D5-90AB-4F50-8DDD-F0D7E7D4DC7D}" srcOrd="4" destOrd="0" presId="urn:microsoft.com/office/officeart/2005/8/layout/default"/>
    <dgm:cxn modelId="{49D18FD1-150A-4984-9FE3-C785BB8785AE}" type="presParOf" srcId="{91F25D8D-8770-4F0B-9150-EC9C9506AF24}" destId="{07288E97-F3F9-4760-A106-58352ECECAAB}" srcOrd="5" destOrd="0" presId="urn:microsoft.com/office/officeart/2005/8/layout/default"/>
    <dgm:cxn modelId="{AA4845AB-E371-4D8B-8FD2-DAB45ADF947F}" type="presParOf" srcId="{91F25D8D-8770-4F0B-9150-EC9C9506AF24}" destId="{7FFA76B1-ED34-4C2B-B7E7-57822D79C6CF}" srcOrd="6" destOrd="0" presId="urn:microsoft.com/office/officeart/2005/8/layout/default"/>
    <dgm:cxn modelId="{7E7E2BCA-3AA6-4EA3-AB62-C27C86B2689E}" type="presParOf" srcId="{91F25D8D-8770-4F0B-9150-EC9C9506AF24}" destId="{BACBA906-5BB0-4C39-B90A-C3AD58DDDB39}" srcOrd="7" destOrd="0" presId="urn:microsoft.com/office/officeart/2005/8/layout/default"/>
    <dgm:cxn modelId="{D549336F-36DF-422F-A8C0-6E115C567213}" type="presParOf" srcId="{91F25D8D-8770-4F0B-9150-EC9C9506AF24}" destId="{1A1DE241-247E-4D3E-A1D3-300F10C20C39}" srcOrd="8" destOrd="0" presId="urn:microsoft.com/office/officeart/2005/8/layout/default"/>
    <dgm:cxn modelId="{07E090FF-F0F4-4724-9808-496DA53F68C5}" type="presParOf" srcId="{91F25D8D-8770-4F0B-9150-EC9C9506AF24}" destId="{CC941C23-590E-4363-8C75-FB61FFD8C958}" srcOrd="9" destOrd="0" presId="urn:microsoft.com/office/officeart/2005/8/layout/default"/>
    <dgm:cxn modelId="{F6EE3AD9-B432-4A52-8498-9C59D47E9CD9}" type="presParOf" srcId="{91F25D8D-8770-4F0B-9150-EC9C9506AF24}" destId="{8E0468BC-96D3-4A75-929A-A1D2DECAEE2E}" srcOrd="10" destOrd="0" presId="urn:microsoft.com/office/officeart/2005/8/layout/default"/>
    <dgm:cxn modelId="{A384695F-B9AE-4E97-BEDD-6C0B768E083B}" type="presParOf" srcId="{91F25D8D-8770-4F0B-9150-EC9C9506AF24}" destId="{6FF2DDBF-9966-4C4B-94C0-B56C2DF6E057}" srcOrd="11" destOrd="0" presId="urn:microsoft.com/office/officeart/2005/8/layout/default"/>
    <dgm:cxn modelId="{4EC565F0-2874-4E7D-BB0E-0E591B26DECE}" type="presParOf" srcId="{91F25D8D-8770-4F0B-9150-EC9C9506AF24}" destId="{B8CDC1E1-C3CA-4D07-A3BF-3B5366669FBA}" srcOrd="12" destOrd="0" presId="urn:microsoft.com/office/officeart/2005/8/layout/default"/>
    <dgm:cxn modelId="{AD931EB6-AB89-45C6-A9F6-E0AF47A891E2}" type="presParOf" srcId="{91F25D8D-8770-4F0B-9150-EC9C9506AF24}" destId="{C2C82B76-DA28-48B3-9D3C-1472279D9CFA}" srcOrd="13" destOrd="0" presId="urn:microsoft.com/office/officeart/2005/8/layout/default"/>
    <dgm:cxn modelId="{B9527E2F-0DF1-4EC5-9D36-284A9631FBD1}" type="presParOf" srcId="{91F25D8D-8770-4F0B-9150-EC9C9506AF24}" destId="{4679EA62-EA89-4922-A68A-BD3DF742FE6E}" srcOrd="14" destOrd="0" presId="urn:microsoft.com/office/officeart/2005/8/layout/default"/>
    <dgm:cxn modelId="{1961005E-CE48-4BF7-BD89-5E092B641A38}" type="presParOf" srcId="{91F25D8D-8770-4F0B-9150-EC9C9506AF24}" destId="{CEEEF3D8-2D0E-402E-9404-32658C55ACB8}" srcOrd="15" destOrd="0" presId="urn:microsoft.com/office/officeart/2005/8/layout/default"/>
    <dgm:cxn modelId="{941BFDD0-66C5-4F1A-9BD4-C5B832E364FC}" type="presParOf" srcId="{91F25D8D-8770-4F0B-9150-EC9C9506AF24}" destId="{ABBA5AA8-DE8E-44E9-AEF3-ED4E7C1CA7BB}" srcOrd="16" destOrd="0" presId="urn:microsoft.com/office/officeart/2005/8/layout/default"/>
    <dgm:cxn modelId="{5D0B01DD-C32E-412E-B1DA-E8C13BC7546D}" type="presParOf" srcId="{91F25D8D-8770-4F0B-9150-EC9C9506AF24}" destId="{F2B0DB67-2FB0-44F4-A35C-B66BC97DEC7B}" srcOrd="17" destOrd="0" presId="urn:microsoft.com/office/officeart/2005/8/layout/default"/>
    <dgm:cxn modelId="{81F02ECD-2D36-455E-9223-91E486A83A79}" type="presParOf" srcId="{91F25D8D-8770-4F0B-9150-EC9C9506AF24}" destId="{D7FE582D-1065-4F09-82D6-8F8AEADD2DEE}" srcOrd="1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C7E282-D16A-4C65-8149-5494FBC061D3}" type="doc">
      <dgm:prSet loTypeId="urn:microsoft.com/office/officeart/2005/8/layout/process1" loCatId="process" qsTypeId="urn:microsoft.com/office/officeart/2005/8/quickstyle/simple2" qsCatId="simple" csTypeId="urn:microsoft.com/office/officeart/2005/8/colors/accent0_1" csCatId="mainScheme" phldr="1"/>
      <dgm:spPr/>
      <dgm:t>
        <a:bodyPr/>
        <a:lstStyle/>
        <a:p>
          <a:endParaRPr lang="en-US"/>
        </a:p>
      </dgm:t>
    </dgm:pt>
    <dgm:pt modelId="{97BE7EA5-A8D8-4E9F-98EF-83219A24BEC8}">
      <dgm:prSet custT="1"/>
      <dgm:spPr/>
      <dgm:t>
        <a:bodyPr/>
        <a:lstStyle/>
        <a:p>
          <a:r>
            <a:rPr lang="en-US" sz="1800">
              <a:latin typeface="+mj-lt"/>
            </a:rPr>
            <a:t>In December 2019, Maastricht University was hit by the </a:t>
          </a:r>
          <a:r>
            <a:rPr lang="en-US" sz="1800" b="1">
              <a:latin typeface="+mj-lt"/>
            </a:rPr>
            <a:t>Clop</a:t>
          </a:r>
          <a:r>
            <a:rPr lang="en-US" sz="1800">
              <a:latin typeface="+mj-lt"/>
            </a:rPr>
            <a:t> Ransomware via a phishing email</a:t>
          </a:r>
        </a:p>
      </dgm:t>
    </dgm:pt>
    <dgm:pt modelId="{63E06BAE-8465-4755-B086-87BF019DF2FE}" type="parTrans" cxnId="{8414F8D2-7CED-4B29-BD46-0FA271296AFB}">
      <dgm:prSet/>
      <dgm:spPr/>
      <dgm:t>
        <a:bodyPr/>
        <a:lstStyle/>
        <a:p>
          <a:endParaRPr lang="en-US" sz="1800">
            <a:latin typeface="+mj-lt"/>
          </a:endParaRPr>
        </a:p>
      </dgm:t>
    </dgm:pt>
    <dgm:pt modelId="{DAB59848-431B-4C60-8985-BA727B11AC23}" type="sibTrans" cxnId="{8414F8D2-7CED-4B29-BD46-0FA271296AFB}">
      <dgm:prSet/>
      <dgm:spPr/>
      <dgm:t>
        <a:bodyPr/>
        <a:lstStyle/>
        <a:p>
          <a:endParaRPr lang="en-US" sz="1800">
            <a:latin typeface="+mj-lt"/>
          </a:endParaRPr>
        </a:p>
      </dgm:t>
    </dgm:pt>
    <dgm:pt modelId="{581653F4-960B-4478-AE63-2F3336585753}">
      <dgm:prSet custT="1"/>
      <dgm:spPr/>
      <dgm:t>
        <a:bodyPr/>
        <a:lstStyle/>
        <a:p>
          <a:r>
            <a:rPr lang="en-US" sz="1800">
              <a:latin typeface="+mj-lt"/>
            </a:rPr>
            <a:t>Nearly all Windows systems within the university, including email servers, databases, and student portals are compromised</a:t>
          </a:r>
        </a:p>
      </dgm:t>
    </dgm:pt>
    <dgm:pt modelId="{A6A00E6D-1503-409F-8528-49977480709E}" type="parTrans" cxnId="{853745C2-5214-4E64-8788-10A1D14B719E}">
      <dgm:prSet/>
      <dgm:spPr/>
      <dgm:t>
        <a:bodyPr/>
        <a:lstStyle/>
        <a:p>
          <a:endParaRPr lang="en-US" sz="1800">
            <a:latin typeface="+mj-lt"/>
          </a:endParaRPr>
        </a:p>
      </dgm:t>
    </dgm:pt>
    <dgm:pt modelId="{2A68CF5D-0CED-418B-9AFE-D09529788B43}" type="sibTrans" cxnId="{853745C2-5214-4E64-8788-10A1D14B719E}">
      <dgm:prSet/>
      <dgm:spPr/>
      <dgm:t>
        <a:bodyPr/>
        <a:lstStyle/>
        <a:p>
          <a:endParaRPr lang="en-US" sz="1800">
            <a:latin typeface="+mj-lt"/>
          </a:endParaRPr>
        </a:p>
      </dgm:t>
    </dgm:pt>
    <dgm:pt modelId="{7A4D4EC4-DF5F-4644-94D1-4A91B530F0F3}">
      <dgm:prSet custT="1"/>
      <dgm:spPr/>
      <dgm:t>
        <a:bodyPr/>
        <a:lstStyle/>
        <a:p>
          <a:r>
            <a:rPr lang="en-US" sz="1800">
              <a:latin typeface="+mj-lt"/>
            </a:rPr>
            <a:t>Attackers demand 30 bitcoin (</a:t>
          </a:r>
          <a:r>
            <a:rPr lang="en-IE" sz="1800" b="0" i="0"/>
            <a:t>€</a:t>
          </a:r>
          <a:r>
            <a:rPr lang="en-US" sz="1800">
              <a:latin typeface="+mj-lt"/>
            </a:rPr>
            <a:t>200,000) in return for a decryption key</a:t>
          </a:r>
        </a:p>
      </dgm:t>
    </dgm:pt>
    <dgm:pt modelId="{1B9B9D14-6BAD-4847-BF11-223D3F30A50C}" type="parTrans" cxnId="{F2A75024-0755-4AF9-B8EC-5E153A9B4484}">
      <dgm:prSet/>
      <dgm:spPr/>
      <dgm:t>
        <a:bodyPr/>
        <a:lstStyle/>
        <a:p>
          <a:endParaRPr lang="en-US" sz="1800">
            <a:latin typeface="+mj-lt"/>
          </a:endParaRPr>
        </a:p>
      </dgm:t>
    </dgm:pt>
    <dgm:pt modelId="{3B90D2A7-EFCE-4F9B-8E38-C9008D6D2BB3}" type="sibTrans" cxnId="{F2A75024-0755-4AF9-B8EC-5E153A9B4484}">
      <dgm:prSet/>
      <dgm:spPr/>
      <dgm:t>
        <a:bodyPr/>
        <a:lstStyle/>
        <a:p>
          <a:endParaRPr lang="en-US" sz="1800">
            <a:latin typeface="+mj-lt"/>
          </a:endParaRPr>
        </a:p>
      </dgm:t>
    </dgm:pt>
    <dgm:pt modelId="{3C69B826-D439-4FEA-8E27-ABD270123847}">
      <dgm:prSet custT="1"/>
      <dgm:spPr/>
      <dgm:t>
        <a:bodyPr/>
        <a:lstStyle/>
        <a:p>
          <a:r>
            <a:rPr lang="en-US" sz="1800">
              <a:latin typeface="+mj-lt"/>
            </a:rPr>
            <a:t>University pays the ransom, receives the decryption key and begins the recovery process</a:t>
          </a:r>
        </a:p>
      </dgm:t>
    </dgm:pt>
    <dgm:pt modelId="{C8CE3667-BDA6-41BC-9433-21D7CB8B2EE4}" type="parTrans" cxnId="{7D59EF06-C9DB-4E41-9E16-C2C6F97710FD}">
      <dgm:prSet/>
      <dgm:spPr/>
      <dgm:t>
        <a:bodyPr/>
        <a:lstStyle/>
        <a:p>
          <a:endParaRPr lang="en-US" sz="1800">
            <a:latin typeface="+mj-lt"/>
          </a:endParaRPr>
        </a:p>
      </dgm:t>
    </dgm:pt>
    <dgm:pt modelId="{59A03895-AE32-4FA5-A055-E6ADFA5F04CD}" type="sibTrans" cxnId="{7D59EF06-C9DB-4E41-9E16-C2C6F97710FD}">
      <dgm:prSet/>
      <dgm:spPr/>
      <dgm:t>
        <a:bodyPr/>
        <a:lstStyle/>
        <a:p>
          <a:endParaRPr lang="en-US" sz="1800">
            <a:latin typeface="+mj-lt"/>
          </a:endParaRPr>
        </a:p>
      </dgm:t>
    </dgm:pt>
    <dgm:pt modelId="{24B631E8-28C7-4245-B42D-73CFFC4B4919}" type="pres">
      <dgm:prSet presAssocID="{2EC7E282-D16A-4C65-8149-5494FBC061D3}" presName="Name0" presStyleCnt="0">
        <dgm:presLayoutVars>
          <dgm:dir/>
          <dgm:resizeHandles val="exact"/>
        </dgm:presLayoutVars>
      </dgm:prSet>
      <dgm:spPr/>
    </dgm:pt>
    <dgm:pt modelId="{95D4117E-0A44-4D08-8C6D-73019165137F}" type="pres">
      <dgm:prSet presAssocID="{97BE7EA5-A8D8-4E9F-98EF-83219A24BEC8}" presName="node" presStyleLbl="node1" presStyleIdx="0" presStyleCnt="4">
        <dgm:presLayoutVars>
          <dgm:bulletEnabled val="1"/>
        </dgm:presLayoutVars>
      </dgm:prSet>
      <dgm:spPr/>
    </dgm:pt>
    <dgm:pt modelId="{EB99FEC3-5783-4DAC-A070-674FC4132C30}" type="pres">
      <dgm:prSet presAssocID="{DAB59848-431B-4C60-8985-BA727B11AC23}" presName="sibTrans" presStyleLbl="sibTrans2D1" presStyleIdx="0" presStyleCnt="3"/>
      <dgm:spPr/>
    </dgm:pt>
    <dgm:pt modelId="{87DF6491-38D3-4C93-8DC3-45955160D60B}" type="pres">
      <dgm:prSet presAssocID="{DAB59848-431B-4C60-8985-BA727B11AC23}" presName="connectorText" presStyleLbl="sibTrans2D1" presStyleIdx="0" presStyleCnt="3"/>
      <dgm:spPr/>
    </dgm:pt>
    <dgm:pt modelId="{899BEE39-0783-4A39-9159-2D20DE936D57}" type="pres">
      <dgm:prSet presAssocID="{581653F4-960B-4478-AE63-2F3336585753}" presName="node" presStyleLbl="node1" presStyleIdx="1" presStyleCnt="4">
        <dgm:presLayoutVars>
          <dgm:bulletEnabled val="1"/>
        </dgm:presLayoutVars>
      </dgm:prSet>
      <dgm:spPr/>
    </dgm:pt>
    <dgm:pt modelId="{6F08AB5E-71BC-41FF-92B8-DB46A3F6E68D}" type="pres">
      <dgm:prSet presAssocID="{2A68CF5D-0CED-418B-9AFE-D09529788B43}" presName="sibTrans" presStyleLbl="sibTrans2D1" presStyleIdx="1" presStyleCnt="3"/>
      <dgm:spPr/>
    </dgm:pt>
    <dgm:pt modelId="{2C0737AE-5E58-4677-BDC0-E658C91CC448}" type="pres">
      <dgm:prSet presAssocID="{2A68CF5D-0CED-418B-9AFE-D09529788B43}" presName="connectorText" presStyleLbl="sibTrans2D1" presStyleIdx="1" presStyleCnt="3"/>
      <dgm:spPr/>
    </dgm:pt>
    <dgm:pt modelId="{D8963D96-D27D-44FE-A0CF-3F27EA605517}" type="pres">
      <dgm:prSet presAssocID="{7A4D4EC4-DF5F-4644-94D1-4A91B530F0F3}" presName="node" presStyleLbl="node1" presStyleIdx="2" presStyleCnt="4">
        <dgm:presLayoutVars>
          <dgm:bulletEnabled val="1"/>
        </dgm:presLayoutVars>
      </dgm:prSet>
      <dgm:spPr/>
    </dgm:pt>
    <dgm:pt modelId="{D23A8BDF-7E11-49FF-AE64-E06A49085ACC}" type="pres">
      <dgm:prSet presAssocID="{3B90D2A7-EFCE-4F9B-8E38-C9008D6D2BB3}" presName="sibTrans" presStyleLbl="sibTrans2D1" presStyleIdx="2" presStyleCnt="3"/>
      <dgm:spPr/>
    </dgm:pt>
    <dgm:pt modelId="{0A398C4C-5546-4B8F-8EE3-3685E2AECAC7}" type="pres">
      <dgm:prSet presAssocID="{3B90D2A7-EFCE-4F9B-8E38-C9008D6D2BB3}" presName="connectorText" presStyleLbl="sibTrans2D1" presStyleIdx="2" presStyleCnt="3"/>
      <dgm:spPr/>
    </dgm:pt>
    <dgm:pt modelId="{5D595B5A-E022-462E-9CA4-81F72FBC2EA1}" type="pres">
      <dgm:prSet presAssocID="{3C69B826-D439-4FEA-8E27-ABD270123847}" presName="node" presStyleLbl="node1" presStyleIdx="3" presStyleCnt="4">
        <dgm:presLayoutVars>
          <dgm:bulletEnabled val="1"/>
        </dgm:presLayoutVars>
      </dgm:prSet>
      <dgm:spPr/>
    </dgm:pt>
  </dgm:ptLst>
  <dgm:cxnLst>
    <dgm:cxn modelId="{F7754205-4268-494C-B290-E1B458D31057}" type="presOf" srcId="{3B90D2A7-EFCE-4F9B-8E38-C9008D6D2BB3}" destId="{0A398C4C-5546-4B8F-8EE3-3685E2AECAC7}" srcOrd="1" destOrd="0" presId="urn:microsoft.com/office/officeart/2005/8/layout/process1"/>
    <dgm:cxn modelId="{7D59EF06-C9DB-4E41-9E16-C2C6F97710FD}" srcId="{2EC7E282-D16A-4C65-8149-5494FBC061D3}" destId="{3C69B826-D439-4FEA-8E27-ABD270123847}" srcOrd="3" destOrd="0" parTransId="{C8CE3667-BDA6-41BC-9433-21D7CB8B2EE4}" sibTransId="{59A03895-AE32-4FA5-A055-E6ADFA5F04CD}"/>
    <dgm:cxn modelId="{A46D5109-C42E-400D-B78D-37EFC39EDFC2}" type="presOf" srcId="{2A68CF5D-0CED-418B-9AFE-D09529788B43}" destId="{2C0737AE-5E58-4677-BDC0-E658C91CC448}" srcOrd="1" destOrd="0" presId="urn:microsoft.com/office/officeart/2005/8/layout/process1"/>
    <dgm:cxn modelId="{FA80EA09-14DC-4F85-B6A1-B6CC75637EC7}" type="presOf" srcId="{3C69B826-D439-4FEA-8E27-ABD270123847}" destId="{5D595B5A-E022-462E-9CA4-81F72FBC2EA1}" srcOrd="0" destOrd="0" presId="urn:microsoft.com/office/officeart/2005/8/layout/process1"/>
    <dgm:cxn modelId="{0FEC4E12-C92A-4F3D-8640-020C49C82C97}" type="presOf" srcId="{2A68CF5D-0CED-418B-9AFE-D09529788B43}" destId="{6F08AB5E-71BC-41FF-92B8-DB46A3F6E68D}" srcOrd="0" destOrd="0" presId="urn:microsoft.com/office/officeart/2005/8/layout/process1"/>
    <dgm:cxn modelId="{175BD220-DF40-4EC3-8357-82F74E99C8C0}" type="presOf" srcId="{3B90D2A7-EFCE-4F9B-8E38-C9008D6D2BB3}" destId="{D23A8BDF-7E11-49FF-AE64-E06A49085ACC}" srcOrd="0" destOrd="0" presId="urn:microsoft.com/office/officeart/2005/8/layout/process1"/>
    <dgm:cxn modelId="{F2A75024-0755-4AF9-B8EC-5E153A9B4484}" srcId="{2EC7E282-D16A-4C65-8149-5494FBC061D3}" destId="{7A4D4EC4-DF5F-4644-94D1-4A91B530F0F3}" srcOrd="2" destOrd="0" parTransId="{1B9B9D14-6BAD-4847-BF11-223D3F30A50C}" sibTransId="{3B90D2A7-EFCE-4F9B-8E38-C9008D6D2BB3}"/>
    <dgm:cxn modelId="{5DED0636-4128-4B99-863B-26DDAB958110}" type="presOf" srcId="{2EC7E282-D16A-4C65-8149-5494FBC061D3}" destId="{24B631E8-28C7-4245-B42D-73CFFC4B4919}" srcOrd="0" destOrd="0" presId="urn:microsoft.com/office/officeart/2005/8/layout/process1"/>
    <dgm:cxn modelId="{1F06BD75-8075-4983-91C7-69153EEFAED1}" type="presOf" srcId="{7A4D4EC4-DF5F-4644-94D1-4A91B530F0F3}" destId="{D8963D96-D27D-44FE-A0CF-3F27EA605517}" srcOrd="0" destOrd="0" presId="urn:microsoft.com/office/officeart/2005/8/layout/process1"/>
    <dgm:cxn modelId="{C8310C83-34DB-44F5-B36C-F667DB0495E6}" type="presOf" srcId="{DAB59848-431B-4C60-8985-BA727B11AC23}" destId="{EB99FEC3-5783-4DAC-A070-674FC4132C30}" srcOrd="0" destOrd="0" presId="urn:microsoft.com/office/officeart/2005/8/layout/process1"/>
    <dgm:cxn modelId="{CC64C999-0EBF-4EB9-839B-50C9F3F43CE0}" type="presOf" srcId="{581653F4-960B-4478-AE63-2F3336585753}" destId="{899BEE39-0783-4A39-9159-2D20DE936D57}" srcOrd="0" destOrd="0" presId="urn:microsoft.com/office/officeart/2005/8/layout/process1"/>
    <dgm:cxn modelId="{853745C2-5214-4E64-8788-10A1D14B719E}" srcId="{2EC7E282-D16A-4C65-8149-5494FBC061D3}" destId="{581653F4-960B-4478-AE63-2F3336585753}" srcOrd="1" destOrd="0" parTransId="{A6A00E6D-1503-409F-8528-49977480709E}" sibTransId="{2A68CF5D-0CED-418B-9AFE-D09529788B43}"/>
    <dgm:cxn modelId="{7A70A8C4-6B1F-4336-942D-5C42903BAC24}" type="presOf" srcId="{DAB59848-431B-4C60-8985-BA727B11AC23}" destId="{87DF6491-38D3-4C93-8DC3-45955160D60B}" srcOrd="1" destOrd="0" presId="urn:microsoft.com/office/officeart/2005/8/layout/process1"/>
    <dgm:cxn modelId="{DE17B7C4-BE9C-43F7-98C2-C0891BC2272F}" type="presOf" srcId="{97BE7EA5-A8D8-4E9F-98EF-83219A24BEC8}" destId="{95D4117E-0A44-4D08-8C6D-73019165137F}" srcOrd="0" destOrd="0" presId="urn:microsoft.com/office/officeart/2005/8/layout/process1"/>
    <dgm:cxn modelId="{8414F8D2-7CED-4B29-BD46-0FA271296AFB}" srcId="{2EC7E282-D16A-4C65-8149-5494FBC061D3}" destId="{97BE7EA5-A8D8-4E9F-98EF-83219A24BEC8}" srcOrd="0" destOrd="0" parTransId="{63E06BAE-8465-4755-B086-87BF019DF2FE}" sibTransId="{DAB59848-431B-4C60-8985-BA727B11AC23}"/>
    <dgm:cxn modelId="{273C5FB3-13FB-4AF4-B0CE-D1A51DB806D2}" type="presParOf" srcId="{24B631E8-28C7-4245-B42D-73CFFC4B4919}" destId="{95D4117E-0A44-4D08-8C6D-73019165137F}" srcOrd="0" destOrd="0" presId="urn:microsoft.com/office/officeart/2005/8/layout/process1"/>
    <dgm:cxn modelId="{3A7F5F30-3806-4ECF-8E28-A3C5848E3D8B}" type="presParOf" srcId="{24B631E8-28C7-4245-B42D-73CFFC4B4919}" destId="{EB99FEC3-5783-4DAC-A070-674FC4132C30}" srcOrd="1" destOrd="0" presId="urn:microsoft.com/office/officeart/2005/8/layout/process1"/>
    <dgm:cxn modelId="{332E2B42-FD88-460B-B1E5-949F87D43364}" type="presParOf" srcId="{EB99FEC3-5783-4DAC-A070-674FC4132C30}" destId="{87DF6491-38D3-4C93-8DC3-45955160D60B}" srcOrd="0" destOrd="0" presId="urn:microsoft.com/office/officeart/2005/8/layout/process1"/>
    <dgm:cxn modelId="{12E45954-C648-4C1F-8F74-677BACF1A9D9}" type="presParOf" srcId="{24B631E8-28C7-4245-B42D-73CFFC4B4919}" destId="{899BEE39-0783-4A39-9159-2D20DE936D57}" srcOrd="2" destOrd="0" presId="urn:microsoft.com/office/officeart/2005/8/layout/process1"/>
    <dgm:cxn modelId="{CD6DBC0F-C1C5-4280-947E-17BC1AC1899B}" type="presParOf" srcId="{24B631E8-28C7-4245-B42D-73CFFC4B4919}" destId="{6F08AB5E-71BC-41FF-92B8-DB46A3F6E68D}" srcOrd="3" destOrd="0" presId="urn:microsoft.com/office/officeart/2005/8/layout/process1"/>
    <dgm:cxn modelId="{A91AD57B-615F-46ED-9B35-D4F58C43A7E9}" type="presParOf" srcId="{6F08AB5E-71BC-41FF-92B8-DB46A3F6E68D}" destId="{2C0737AE-5E58-4677-BDC0-E658C91CC448}" srcOrd="0" destOrd="0" presId="urn:microsoft.com/office/officeart/2005/8/layout/process1"/>
    <dgm:cxn modelId="{B9C8506C-6C1D-4C9C-9A74-F1A99D0DF26C}" type="presParOf" srcId="{24B631E8-28C7-4245-B42D-73CFFC4B4919}" destId="{D8963D96-D27D-44FE-A0CF-3F27EA605517}" srcOrd="4" destOrd="0" presId="urn:microsoft.com/office/officeart/2005/8/layout/process1"/>
    <dgm:cxn modelId="{54556CA1-FACB-4CCA-81C2-2C862CFBB247}" type="presParOf" srcId="{24B631E8-28C7-4245-B42D-73CFFC4B4919}" destId="{D23A8BDF-7E11-49FF-AE64-E06A49085ACC}" srcOrd="5" destOrd="0" presId="urn:microsoft.com/office/officeart/2005/8/layout/process1"/>
    <dgm:cxn modelId="{6A58386A-3197-4FB2-9445-9BF7BE3EC544}" type="presParOf" srcId="{D23A8BDF-7E11-49FF-AE64-E06A49085ACC}" destId="{0A398C4C-5546-4B8F-8EE3-3685E2AECAC7}" srcOrd="0" destOrd="0" presId="urn:microsoft.com/office/officeart/2005/8/layout/process1"/>
    <dgm:cxn modelId="{9D10B1D1-8548-497C-97D4-48931D314A47}" type="presParOf" srcId="{24B631E8-28C7-4245-B42D-73CFFC4B4919}" destId="{5D595B5A-E022-462E-9CA4-81F72FBC2EA1}" srcOrd="6"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61B2321-3569-4B01-A566-920F99551D5B}" type="doc">
      <dgm:prSet loTypeId="urn:microsoft.com/office/officeart/2005/8/layout/process1" loCatId="process" qsTypeId="urn:microsoft.com/office/officeart/2005/8/quickstyle/simple1" qsCatId="simple" csTypeId="urn:microsoft.com/office/officeart/2005/8/colors/accent0_1" csCatId="mainScheme" phldr="1"/>
      <dgm:spPr/>
      <dgm:t>
        <a:bodyPr/>
        <a:lstStyle/>
        <a:p>
          <a:endParaRPr lang="en-IE"/>
        </a:p>
      </dgm:t>
    </dgm:pt>
    <dgm:pt modelId="{A04D65C9-CA56-4B00-8336-783100BE5249}">
      <dgm:prSet phldrT="[Text]" custT="1"/>
      <dgm:spPr/>
      <dgm:t>
        <a:bodyPr/>
        <a:lstStyle/>
        <a:p>
          <a:pPr>
            <a:buFont typeface="Courier New" panose="020B0604020202020204" pitchFamily="34" charset="0"/>
            <a:buChar char="o"/>
          </a:pPr>
          <a:r>
            <a:rPr lang="en-US" sz="1800" b="0" i="0">
              <a:latin typeface="+mj-lt"/>
            </a:rPr>
            <a:t>The university was effectively shut down, with IT systems being disabled for all students and staff.</a:t>
          </a:r>
          <a:endParaRPr lang="en-IE" sz="1800">
            <a:latin typeface="+mj-lt"/>
          </a:endParaRPr>
        </a:p>
      </dgm:t>
    </dgm:pt>
    <dgm:pt modelId="{08DF2081-8620-4C3E-8A25-840701D25C87}" type="parTrans" cxnId="{87BF204B-8A61-49F9-B470-3B9D946AF250}">
      <dgm:prSet/>
      <dgm:spPr/>
      <dgm:t>
        <a:bodyPr/>
        <a:lstStyle/>
        <a:p>
          <a:endParaRPr lang="en-IE" sz="1800">
            <a:latin typeface="+mj-lt"/>
          </a:endParaRPr>
        </a:p>
      </dgm:t>
    </dgm:pt>
    <dgm:pt modelId="{24DE59D8-5345-40EA-837A-7D4E30E7EC38}" type="sibTrans" cxnId="{87BF204B-8A61-49F9-B470-3B9D946AF250}">
      <dgm:prSet custT="1"/>
      <dgm:spPr/>
      <dgm:t>
        <a:bodyPr/>
        <a:lstStyle/>
        <a:p>
          <a:endParaRPr lang="en-IE" sz="1800">
            <a:latin typeface="+mj-lt"/>
          </a:endParaRPr>
        </a:p>
      </dgm:t>
    </dgm:pt>
    <dgm:pt modelId="{4B0A80BA-4745-4F54-8A90-3EC83F25EAE5}">
      <dgm:prSet custT="1"/>
      <dgm:spPr/>
      <dgm:t>
        <a:bodyPr/>
        <a:lstStyle/>
        <a:p>
          <a:r>
            <a:rPr lang="en-US" sz="1800">
              <a:latin typeface="+mj-lt"/>
              <a:ea typeface="Lato"/>
              <a:cs typeface="Lato"/>
            </a:rPr>
            <a:t>Communication channels were limited even email services were affected.</a:t>
          </a:r>
          <a:endParaRPr lang="en-US" sz="1800">
            <a:latin typeface="+mj-lt"/>
            <a:ea typeface="Lato"/>
            <a:cs typeface="Calibri"/>
          </a:endParaRPr>
        </a:p>
      </dgm:t>
    </dgm:pt>
    <dgm:pt modelId="{A62968B6-4FF0-444C-81AA-309019132624}" type="parTrans" cxnId="{65659243-0FBB-498F-BD08-E836A62A5F8F}">
      <dgm:prSet/>
      <dgm:spPr/>
      <dgm:t>
        <a:bodyPr/>
        <a:lstStyle/>
        <a:p>
          <a:endParaRPr lang="en-IE" sz="1800">
            <a:latin typeface="+mj-lt"/>
          </a:endParaRPr>
        </a:p>
      </dgm:t>
    </dgm:pt>
    <dgm:pt modelId="{E2B0B41E-779B-4294-96CE-360A746A8981}" type="sibTrans" cxnId="{65659243-0FBB-498F-BD08-E836A62A5F8F}">
      <dgm:prSet custT="1"/>
      <dgm:spPr/>
      <dgm:t>
        <a:bodyPr/>
        <a:lstStyle/>
        <a:p>
          <a:endParaRPr lang="en-IE" sz="1800">
            <a:latin typeface="+mj-lt"/>
          </a:endParaRPr>
        </a:p>
      </dgm:t>
    </dgm:pt>
    <dgm:pt modelId="{AA310A3D-64CA-4C40-8635-0640D9C76F56}">
      <dgm:prSet custT="1"/>
      <dgm:spPr/>
      <dgm:t>
        <a:bodyPr/>
        <a:lstStyle/>
        <a:p>
          <a:r>
            <a:rPr lang="en-US" sz="1800">
              <a:latin typeface="+mj-lt"/>
            </a:rPr>
            <a:t>The attack revealed several vulnerabilities, such as </a:t>
          </a:r>
          <a:r>
            <a:rPr lang="en-US" sz="1800" b="1">
              <a:latin typeface="+mj-lt"/>
            </a:rPr>
            <a:t>Insufficient Network Segmentation </a:t>
          </a:r>
          <a:r>
            <a:rPr lang="en-US" sz="1800">
              <a:latin typeface="+mj-lt"/>
            </a:rPr>
            <a:t>and </a:t>
          </a:r>
          <a:r>
            <a:rPr lang="en-US" sz="1800" b="1">
              <a:latin typeface="+mj-lt"/>
            </a:rPr>
            <a:t>Inadequate monitoring activity </a:t>
          </a:r>
          <a:r>
            <a:rPr lang="en-US" sz="1800">
              <a:latin typeface="+mj-lt"/>
            </a:rPr>
            <a:t>on the network.</a:t>
          </a:r>
          <a:endParaRPr lang="en-US" sz="1800">
            <a:latin typeface="+mj-lt"/>
            <a:cs typeface="Calibri"/>
          </a:endParaRPr>
        </a:p>
      </dgm:t>
    </dgm:pt>
    <dgm:pt modelId="{C35FF971-96B8-446A-8950-207A334CEBE7}" type="parTrans" cxnId="{F528C05A-983C-46A0-AA76-DEDD40C40025}">
      <dgm:prSet/>
      <dgm:spPr/>
      <dgm:t>
        <a:bodyPr/>
        <a:lstStyle/>
        <a:p>
          <a:endParaRPr lang="en-IE" sz="1800">
            <a:latin typeface="+mj-lt"/>
          </a:endParaRPr>
        </a:p>
      </dgm:t>
    </dgm:pt>
    <dgm:pt modelId="{62D85666-D74C-4B0E-A8D7-6684EDAB12E3}" type="sibTrans" cxnId="{F528C05A-983C-46A0-AA76-DEDD40C40025}">
      <dgm:prSet custT="1"/>
      <dgm:spPr/>
      <dgm:t>
        <a:bodyPr/>
        <a:lstStyle/>
        <a:p>
          <a:endParaRPr lang="en-IE" sz="1800">
            <a:latin typeface="+mj-lt"/>
          </a:endParaRPr>
        </a:p>
      </dgm:t>
    </dgm:pt>
    <dgm:pt modelId="{53F867B9-2DAD-4371-93FD-5E60700D03E3}">
      <dgm:prSet custT="1"/>
      <dgm:spPr/>
      <dgm:t>
        <a:bodyPr/>
        <a:lstStyle/>
        <a:p>
          <a:r>
            <a:rPr lang="en-US" sz="1800">
              <a:latin typeface="+mj-lt"/>
              <a:ea typeface="Lato"/>
              <a:cs typeface="Lato"/>
            </a:rPr>
            <a:t>The timing of the attack, during the holiday season, exacerbated the response delay, giving the attackers more time to encrypt data.</a:t>
          </a:r>
          <a:endParaRPr lang="en-US" sz="1800">
            <a:latin typeface="+mj-lt"/>
            <a:cs typeface="Calibri"/>
          </a:endParaRPr>
        </a:p>
      </dgm:t>
    </dgm:pt>
    <dgm:pt modelId="{3C4D1E15-C973-401D-9017-C241CC175A01}" type="parTrans" cxnId="{2DA1E285-7DD8-4A12-B8FB-B42616F02BE4}">
      <dgm:prSet/>
      <dgm:spPr/>
      <dgm:t>
        <a:bodyPr/>
        <a:lstStyle/>
        <a:p>
          <a:endParaRPr lang="en-IE" sz="1800">
            <a:latin typeface="+mj-lt"/>
          </a:endParaRPr>
        </a:p>
      </dgm:t>
    </dgm:pt>
    <dgm:pt modelId="{63C42E90-01EF-4FA7-84D3-9574EED2C3E4}" type="sibTrans" cxnId="{2DA1E285-7DD8-4A12-B8FB-B42616F02BE4}">
      <dgm:prSet/>
      <dgm:spPr/>
      <dgm:t>
        <a:bodyPr/>
        <a:lstStyle/>
        <a:p>
          <a:endParaRPr lang="en-IE" sz="1800">
            <a:latin typeface="+mj-lt"/>
          </a:endParaRPr>
        </a:p>
      </dgm:t>
    </dgm:pt>
    <dgm:pt modelId="{A88C357C-0C5B-421D-9FAA-D8F4ABA4DD2F}" type="pres">
      <dgm:prSet presAssocID="{B61B2321-3569-4B01-A566-920F99551D5B}" presName="Name0" presStyleCnt="0">
        <dgm:presLayoutVars>
          <dgm:dir/>
          <dgm:resizeHandles val="exact"/>
        </dgm:presLayoutVars>
      </dgm:prSet>
      <dgm:spPr/>
    </dgm:pt>
    <dgm:pt modelId="{47EC64A5-D3BA-4966-BB40-1A4D7753CC58}" type="pres">
      <dgm:prSet presAssocID="{A04D65C9-CA56-4B00-8336-783100BE5249}" presName="node" presStyleLbl="node1" presStyleIdx="0" presStyleCnt="4">
        <dgm:presLayoutVars>
          <dgm:bulletEnabled val="1"/>
        </dgm:presLayoutVars>
      </dgm:prSet>
      <dgm:spPr/>
    </dgm:pt>
    <dgm:pt modelId="{9C73FE5A-AE1D-4232-A715-C450011FEB87}" type="pres">
      <dgm:prSet presAssocID="{24DE59D8-5345-40EA-837A-7D4E30E7EC38}" presName="sibTrans" presStyleLbl="sibTrans2D1" presStyleIdx="0" presStyleCnt="3"/>
      <dgm:spPr/>
    </dgm:pt>
    <dgm:pt modelId="{7FE974A6-419D-423B-B49C-8B225E981DBD}" type="pres">
      <dgm:prSet presAssocID="{24DE59D8-5345-40EA-837A-7D4E30E7EC38}" presName="connectorText" presStyleLbl="sibTrans2D1" presStyleIdx="0" presStyleCnt="3"/>
      <dgm:spPr/>
    </dgm:pt>
    <dgm:pt modelId="{305898D0-8A0E-4E02-B372-78CD6386F0F3}" type="pres">
      <dgm:prSet presAssocID="{4B0A80BA-4745-4F54-8A90-3EC83F25EAE5}" presName="node" presStyleLbl="node1" presStyleIdx="1" presStyleCnt="4">
        <dgm:presLayoutVars>
          <dgm:bulletEnabled val="1"/>
        </dgm:presLayoutVars>
      </dgm:prSet>
      <dgm:spPr/>
    </dgm:pt>
    <dgm:pt modelId="{6A16A918-40B1-42EB-81EB-CD91B0831DB0}" type="pres">
      <dgm:prSet presAssocID="{E2B0B41E-779B-4294-96CE-360A746A8981}" presName="sibTrans" presStyleLbl="sibTrans2D1" presStyleIdx="1" presStyleCnt="3"/>
      <dgm:spPr/>
    </dgm:pt>
    <dgm:pt modelId="{0BE2EE39-662E-4791-B151-E8816948658C}" type="pres">
      <dgm:prSet presAssocID="{E2B0B41E-779B-4294-96CE-360A746A8981}" presName="connectorText" presStyleLbl="sibTrans2D1" presStyleIdx="1" presStyleCnt="3"/>
      <dgm:spPr/>
    </dgm:pt>
    <dgm:pt modelId="{E515A8FF-D9DE-4310-B360-E3D4487DD2F2}" type="pres">
      <dgm:prSet presAssocID="{AA310A3D-64CA-4C40-8635-0640D9C76F56}" presName="node" presStyleLbl="node1" presStyleIdx="2" presStyleCnt="4">
        <dgm:presLayoutVars>
          <dgm:bulletEnabled val="1"/>
        </dgm:presLayoutVars>
      </dgm:prSet>
      <dgm:spPr/>
    </dgm:pt>
    <dgm:pt modelId="{9172FF24-95C2-449F-8D7D-40D1A5B4355A}" type="pres">
      <dgm:prSet presAssocID="{62D85666-D74C-4B0E-A8D7-6684EDAB12E3}" presName="sibTrans" presStyleLbl="sibTrans2D1" presStyleIdx="2" presStyleCnt="3"/>
      <dgm:spPr/>
    </dgm:pt>
    <dgm:pt modelId="{1CB6D994-9F30-4A79-8EB1-C0D275A34DD3}" type="pres">
      <dgm:prSet presAssocID="{62D85666-D74C-4B0E-A8D7-6684EDAB12E3}" presName="connectorText" presStyleLbl="sibTrans2D1" presStyleIdx="2" presStyleCnt="3"/>
      <dgm:spPr/>
    </dgm:pt>
    <dgm:pt modelId="{791380C2-2655-4AAE-86FA-080CB059C8C9}" type="pres">
      <dgm:prSet presAssocID="{53F867B9-2DAD-4371-93FD-5E60700D03E3}" presName="node" presStyleLbl="node1" presStyleIdx="3" presStyleCnt="4">
        <dgm:presLayoutVars>
          <dgm:bulletEnabled val="1"/>
        </dgm:presLayoutVars>
      </dgm:prSet>
      <dgm:spPr/>
    </dgm:pt>
  </dgm:ptLst>
  <dgm:cxnLst>
    <dgm:cxn modelId="{2EC6701B-5C3C-4427-9C45-6D769945E3B6}" type="presOf" srcId="{4B0A80BA-4745-4F54-8A90-3EC83F25EAE5}" destId="{305898D0-8A0E-4E02-B372-78CD6386F0F3}" srcOrd="0" destOrd="0" presId="urn:microsoft.com/office/officeart/2005/8/layout/process1"/>
    <dgm:cxn modelId="{CFF5145C-D13A-4775-9EBA-D075D182AB41}" type="presOf" srcId="{24DE59D8-5345-40EA-837A-7D4E30E7EC38}" destId="{9C73FE5A-AE1D-4232-A715-C450011FEB87}" srcOrd="0" destOrd="0" presId="urn:microsoft.com/office/officeart/2005/8/layout/process1"/>
    <dgm:cxn modelId="{65659243-0FBB-498F-BD08-E836A62A5F8F}" srcId="{B61B2321-3569-4B01-A566-920F99551D5B}" destId="{4B0A80BA-4745-4F54-8A90-3EC83F25EAE5}" srcOrd="1" destOrd="0" parTransId="{A62968B6-4FF0-444C-81AA-309019132624}" sibTransId="{E2B0B41E-779B-4294-96CE-360A746A8981}"/>
    <dgm:cxn modelId="{87BF204B-8A61-49F9-B470-3B9D946AF250}" srcId="{B61B2321-3569-4B01-A566-920F99551D5B}" destId="{A04D65C9-CA56-4B00-8336-783100BE5249}" srcOrd="0" destOrd="0" parTransId="{08DF2081-8620-4C3E-8A25-840701D25C87}" sibTransId="{24DE59D8-5345-40EA-837A-7D4E30E7EC38}"/>
    <dgm:cxn modelId="{62A57753-7387-4A00-BA5B-7F3625A42996}" type="presOf" srcId="{24DE59D8-5345-40EA-837A-7D4E30E7EC38}" destId="{7FE974A6-419D-423B-B49C-8B225E981DBD}" srcOrd="1" destOrd="0" presId="urn:microsoft.com/office/officeart/2005/8/layout/process1"/>
    <dgm:cxn modelId="{F528C05A-983C-46A0-AA76-DEDD40C40025}" srcId="{B61B2321-3569-4B01-A566-920F99551D5B}" destId="{AA310A3D-64CA-4C40-8635-0640D9C76F56}" srcOrd="2" destOrd="0" parTransId="{C35FF971-96B8-446A-8950-207A334CEBE7}" sibTransId="{62D85666-D74C-4B0E-A8D7-6684EDAB12E3}"/>
    <dgm:cxn modelId="{2DA1E285-7DD8-4A12-B8FB-B42616F02BE4}" srcId="{B61B2321-3569-4B01-A566-920F99551D5B}" destId="{53F867B9-2DAD-4371-93FD-5E60700D03E3}" srcOrd="3" destOrd="0" parTransId="{3C4D1E15-C973-401D-9017-C241CC175A01}" sibTransId="{63C42E90-01EF-4FA7-84D3-9574EED2C3E4}"/>
    <dgm:cxn modelId="{189B088F-2820-43C0-B0AA-14552C0E11CF}" type="presOf" srcId="{A04D65C9-CA56-4B00-8336-783100BE5249}" destId="{47EC64A5-D3BA-4966-BB40-1A4D7753CC58}" srcOrd="0" destOrd="0" presId="urn:microsoft.com/office/officeart/2005/8/layout/process1"/>
    <dgm:cxn modelId="{C2A36492-82E7-4CA0-8F91-526CDC74663D}" type="presOf" srcId="{B61B2321-3569-4B01-A566-920F99551D5B}" destId="{A88C357C-0C5B-421D-9FAA-D8F4ABA4DD2F}" srcOrd="0" destOrd="0" presId="urn:microsoft.com/office/officeart/2005/8/layout/process1"/>
    <dgm:cxn modelId="{9E744E93-56CF-46C1-9CE6-180DAC3868D1}" type="presOf" srcId="{AA310A3D-64CA-4C40-8635-0640D9C76F56}" destId="{E515A8FF-D9DE-4310-B360-E3D4487DD2F2}" srcOrd="0" destOrd="0" presId="urn:microsoft.com/office/officeart/2005/8/layout/process1"/>
    <dgm:cxn modelId="{9C55FFA2-E883-42F7-8EFC-5DFB418807C6}" type="presOf" srcId="{62D85666-D74C-4B0E-A8D7-6684EDAB12E3}" destId="{1CB6D994-9F30-4A79-8EB1-C0D275A34DD3}" srcOrd="1" destOrd="0" presId="urn:microsoft.com/office/officeart/2005/8/layout/process1"/>
    <dgm:cxn modelId="{0FA7EEB4-1EAA-4073-9AB4-15C60B1999BB}" type="presOf" srcId="{62D85666-D74C-4B0E-A8D7-6684EDAB12E3}" destId="{9172FF24-95C2-449F-8D7D-40D1A5B4355A}" srcOrd="0" destOrd="0" presId="urn:microsoft.com/office/officeart/2005/8/layout/process1"/>
    <dgm:cxn modelId="{0DAE23C3-6767-4D79-B49C-3FFF9C896760}" type="presOf" srcId="{E2B0B41E-779B-4294-96CE-360A746A8981}" destId="{0BE2EE39-662E-4791-B151-E8816948658C}" srcOrd="1" destOrd="0" presId="urn:microsoft.com/office/officeart/2005/8/layout/process1"/>
    <dgm:cxn modelId="{14119FC7-349B-4987-95E2-A13932BA418B}" type="presOf" srcId="{E2B0B41E-779B-4294-96CE-360A746A8981}" destId="{6A16A918-40B1-42EB-81EB-CD91B0831DB0}" srcOrd="0" destOrd="0" presId="urn:microsoft.com/office/officeart/2005/8/layout/process1"/>
    <dgm:cxn modelId="{EBC766EA-F3D1-4314-9928-E1517CFA93DC}" type="presOf" srcId="{53F867B9-2DAD-4371-93FD-5E60700D03E3}" destId="{791380C2-2655-4AAE-86FA-080CB059C8C9}" srcOrd="0" destOrd="0" presId="urn:microsoft.com/office/officeart/2005/8/layout/process1"/>
    <dgm:cxn modelId="{29999DC1-5A51-46E7-8739-127864A88088}" type="presParOf" srcId="{A88C357C-0C5B-421D-9FAA-D8F4ABA4DD2F}" destId="{47EC64A5-D3BA-4966-BB40-1A4D7753CC58}" srcOrd="0" destOrd="0" presId="urn:microsoft.com/office/officeart/2005/8/layout/process1"/>
    <dgm:cxn modelId="{3364B3B0-C9FF-4F5B-B004-12139AE4B1CF}" type="presParOf" srcId="{A88C357C-0C5B-421D-9FAA-D8F4ABA4DD2F}" destId="{9C73FE5A-AE1D-4232-A715-C450011FEB87}" srcOrd="1" destOrd="0" presId="urn:microsoft.com/office/officeart/2005/8/layout/process1"/>
    <dgm:cxn modelId="{A4D97A1A-263F-4488-A547-E6FD0745BC5D}" type="presParOf" srcId="{9C73FE5A-AE1D-4232-A715-C450011FEB87}" destId="{7FE974A6-419D-423B-B49C-8B225E981DBD}" srcOrd="0" destOrd="0" presId="urn:microsoft.com/office/officeart/2005/8/layout/process1"/>
    <dgm:cxn modelId="{EACBD6BC-128C-4FB8-8423-117CC8F87853}" type="presParOf" srcId="{A88C357C-0C5B-421D-9FAA-D8F4ABA4DD2F}" destId="{305898D0-8A0E-4E02-B372-78CD6386F0F3}" srcOrd="2" destOrd="0" presId="urn:microsoft.com/office/officeart/2005/8/layout/process1"/>
    <dgm:cxn modelId="{D8127178-A1E6-46AE-BD25-E8DBE49E885C}" type="presParOf" srcId="{A88C357C-0C5B-421D-9FAA-D8F4ABA4DD2F}" destId="{6A16A918-40B1-42EB-81EB-CD91B0831DB0}" srcOrd="3" destOrd="0" presId="urn:microsoft.com/office/officeart/2005/8/layout/process1"/>
    <dgm:cxn modelId="{65777406-6C0D-4DDB-ACFC-FB331889F20A}" type="presParOf" srcId="{6A16A918-40B1-42EB-81EB-CD91B0831DB0}" destId="{0BE2EE39-662E-4791-B151-E8816948658C}" srcOrd="0" destOrd="0" presId="urn:microsoft.com/office/officeart/2005/8/layout/process1"/>
    <dgm:cxn modelId="{7626E0D4-DD64-479E-B8A0-E9479279801E}" type="presParOf" srcId="{A88C357C-0C5B-421D-9FAA-D8F4ABA4DD2F}" destId="{E515A8FF-D9DE-4310-B360-E3D4487DD2F2}" srcOrd="4" destOrd="0" presId="urn:microsoft.com/office/officeart/2005/8/layout/process1"/>
    <dgm:cxn modelId="{54DE7CEB-9480-486A-8A8E-E0E280F52A1B}" type="presParOf" srcId="{A88C357C-0C5B-421D-9FAA-D8F4ABA4DD2F}" destId="{9172FF24-95C2-449F-8D7D-40D1A5B4355A}" srcOrd="5" destOrd="0" presId="urn:microsoft.com/office/officeart/2005/8/layout/process1"/>
    <dgm:cxn modelId="{767ED06D-1318-49DE-B297-898116D02A78}" type="presParOf" srcId="{9172FF24-95C2-449F-8D7D-40D1A5B4355A}" destId="{1CB6D994-9F30-4A79-8EB1-C0D275A34DD3}" srcOrd="0" destOrd="0" presId="urn:microsoft.com/office/officeart/2005/8/layout/process1"/>
    <dgm:cxn modelId="{2697C4FA-BE6A-4DF9-B690-F38025B1859D}" type="presParOf" srcId="{A88C357C-0C5B-421D-9FAA-D8F4ABA4DD2F}" destId="{791380C2-2655-4AAE-86FA-080CB059C8C9}" srcOrd="6" destOrd="0" presId="urn:microsoft.com/office/officeart/2005/8/layout/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20F55-20A4-4012-97F6-3C26A1BDE9BF}">
      <dsp:nvSpPr>
        <dsp:cNvPr id="0" name=""/>
        <dsp:cNvSpPr/>
      </dsp:nvSpPr>
      <dsp:spPr>
        <a:xfrm>
          <a:off x="916430" y="730435"/>
          <a:ext cx="1444107" cy="14441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5B268D8-06DB-495C-8918-C8D91D12965B}">
      <dsp:nvSpPr>
        <dsp:cNvPr id="0" name=""/>
        <dsp:cNvSpPr/>
      </dsp:nvSpPr>
      <dsp:spPr>
        <a:xfrm>
          <a:off x="33920" y="2608402"/>
          <a:ext cx="320912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IE" sz="1400" kern="1200"/>
            <a:t>The average ransom in 2024 was found to be over </a:t>
          </a:r>
          <a:r>
            <a:rPr lang="en-IE" sz="1400" b="1" kern="1200"/>
            <a:t>$2.7 million </a:t>
          </a:r>
          <a:r>
            <a:rPr lang="en-IE" sz="1400" b="0" kern="1200"/>
            <a:t>in 2024</a:t>
          </a:r>
          <a:endParaRPr lang="en-US" sz="1400" b="1" kern="1200"/>
        </a:p>
      </dsp:txBody>
      <dsp:txXfrm>
        <a:off x="33920" y="2608402"/>
        <a:ext cx="3209128" cy="1012500"/>
      </dsp:txXfrm>
    </dsp:sp>
    <dsp:sp modelId="{D9E21E3D-C4BB-4272-924F-0099D4AC60C3}">
      <dsp:nvSpPr>
        <dsp:cNvPr id="0" name=""/>
        <dsp:cNvSpPr/>
      </dsp:nvSpPr>
      <dsp:spPr>
        <a:xfrm>
          <a:off x="4687156" y="730435"/>
          <a:ext cx="1444107" cy="1444107"/>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3AA4AE6-A03B-4D24-9193-2B87EABFDBD3}">
      <dsp:nvSpPr>
        <dsp:cNvPr id="0" name=""/>
        <dsp:cNvSpPr/>
      </dsp:nvSpPr>
      <dsp:spPr>
        <a:xfrm>
          <a:off x="3804645" y="2608402"/>
          <a:ext cx="320912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US" sz="1600" b="1" i="0" kern="1200"/>
            <a:t>Ransomware</a:t>
          </a:r>
          <a:r>
            <a:rPr lang="en-US" sz="1600" b="0" i="0" kern="1200"/>
            <a:t> attacks have surged by 77%, with over 4,374 new victims recorded across 75 countries in 2024</a:t>
          </a:r>
          <a:endParaRPr lang="en-US" sz="1600" b="0" kern="1200"/>
        </a:p>
      </dsp:txBody>
      <dsp:txXfrm>
        <a:off x="3804645" y="2608402"/>
        <a:ext cx="3209128" cy="1012500"/>
      </dsp:txXfrm>
    </dsp:sp>
    <dsp:sp modelId="{96C3BF7D-3004-43A7-B091-9F86C9783592}">
      <dsp:nvSpPr>
        <dsp:cNvPr id="0" name=""/>
        <dsp:cNvSpPr/>
      </dsp:nvSpPr>
      <dsp:spPr>
        <a:xfrm>
          <a:off x="8457881" y="730435"/>
          <a:ext cx="1444107" cy="14441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ED452DF-6EE1-405F-A9EC-9E23895DD58B}">
      <dsp:nvSpPr>
        <dsp:cNvPr id="0" name=""/>
        <dsp:cNvSpPr/>
      </dsp:nvSpPr>
      <dsp:spPr>
        <a:xfrm>
          <a:off x="7575371" y="2608402"/>
          <a:ext cx="3209128" cy="101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pPr>
          <a:r>
            <a:rPr lang="en-US" sz="1400" b="0" i="0" kern="1200"/>
            <a:t>A survey conducted in 2024 with </a:t>
          </a:r>
          <a:r>
            <a:rPr lang="en-US" sz="1400" b="1" i="0" kern="1200"/>
            <a:t>1,263</a:t>
          </a:r>
          <a:r>
            <a:rPr lang="en-US" sz="1400" b="0" i="0" kern="1200"/>
            <a:t> companies found </a:t>
          </a:r>
          <a:r>
            <a:rPr lang="en-US" sz="1400" b="1" i="0" kern="1200"/>
            <a:t>80 percent </a:t>
          </a:r>
          <a:r>
            <a:rPr lang="en-US" sz="1400" b="0" i="0" kern="1200"/>
            <a:t>of victims who submitted a ransom payment experienced another attack soon after</a:t>
          </a:r>
          <a:endParaRPr lang="en-US" sz="1400" kern="1200"/>
        </a:p>
      </dsp:txBody>
      <dsp:txXfrm>
        <a:off x="7575371" y="2608402"/>
        <a:ext cx="3209128" cy="10125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E2282D-1333-4331-ABF3-E7F7B213F100}">
      <dsp:nvSpPr>
        <dsp:cNvPr id="0" name=""/>
        <dsp:cNvSpPr/>
      </dsp:nvSpPr>
      <dsp:spPr>
        <a:xfrm>
          <a:off x="0" y="0"/>
          <a:ext cx="8750622" cy="7112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j-lt"/>
            </a:rPr>
            <a:t>In</a:t>
          </a:r>
          <a:r>
            <a:rPr lang="en-US" sz="1800" kern="1200" baseline="0">
              <a:latin typeface="+mj-lt"/>
            </a:rPr>
            <a:t> July of 2023, UWS became the target of a phishing attack executed by the  </a:t>
          </a:r>
          <a:r>
            <a:rPr lang="en-US" sz="1800" kern="1200" baseline="0" err="1">
              <a:latin typeface="+mj-lt"/>
            </a:rPr>
            <a:t>Rhysidia</a:t>
          </a:r>
          <a:r>
            <a:rPr lang="en-US" sz="1800" kern="1200" baseline="0">
              <a:latin typeface="+mj-lt"/>
            </a:rPr>
            <a:t> ransomware gang</a:t>
          </a:r>
          <a:endParaRPr lang="en-US" sz="1800" kern="1200">
            <a:latin typeface="+mj-lt"/>
          </a:endParaRPr>
        </a:p>
      </dsp:txBody>
      <dsp:txXfrm>
        <a:off x="20833" y="20833"/>
        <a:ext cx="7922995" cy="669610"/>
      </dsp:txXfrm>
    </dsp:sp>
    <dsp:sp modelId="{E54F0908-53F2-4B27-9475-E1B8B5DA60B5}">
      <dsp:nvSpPr>
        <dsp:cNvPr id="0" name=""/>
        <dsp:cNvSpPr/>
      </dsp:nvSpPr>
      <dsp:spPr>
        <a:xfrm>
          <a:off x="732864" y="840599"/>
          <a:ext cx="8750622" cy="7112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latin typeface="+mj-lt"/>
            </a:rPr>
            <a:t>The emails prompted recipients to verify their account information by clicking a link, leading to a fraudulent site designed to capture their login credentials.</a:t>
          </a:r>
        </a:p>
      </dsp:txBody>
      <dsp:txXfrm>
        <a:off x="753697" y="861432"/>
        <a:ext cx="7513761" cy="669610"/>
      </dsp:txXfrm>
    </dsp:sp>
    <dsp:sp modelId="{2CE1FE5B-A087-4621-BCB9-ED7FA9C4E58F}">
      <dsp:nvSpPr>
        <dsp:cNvPr id="0" name=""/>
        <dsp:cNvSpPr/>
      </dsp:nvSpPr>
      <dsp:spPr>
        <a:xfrm>
          <a:off x="1454790" y="1681199"/>
          <a:ext cx="8750622" cy="7112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err="1"/>
            <a:t>Rhysida</a:t>
          </a:r>
          <a:r>
            <a:rPr lang="en-US" sz="1800" b="0" i="0" kern="1200"/>
            <a:t> demanded 20 bitcoin (£450,000) for the confidential data they harvested and threatened it will be sold to the highest bidder.</a:t>
          </a:r>
          <a:endParaRPr lang="en-US" sz="1800" kern="1200">
            <a:latin typeface="+mj-lt"/>
          </a:endParaRPr>
        </a:p>
      </dsp:txBody>
      <dsp:txXfrm>
        <a:off x="1475623" y="1702032"/>
        <a:ext cx="7524700" cy="669610"/>
      </dsp:txXfrm>
    </dsp:sp>
    <dsp:sp modelId="{D042E93A-D6C3-4CFB-9A03-F68AD3D9EDBE}">
      <dsp:nvSpPr>
        <dsp:cNvPr id="0" name=""/>
        <dsp:cNvSpPr/>
      </dsp:nvSpPr>
      <dsp:spPr>
        <a:xfrm>
          <a:off x="2187655" y="2521799"/>
          <a:ext cx="8750622" cy="71127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0" i="0" kern="1200"/>
            <a:t>The incident was reported to police on 6 July</a:t>
          </a:r>
          <a:endParaRPr lang="en-US" sz="1800" kern="1200">
            <a:latin typeface="+mj-lt"/>
            <a:ea typeface="+mn-ea"/>
            <a:cs typeface="+mn-cs"/>
          </a:endParaRPr>
        </a:p>
      </dsp:txBody>
      <dsp:txXfrm>
        <a:off x="2208488" y="2542632"/>
        <a:ext cx="7513761" cy="669610"/>
      </dsp:txXfrm>
    </dsp:sp>
    <dsp:sp modelId="{299F4D4E-079E-4663-BB91-F87D143934BD}">
      <dsp:nvSpPr>
        <dsp:cNvPr id="0" name=""/>
        <dsp:cNvSpPr/>
      </dsp:nvSpPr>
      <dsp:spPr>
        <a:xfrm>
          <a:off x="8288292" y="544773"/>
          <a:ext cx="462329" cy="462329"/>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endParaRPr>
        </a:p>
      </dsp:txBody>
      <dsp:txXfrm>
        <a:off x="8392316" y="544773"/>
        <a:ext cx="254281" cy="347903"/>
      </dsp:txXfrm>
    </dsp:sp>
    <dsp:sp modelId="{202EB5C5-4E0B-4D57-9BA0-05087B29AFE6}">
      <dsp:nvSpPr>
        <dsp:cNvPr id="0" name=""/>
        <dsp:cNvSpPr/>
      </dsp:nvSpPr>
      <dsp:spPr>
        <a:xfrm>
          <a:off x="9021157" y="1385373"/>
          <a:ext cx="462329" cy="462329"/>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endParaRPr>
        </a:p>
      </dsp:txBody>
      <dsp:txXfrm>
        <a:off x="9125181" y="1385373"/>
        <a:ext cx="254281" cy="347903"/>
      </dsp:txXfrm>
    </dsp:sp>
    <dsp:sp modelId="{63C0782E-1200-4655-AB86-202660FF4E87}">
      <dsp:nvSpPr>
        <dsp:cNvPr id="0" name=""/>
        <dsp:cNvSpPr/>
      </dsp:nvSpPr>
      <dsp:spPr>
        <a:xfrm>
          <a:off x="9743083" y="2225972"/>
          <a:ext cx="462329" cy="462329"/>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dk1">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IE" sz="1800" kern="1200">
            <a:latin typeface="+mj-lt"/>
          </a:endParaRPr>
        </a:p>
      </dsp:txBody>
      <dsp:txXfrm>
        <a:off x="9847107" y="2225972"/>
        <a:ext cx="254281" cy="34790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1BB1E0-43F4-412E-8E3C-9C00ACF98039}">
      <dsp:nvSpPr>
        <dsp:cNvPr id="0" name=""/>
        <dsp:cNvSpPr/>
      </dsp:nvSpPr>
      <dsp:spPr>
        <a:xfrm>
          <a:off x="845671" y="0"/>
          <a:ext cx="9584277" cy="3089904"/>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046199-A4D6-4B40-B056-9862D0144908}">
      <dsp:nvSpPr>
        <dsp:cNvPr id="0" name=""/>
        <dsp:cNvSpPr/>
      </dsp:nvSpPr>
      <dsp:spPr>
        <a:xfrm>
          <a:off x="0" y="926971"/>
          <a:ext cx="3382686" cy="12359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Font typeface="Courier New" panose="020B0604020202020204" pitchFamily="34" charset="0"/>
            <a:buNone/>
          </a:pPr>
          <a:r>
            <a:rPr lang="en-US" sz="1600" kern="1200">
              <a:solidFill>
                <a:prstClr val="white"/>
              </a:solidFill>
              <a:latin typeface="Aptos Display" panose="02110004020202020204"/>
              <a:ea typeface="Lato"/>
              <a:cs typeface="Lato"/>
            </a:rPr>
            <a:t>The university mandating MFA for all accounts to add an extra layer of security</a:t>
          </a:r>
          <a:r>
            <a:rPr lang="en-US" sz="1400" kern="1200">
              <a:solidFill>
                <a:prstClr val="white"/>
              </a:solidFill>
              <a:latin typeface="+mj-lt"/>
              <a:ea typeface="Lato"/>
              <a:cs typeface="Lato"/>
            </a:rPr>
            <a:t>.</a:t>
          </a:r>
          <a:endParaRPr lang="en-IE" sz="1400" kern="1200" dirty="0">
            <a:solidFill>
              <a:prstClr val="white"/>
            </a:solidFill>
            <a:latin typeface="+mj-lt"/>
            <a:ea typeface="Lato"/>
            <a:cs typeface="Lato"/>
          </a:endParaRPr>
        </a:p>
      </dsp:txBody>
      <dsp:txXfrm>
        <a:off x="60335" y="987306"/>
        <a:ext cx="3262016" cy="1115291"/>
      </dsp:txXfrm>
    </dsp:sp>
    <dsp:sp modelId="{BBF8ADD9-E7FA-40E1-B602-53A6A7D48374}">
      <dsp:nvSpPr>
        <dsp:cNvPr id="0" name=""/>
        <dsp:cNvSpPr/>
      </dsp:nvSpPr>
      <dsp:spPr>
        <a:xfrm>
          <a:off x="3946466" y="926971"/>
          <a:ext cx="3382686" cy="12359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latin typeface="+mj-lt"/>
              <a:ea typeface="Lato"/>
              <a:cs typeface="Lato"/>
            </a:rPr>
            <a:t>UWS would consider upgrading its email security systems to better detect and block phishing attempts before they reached users’ inboxes.</a:t>
          </a:r>
          <a:endParaRPr lang="en-US" sz="1600" kern="1200">
            <a:latin typeface="+mj-lt"/>
            <a:ea typeface="Lato"/>
            <a:cs typeface="Calibri"/>
          </a:endParaRPr>
        </a:p>
      </dsp:txBody>
      <dsp:txXfrm>
        <a:off x="4006801" y="987306"/>
        <a:ext cx="3262016" cy="1115291"/>
      </dsp:txXfrm>
    </dsp:sp>
    <dsp:sp modelId="{B57CB66D-4430-4C13-A118-0DA887978A42}">
      <dsp:nvSpPr>
        <dsp:cNvPr id="0" name=""/>
        <dsp:cNvSpPr/>
      </dsp:nvSpPr>
      <dsp:spPr>
        <a:xfrm>
          <a:off x="7892934" y="945992"/>
          <a:ext cx="3382686" cy="1235961"/>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solidFill>
                <a:prstClr val="white"/>
              </a:solidFill>
              <a:latin typeface="Aptos Display" panose="02110004020202020204"/>
              <a:ea typeface="Lato"/>
              <a:cs typeface="Lato"/>
            </a:rPr>
            <a:t>The university launched an ongoing cybersecurity awareness program</a:t>
          </a:r>
          <a:r>
            <a:rPr lang="en-US" sz="1400" kern="1200">
              <a:latin typeface="Aptos"/>
              <a:cs typeface="Calibri"/>
            </a:rPr>
            <a:t>.</a:t>
          </a:r>
          <a:endParaRPr lang="en-US" sz="1400" kern="1200" dirty="0">
            <a:latin typeface="+mj-lt"/>
            <a:cs typeface="Calibri"/>
          </a:endParaRPr>
        </a:p>
      </dsp:txBody>
      <dsp:txXfrm>
        <a:off x="7953269" y="1006327"/>
        <a:ext cx="3262016" cy="111529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8F92A-192F-4890-B18E-16AE17C8B274}">
      <dsp:nvSpPr>
        <dsp:cNvPr id="0" name=""/>
        <dsp:cNvSpPr/>
      </dsp:nvSpPr>
      <dsp:spPr>
        <a:xfrm>
          <a:off x="53250" y="754969"/>
          <a:ext cx="978366" cy="97836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A2454F-D6C0-480D-8BFE-82A30FD3A061}">
      <dsp:nvSpPr>
        <dsp:cNvPr id="0" name=""/>
        <dsp:cNvSpPr/>
      </dsp:nvSpPr>
      <dsp:spPr>
        <a:xfrm>
          <a:off x="258707" y="960426"/>
          <a:ext cx="567452" cy="56745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213DBA-41EA-414A-B2C0-0DF15620A999}">
      <dsp:nvSpPr>
        <dsp:cNvPr id="0" name=""/>
        <dsp:cNvSpPr/>
      </dsp:nvSpPr>
      <dsp:spPr>
        <a:xfrm>
          <a:off x="1241267" y="754969"/>
          <a:ext cx="2306149" cy="978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Heightened need for security awareness training across the organization</a:t>
          </a:r>
        </a:p>
      </dsp:txBody>
      <dsp:txXfrm>
        <a:off x="1241267" y="754969"/>
        <a:ext cx="2306149" cy="978366"/>
      </dsp:txXfrm>
    </dsp:sp>
    <dsp:sp modelId="{0DE45DF1-2B57-4D1E-9A76-34433A8EC6BA}">
      <dsp:nvSpPr>
        <dsp:cNvPr id="0" name=""/>
        <dsp:cNvSpPr/>
      </dsp:nvSpPr>
      <dsp:spPr>
        <a:xfrm>
          <a:off x="3949245" y="754969"/>
          <a:ext cx="978366" cy="97836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2A6D6D0-9ECF-484A-83D6-6C8456279E09}">
      <dsp:nvSpPr>
        <dsp:cNvPr id="0" name=""/>
        <dsp:cNvSpPr/>
      </dsp:nvSpPr>
      <dsp:spPr>
        <a:xfrm>
          <a:off x="4154702" y="960426"/>
          <a:ext cx="567452" cy="56745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6400690-7105-4C1F-9FFF-D06F1E54B264}">
      <dsp:nvSpPr>
        <dsp:cNvPr id="0" name=""/>
        <dsp:cNvSpPr/>
      </dsp:nvSpPr>
      <dsp:spPr>
        <a:xfrm>
          <a:off x="5137261" y="754969"/>
          <a:ext cx="2306149" cy="978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More investment in anti-phishing tools</a:t>
          </a:r>
          <a:endParaRPr lang="en-US" sz="1400" kern="1200" dirty="0"/>
        </a:p>
      </dsp:txBody>
      <dsp:txXfrm>
        <a:off x="5137261" y="754969"/>
        <a:ext cx="2306149" cy="978366"/>
      </dsp:txXfrm>
    </dsp:sp>
    <dsp:sp modelId="{2406A16F-BD6D-49B2-B436-E1E04A84A90A}">
      <dsp:nvSpPr>
        <dsp:cNvPr id="0" name=""/>
        <dsp:cNvSpPr/>
      </dsp:nvSpPr>
      <dsp:spPr>
        <a:xfrm>
          <a:off x="53250" y="2443376"/>
          <a:ext cx="978366" cy="97836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02142B-E85B-42FC-9A11-873CA20D9D02}">
      <dsp:nvSpPr>
        <dsp:cNvPr id="0" name=""/>
        <dsp:cNvSpPr/>
      </dsp:nvSpPr>
      <dsp:spPr>
        <a:xfrm>
          <a:off x="258707" y="2648833"/>
          <a:ext cx="567452" cy="56745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C6466B-AA92-4BC9-969A-F7BEEC7DA174}">
      <dsp:nvSpPr>
        <dsp:cNvPr id="0" name=""/>
        <dsp:cNvSpPr/>
      </dsp:nvSpPr>
      <dsp:spPr>
        <a:xfrm>
          <a:off x="1241267" y="2443376"/>
          <a:ext cx="2306149" cy="978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Stronger Network Segmentation and Access Controls</a:t>
          </a:r>
        </a:p>
      </dsp:txBody>
      <dsp:txXfrm>
        <a:off x="1241267" y="2443376"/>
        <a:ext cx="2306149" cy="978366"/>
      </dsp:txXfrm>
    </dsp:sp>
    <dsp:sp modelId="{085F975C-FD2D-46A2-9DC4-1DC2C353BB1D}">
      <dsp:nvSpPr>
        <dsp:cNvPr id="0" name=""/>
        <dsp:cNvSpPr/>
      </dsp:nvSpPr>
      <dsp:spPr>
        <a:xfrm>
          <a:off x="3949245" y="2443376"/>
          <a:ext cx="978366" cy="978366"/>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A7D8B3C-2B4D-4EDF-AC38-B50AC9660A32}">
      <dsp:nvSpPr>
        <dsp:cNvPr id="0" name=""/>
        <dsp:cNvSpPr/>
      </dsp:nvSpPr>
      <dsp:spPr>
        <a:xfrm>
          <a:off x="4154702" y="2648833"/>
          <a:ext cx="567452" cy="56745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5E203D9-6470-4CB5-B965-6A361872C1D1}">
      <dsp:nvSpPr>
        <dsp:cNvPr id="0" name=""/>
        <dsp:cNvSpPr/>
      </dsp:nvSpPr>
      <dsp:spPr>
        <a:xfrm>
          <a:off x="5137261" y="2443376"/>
          <a:ext cx="2306149" cy="9783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622300">
            <a:lnSpc>
              <a:spcPct val="100000"/>
            </a:lnSpc>
            <a:spcBef>
              <a:spcPct val="0"/>
            </a:spcBef>
            <a:spcAft>
              <a:spcPct val="35000"/>
            </a:spcAft>
            <a:buNone/>
          </a:pPr>
          <a:r>
            <a:rPr lang="en-US" sz="1400" kern="1200"/>
            <a:t>More emphasis on public awareness campaigns to raise awareness of phishing attacks in the universities ("Think Before You Click")</a:t>
          </a:r>
        </a:p>
      </dsp:txBody>
      <dsp:txXfrm>
        <a:off x="5137261" y="2443376"/>
        <a:ext cx="2306149" cy="97836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A3E7B-898A-4294-BCF4-B50E4E4B8D85}">
      <dsp:nvSpPr>
        <dsp:cNvPr id="0" name=""/>
        <dsp:cNvSpPr/>
      </dsp:nvSpPr>
      <dsp:spPr>
        <a:xfrm>
          <a:off x="3128410" y="1828807"/>
          <a:ext cx="687440" cy="91440"/>
        </a:xfrm>
        <a:custGeom>
          <a:avLst/>
          <a:gdLst/>
          <a:ahLst/>
          <a:cxnLst/>
          <a:rect l="0" t="0" r="0" b="0"/>
          <a:pathLst>
            <a:path>
              <a:moveTo>
                <a:pt x="0" y="45720"/>
              </a:moveTo>
              <a:lnTo>
                <a:pt x="687440" y="45720"/>
              </a:lnTo>
            </a:path>
          </a:pathLst>
        </a:custGeom>
        <a:noFill/>
        <a:ln w="1270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endParaRPr>
        </a:p>
      </dsp:txBody>
      <dsp:txXfrm>
        <a:off x="3454179" y="1870936"/>
        <a:ext cx="35902" cy="7180"/>
      </dsp:txXfrm>
    </dsp:sp>
    <dsp:sp modelId="{4FB2AC3F-91C7-4D5A-99EC-F66B3E4B873A}">
      <dsp:nvSpPr>
        <dsp:cNvPr id="0" name=""/>
        <dsp:cNvSpPr/>
      </dsp:nvSpPr>
      <dsp:spPr>
        <a:xfrm>
          <a:off x="8293" y="937951"/>
          <a:ext cx="3121917" cy="187315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977" tIns="160576" rIns="152977" bIns="16057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mj-lt"/>
            </a:rPr>
            <a:t>Between 2014 and 2016 a number of Rutger Universities IoT devices are targeted by Mirai botnet leading to mass DDoS attacks</a:t>
          </a:r>
        </a:p>
      </dsp:txBody>
      <dsp:txXfrm>
        <a:off x="8293" y="937951"/>
        <a:ext cx="3121917" cy="1873150"/>
      </dsp:txXfrm>
    </dsp:sp>
    <dsp:sp modelId="{E342F4B8-E6F2-4674-899A-777323850DF6}">
      <dsp:nvSpPr>
        <dsp:cNvPr id="0" name=""/>
        <dsp:cNvSpPr/>
      </dsp:nvSpPr>
      <dsp:spPr>
        <a:xfrm>
          <a:off x="6968368" y="1828807"/>
          <a:ext cx="687440" cy="91440"/>
        </a:xfrm>
        <a:custGeom>
          <a:avLst/>
          <a:gdLst/>
          <a:ahLst/>
          <a:cxnLst/>
          <a:rect l="0" t="0" r="0" b="0"/>
          <a:pathLst>
            <a:path>
              <a:moveTo>
                <a:pt x="0" y="45720"/>
              </a:moveTo>
              <a:lnTo>
                <a:pt x="687440" y="45720"/>
              </a:lnTo>
            </a:path>
          </a:pathLst>
        </a:custGeom>
        <a:noFill/>
        <a:ln w="12700" cap="flat" cmpd="sng" algn="ctr">
          <a:solidFill>
            <a:schemeClr val="accent1">
              <a:shade val="90000"/>
              <a:hueOff val="545439"/>
              <a:satOff val="-56168"/>
              <a:lumOff val="3661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endParaRPr>
        </a:p>
      </dsp:txBody>
      <dsp:txXfrm>
        <a:off x="7294137" y="1870936"/>
        <a:ext cx="35902" cy="7180"/>
      </dsp:txXfrm>
    </dsp:sp>
    <dsp:sp modelId="{3983024A-2547-4D6A-83EE-28903C931E5A}">
      <dsp:nvSpPr>
        <dsp:cNvPr id="0" name=""/>
        <dsp:cNvSpPr/>
      </dsp:nvSpPr>
      <dsp:spPr>
        <a:xfrm>
          <a:off x="3848251" y="937951"/>
          <a:ext cx="3121917" cy="1873150"/>
        </a:xfrm>
        <a:prstGeom prst="rect">
          <a:avLst/>
        </a:prstGeom>
        <a:solidFill>
          <a:schemeClr val="accent1">
            <a:shade val="80000"/>
            <a:hueOff val="272799"/>
            <a:satOff val="-28446"/>
            <a:lumOff val="1911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977" tIns="160576" rIns="152977" bIns="16057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mj-lt"/>
            </a:rPr>
            <a:t>Targeted services include email, online course registration and university research platforms</a:t>
          </a:r>
        </a:p>
      </dsp:txBody>
      <dsp:txXfrm>
        <a:off x="3848251" y="937951"/>
        <a:ext cx="3121917" cy="1873150"/>
      </dsp:txXfrm>
    </dsp:sp>
    <dsp:sp modelId="{912CE0D0-3128-4B6C-9B8B-37D8C1866490}">
      <dsp:nvSpPr>
        <dsp:cNvPr id="0" name=""/>
        <dsp:cNvSpPr/>
      </dsp:nvSpPr>
      <dsp:spPr>
        <a:xfrm>
          <a:off x="7688209" y="937951"/>
          <a:ext cx="3121917" cy="1873150"/>
        </a:xfrm>
        <a:prstGeom prst="rect">
          <a:avLst/>
        </a:prstGeom>
        <a:solidFill>
          <a:schemeClr val="accent1">
            <a:shade val="80000"/>
            <a:hueOff val="545598"/>
            <a:satOff val="-56892"/>
            <a:lumOff val="3822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977" tIns="160576" rIns="152977" bIns="16057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mj-lt"/>
            </a:rPr>
            <a:t>Attacker was sentenced to pay 8.6 million dollars and perform 2,500 hours of community service for the attack</a:t>
          </a:r>
        </a:p>
      </dsp:txBody>
      <dsp:txXfrm>
        <a:off x="7688209" y="937951"/>
        <a:ext cx="3121917" cy="187315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DF1CFF-5776-40B8-AE3E-68D7BC8C83E5}">
      <dsp:nvSpPr>
        <dsp:cNvPr id="0" name=""/>
        <dsp:cNvSpPr/>
      </dsp:nvSpPr>
      <dsp:spPr>
        <a:xfrm>
          <a:off x="470085" y="488153"/>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E636D6-3279-4289-A285-E1CD6A85F37B}">
      <dsp:nvSpPr>
        <dsp:cNvPr id="0" name=""/>
        <dsp:cNvSpPr/>
      </dsp:nvSpPr>
      <dsp:spPr>
        <a:xfrm>
          <a:off x="747960" y="766028"/>
          <a:ext cx="748125" cy="74812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534710B-5AAD-4806-AF03-62FD581AACA4}">
      <dsp:nvSpPr>
        <dsp:cNvPr id="0" name=""/>
        <dsp:cNvSpPr/>
      </dsp:nvSpPr>
      <dsp:spPr>
        <a:xfrm>
          <a:off x="53272" y="2198153"/>
          <a:ext cx="2137500" cy="149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E" sz="1600" kern="1200" cap="none"/>
            <a:t>More proactivity to be placed on how to protect and secure university’s IoT devices</a:t>
          </a:r>
          <a:endParaRPr lang="en-US" sz="1600" kern="1200" cap="none"/>
        </a:p>
      </dsp:txBody>
      <dsp:txXfrm>
        <a:off x="53272" y="2198153"/>
        <a:ext cx="2137500" cy="1490405"/>
      </dsp:txXfrm>
    </dsp:sp>
    <dsp:sp modelId="{E3C538E0-F3CE-473B-A547-0021A679A5A5}">
      <dsp:nvSpPr>
        <dsp:cNvPr id="0" name=""/>
        <dsp:cNvSpPr/>
      </dsp:nvSpPr>
      <dsp:spPr>
        <a:xfrm>
          <a:off x="2981647" y="488153"/>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1D7C71B-FFEC-4905-A10D-8BC1FE42A11F}">
      <dsp:nvSpPr>
        <dsp:cNvPr id="0" name=""/>
        <dsp:cNvSpPr/>
      </dsp:nvSpPr>
      <dsp:spPr>
        <a:xfrm>
          <a:off x="3259522" y="766028"/>
          <a:ext cx="748125" cy="74812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3E676B1-5586-4B80-AC9E-645645406F9B}">
      <dsp:nvSpPr>
        <dsp:cNvPr id="0" name=""/>
        <dsp:cNvSpPr/>
      </dsp:nvSpPr>
      <dsp:spPr>
        <a:xfrm>
          <a:off x="2564835" y="2198153"/>
          <a:ext cx="2137500" cy="149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E" sz="1600" kern="1200" cap="none"/>
            <a:t>Review how IoT devices are connected to the university network, segmenting them if possible</a:t>
          </a:r>
          <a:endParaRPr lang="en-US" sz="1600" kern="1200" cap="none"/>
        </a:p>
      </dsp:txBody>
      <dsp:txXfrm>
        <a:off x="2564835" y="2198153"/>
        <a:ext cx="2137500" cy="1490405"/>
      </dsp:txXfrm>
    </dsp:sp>
    <dsp:sp modelId="{629EFA54-91E0-4904-A125-F69E327F3BB3}">
      <dsp:nvSpPr>
        <dsp:cNvPr id="0" name=""/>
        <dsp:cNvSpPr/>
      </dsp:nvSpPr>
      <dsp:spPr>
        <a:xfrm>
          <a:off x="5493210" y="488153"/>
          <a:ext cx="1303875" cy="130387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161EA72-808F-473D-B0C1-69D6F22EA4B4}">
      <dsp:nvSpPr>
        <dsp:cNvPr id="0" name=""/>
        <dsp:cNvSpPr/>
      </dsp:nvSpPr>
      <dsp:spPr>
        <a:xfrm>
          <a:off x="5771085" y="766028"/>
          <a:ext cx="748125" cy="74812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86BA4DF-B956-462D-A229-37EE945D7D59}">
      <dsp:nvSpPr>
        <dsp:cNvPr id="0" name=""/>
        <dsp:cNvSpPr/>
      </dsp:nvSpPr>
      <dsp:spPr>
        <a:xfrm>
          <a:off x="5076397" y="2198153"/>
          <a:ext cx="2137500" cy="14904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defRPr cap="all"/>
          </a:pPr>
          <a:r>
            <a:rPr lang="en-IE" sz="1600" kern="1200" cap="none"/>
            <a:t>Further security awareness training for users on how they can secure their personal devices if connecting to the university network</a:t>
          </a:r>
          <a:endParaRPr lang="en-US" sz="1600" kern="1200" cap="none"/>
        </a:p>
      </dsp:txBody>
      <dsp:txXfrm>
        <a:off x="5076397" y="2198153"/>
        <a:ext cx="2137500" cy="1490405"/>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CA3E7B-898A-4294-BCF4-B50E4E4B8D85}">
      <dsp:nvSpPr>
        <dsp:cNvPr id="0" name=""/>
        <dsp:cNvSpPr/>
      </dsp:nvSpPr>
      <dsp:spPr>
        <a:xfrm>
          <a:off x="3128410" y="1828808"/>
          <a:ext cx="687440" cy="91440"/>
        </a:xfrm>
        <a:custGeom>
          <a:avLst/>
          <a:gdLst/>
          <a:ahLst/>
          <a:cxnLst/>
          <a:rect l="0" t="0" r="0" b="0"/>
          <a:pathLst>
            <a:path>
              <a:moveTo>
                <a:pt x="0" y="45720"/>
              </a:moveTo>
              <a:lnTo>
                <a:pt x="687440" y="45720"/>
              </a:lnTo>
            </a:path>
          </a:pathLst>
        </a:custGeom>
        <a:noFill/>
        <a:ln w="12700" cap="flat" cmpd="sng" algn="ctr">
          <a:solidFill>
            <a:schemeClr val="accent1">
              <a:shade val="90000"/>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endParaRPr>
        </a:p>
      </dsp:txBody>
      <dsp:txXfrm>
        <a:off x="3454179" y="1870937"/>
        <a:ext cx="35902" cy="7180"/>
      </dsp:txXfrm>
    </dsp:sp>
    <dsp:sp modelId="{4FB2AC3F-91C7-4D5A-99EC-F66B3E4B873A}">
      <dsp:nvSpPr>
        <dsp:cNvPr id="0" name=""/>
        <dsp:cNvSpPr/>
      </dsp:nvSpPr>
      <dsp:spPr>
        <a:xfrm>
          <a:off x="8293" y="937952"/>
          <a:ext cx="3121917" cy="1873150"/>
        </a:xfrm>
        <a:prstGeom prst="rect">
          <a:avLst/>
        </a:prstGeom>
        <a:solidFill>
          <a:schemeClr val="accent1">
            <a:shade val="80000"/>
            <a:hueOff val="0"/>
            <a:satOff val="0"/>
            <a:lumOff val="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977" tIns="160576" rIns="152977" bIns="160576" numCol="1" spcCol="1270" anchor="ctr" anchorCtr="0">
          <a:noAutofit/>
        </a:bodyPr>
        <a:lstStyle/>
        <a:p>
          <a:pPr marL="0" lvl="0" indent="0" algn="ctr" defTabSz="800100" rtl="0">
            <a:lnSpc>
              <a:spcPct val="90000"/>
            </a:lnSpc>
            <a:spcBef>
              <a:spcPct val="0"/>
            </a:spcBef>
            <a:spcAft>
              <a:spcPct val="35000"/>
            </a:spcAft>
            <a:buNone/>
          </a:pPr>
          <a:r>
            <a:rPr lang="en-US" sz="1800" b="0" kern="1200">
              <a:latin typeface="+mj-lt"/>
            </a:rPr>
            <a:t>Employee working at Grinnell College accidently moved information stored in a private folder to a public one</a:t>
          </a:r>
        </a:p>
      </dsp:txBody>
      <dsp:txXfrm>
        <a:off x="8293" y="937952"/>
        <a:ext cx="3121917" cy="1873150"/>
      </dsp:txXfrm>
    </dsp:sp>
    <dsp:sp modelId="{E342F4B8-E6F2-4674-899A-777323850DF6}">
      <dsp:nvSpPr>
        <dsp:cNvPr id="0" name=""/>
        <dsp:cNvSpPr/>
      </dsp:nvSpPr>
      <dsp:spPr>
        <a:xfrm>
          <a:off x="6968368" y="1828808"/>
          <a:ext cx="687440" cy="91440"/>
        </a:xfrm>
        <a:custGeom>
          <a:avLst/>
          <a:gdLst/>
          <a:ahLst/>
          <a:cxnLst/>
          <a:rect l="0" t="0" r="0" b="0"/>
          <a:pathLst>
            <a:path>
              <a:moveTo>
                <a:pt x="0" y="45720"/>
              </a:moveTo>
              <a:lnTo>
                <a:pt x="687440" y="45720"/>
              </a:lnTo>
            </a:path>
          </a:pathLst>
        </a:custGeom>
        <a:noFill/>
        <a:ln w="12700" cap="flat" cmpd="sng" algn="ctr">
          <a:solidFill>
            <a:schemeClr val="accent1">
              <a:shade val="90000"/>
              <a:hueOff val="545439"/>
              <a:satOff val="-56168"/>
              <a:lumOff val="3661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mj-lt"/>
          </a:endParaRPr>
        </a:p>
      </dsp:txBody>
      <dsp:txXfrm>
        <a:off x="7294137" y="1870937"/>
        <a:ext cx="35902" cy="7180"/>
      </dsp:txXfrm>
    </dsp:sp>
    <dsp:sp modelId="{3983024A-2547-4D6A-83EE-28903C931E5A}">
      <dsp:nvSpPr>
        <dsp:cNvPr id="0" name=""/>
        <dsp:cNvSpPr/>
      </dsp:nvSpPr>
      <dsp:spPr>
        <a:xfrm>
          <a:off x="3848251" y="937952"/>
          <a:ext cx="3121917" cy="1873150"/>
        </a:xfrm>
        <a:prstGeom prst="rect">
          <a:avLst/>
        </a:prstGeom>
        <a:solidFill>
          <a:schemeClr val="accent1">
            <a:shade val="80000"/>
            <a:hueOff val="272799"/>
            <a:satOff val="-28446"/>
            <a:lumOff val="19110"/>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977" tIns="160576" rIns="152977" bIns="16057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mj-lt"/>
            </a:rPr>
            <a:t>Personal student and faculty information such as Payroll, Social Security and other PII data accessible to all students and staff</a:t>
          </a:r>
        </a:p>
      </dsp:txBody>
      <dsp:txXfrm>
        <a:off x="3848251" y="937952"/>
        <a:ext cx="3121917" cy="1873150"/>
      </dsp:txXfrm>
    </dsp:sp>
    <dsp:sp modelId="{912CE0D0-3128-4B6C-9B8B-37D8C1866490}">
      <dsp:nvSpPr>
        <dsp:cNvPr id="0" name=""/>
        <dsp:cNvSpPr/>
      </dsp:nvSpPr>
      <dsp:spPr>
        <a:xfrm>
          <a:off x="7688209" y="937952"/>
          <a:ext cx="3121917" cy="1873150"/>
        </a:xfrm>
        <a:prstGeom prst="rect">
          <a:avLst/>
        </a:prstGeom>
        <a:solidFill>
          <a:schemeClr val="accent1">
            <a:shade val="80000"/>
            <a:hueOff val="545598"/>
            <a:satOff val="-56892"/>
            <a:lumOff val="38221"/>
            <a:alphaOff val="0"/>
          </a:schemeClr>
        </a:solidFill>
        <a:ln w="2540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977" tIns="160576" rIns="152977" bIns="160576" numCol="1" spcCol="1270" anchor="ctr" anchorCtr="0">
          <a:noAutofit/>
        </a:bodyPr>
        <a:lstStyle/>
        <a:p>
          <a:pPr marL="0" lvl="0" indent="0" algn="ctr" defTabSz="800100" rtl="0">
            <a:lnSpc>
              <a:spcPct val="90000"/>
            </a:lnSpc>
            <a:spcBef>
              <a:spcPct val="0"/>
            </a:spcBef>
            <a:spcAft>
              <a:spcPct val="35000"/>
            </a:spcAft>
            <a:buNone/>
          </a:pPr>
          <a:r>
            <a:rPr lang="en-US" sz="1800" kern="1200">
              <a:latin typeface="+mj-lt"/>
            </a:rPr>
            <a:t>University ITS team is alerted, and the data was removed from public view later that day</a:t>
          </a:r>
        </a:p>
      </dsp:txBody>
      <dsp:txXfrm>
        <a:off x="7688209" y="937952"/>
        <a:ext cx="3121917" cy="1873150"/>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1EB7A8-87C9-4986-9EEA-8ADF5BAFF0AE}">
      <dsp:nvSpPr>
        <dsp:cNvPr id="0" name=""/>
        <dsp:cNvSpPr/>
      </dsp:nvSpPr>
      <dsp:spPr>
        <a:xfrm>
          <a:off x="263739" y="443359"/>
          <a:ext cx="1362446" cy="13624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A95EA9-210B-448F-BC53-364A31E47E72}">
      <dsp:nvSpPr>
        <dsp:cNvPr id="0" name=""/>
        <dsp:cNvSpPr/>
      </dsp:nvSpPr>
      <dsp:spPr>
        <a:xfrm>
          <a:off x="549853" y="729472"/>
          <a:ext cx="790218" cy="7902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23D526C-23A3-47EF-BD08-9DE0F02BBF4D}">
      <dsp:nvSpPr>
        <dsp:cNvPr id="0" name=""/>
        <dsp:cNvSpPr/>
      </dsp:nvSpPr>
      <dsp:spPr>
        <a:xfrm>
          <a:off x="1918138" y="443359"/>
          <a:ext cx="3211480" cy="136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More emphasis on the importance of security awareness training</a:t>
          </a:r>
        </a:p>
      </dsp:txBody>
      <dsp:txXfrm>
        <a:off x="1918138" y="443359"/>
        <a:ext cx="3211480" cy="1362446"/>
      </dsp:txXfrm>
    </dsp:sp>
    <dsp:sp modelId="{00A60887-3AE7-45B5-A8F9-0DAF183E3777}">
      <dsp:nvSpPr>
        <dsp:cNvPr id="0" name=""/>
        <dsp:cNvSpPr/>
      </dsp:nvSpPr>
      <dsp:spPr>
        <a:xfrm>
          <a:off x="5689194" y="443359"/>
          <a:ext cx="1362446" cy="13624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60D3EEB-E6C0-41C8-A81A-80820491112F}">
      <dsp:nvSpPr>
        <dsp:cNvPr id="0" name=""/>
        <dsp:cNvSpPr/>
      </dsp:nvSpPr>
      <dsp:spPr>
        <a:xfrm>
          <a:off x="5975308" y="729472"/>
          <a:ext cx="790218" cy="7902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CC8A8E6-0B71-492E-BA0F-8F35182BB75D}">
      <dsp:nvSpPr>
        <dsp:cNvPr id="0" name=""/>
        <dsp:cNvSpPr/>
      </dsp:nvSpPr>
      <dsp:spPr>
        <a:xfrm>
          <a:off x="7343593" y="443359"/>
          <a:ext cx="3211480" cy="136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Regular review of your employee access controls </a:t>
          </a:r>
        </a:p>
      </dsp:txBody>
      <dsp:txXfrm>
        <a:off x="7343593" y="443359"/>
        <a:ext cx="3211480" cy="1362446"/>
      </dsp:txXfrm>
    </dsp:sp>
    <dsp:sp modelId="{8FC071E9-B85D-4E2A-9244-40ED9CDAA503}">
      <dsp:nvSpPr>
        <dsp:cNvPr id="0" name=""/>
        <dsp:cNvSpPr/>
      </dsp:nvSpPr>
      <dsp:spPr>
        <a:xfrm>
          <a:off x="263739" y="2545532"/>
          <a:ext cx="1362446" cy="13624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CCF0541-FBCD-420E-915D-F8161E24FC10}">
      <dsp:nvSpPr>
        <dsp:cNvPr id="0" name=""/>
        <dsp:cNvSpPr/>
      </dsp:nvSpPr>
      <dsp:spPr>
        <a:xfrm>
          <a:off x="549853" y="2831646"/>
          <a:ext cx="790218" cy="7902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C5CE031-713F-4F22-A978-F0452CDE1FB6}">
      <dsp:nvSpPr>
        <dsp:cNvPr id="0" name=""/>
        <dsp:cNvSpPr/>
      </dsp:nvSpPr>
      <dsp:spPr>
        <a:xfrm>
          <a:off x="1918138" y="2545532"/>
          <a:ext cx="3211480" cy="136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Proactive Monitoring</a:t>
          </a:r>
        </a:p>
      </dsp:txBody>
      <dsp:txXfrm>
        <a:off x="1918138" y="2545532"/>
        <a:ext cx="3211480" cy="1362446"/>
      </dsp:txXfrm>
    </dsp:sp>
    <dsp:sp modelId="{BDDA5E82-9CB5-4414-8979-56C50DE1D94E}">
      <dsp:nvSpPr>
        <dsp:cNvPr id="0" name=""/>
        <dsp:cNvSpPr/>
      </dsp:nvSpPr>
      <dsp:spPr>
        <a:xfrm>
          <a:off x="5689194" y="2545532"/>
          <a:ext cx="1362446" cy="1362446"/>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C2DC75-30DE-42E7-89CC-B31FE1DF569A}">
      <dsp:nvSpPr>
        <dsp:cNvPr id="0" name=""/>
        <dsp:cNvSpPr/>
      </dsp:nvSpPr>
      <dsp:spPr>
        <a:xfrm>
          <a:off x="5975308" y="2831646"/>
          <a:ext cx="790218" cy="79021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8563DED-6DD0-477C-910B-442EE2D1E028}">
      <dsp:nvSpPr>
        <dsp:cNvPr id="0" name=""/>
        <dsp:cNvSpPr/>
      </dsp:nvSpPr>
      <dsp:spPr>
        <a:xfrm>
          <a:off x="7343593" y="2545532"/>
          <a:ext cx="3211480" cy="1362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US" sz="2400" kern="1200"/>
            <a:t>Well defined Incident Response Plans</a:t>
          </a:r>
        </a:p>
      </dsp:txBody>
      <dsp:txXfrm>
        <a:off x="7343593" y="2545532"/>
        <a:ext cx="3211480" cy="136244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6FDAA-7772-42C5-BA44-1661310BFBC8}">
      <dsp:nvSpPr>
        <dsp:cNvPr id="0" name=""/>
        <dsp:cNvSpPr/>
      </dsp:nvSpPr>
      <dsp:spPr>
        <a:xfrm>
          <a:off x="735710" y="1948"/>
          <a:ext cx="2173720" cy="1304232"/>
        </a:xfrm>
        <a:prstGeom prst="rect">
          <a:avLst/>
        </a:prstGeom>
        <a:gradFill rotWithShape="0">
          <a:gsLst>
            <a:gs pos="0">
              <a:schemeClr val="accent1">
                <a:shade val="80000"/>
                <a:hueOff val="0"/>
                <a:satOff val="0"/>
                <a:lumOff val="0"/>
                <a:alphaOff val="0"/>
                <a:satMod val="103000"/>
                <a:lumMod val="102000"/>
                <a:tint val="94000"/>
              </a:schemeClr>
            </a:gs>
            <a:gs pos="50000">
              <a:schemeClr val="accent1">
                <a:shade val="80000"/>
                <a:hueOff val="0"/>
                <a:satOff val="0"/>
                <a:lumOff val="0"/>
                <a:alphaOff val="0"/>
                <a:satMod val="110000"/>
                <a:lumMod val="100000"/>
                <a:shade val="100000"/>
              </a:schemeClr>
            </a:gs>
            <a:gs pos="100000">
              <a:schemeClr val="accent1">
                <a:shade val="8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Security Awareness Training</a:t>
          </a:r>
          <a:endParaRPr lang="en-IE" sz="2200" b="0" i="0" kern="1200" baseline="0"/>
        </a:p>
      </dsp:txBody>
      <dsp:txXfrm>
        <a:off x="735710" y="1948"/>
        <a:ext cx="2173720" cy="1304232"/>
      </dsp:txXfrm>
    </dsp:sp>
    <dsp:sp modelId="{9B9C6555-C1D5-4BDD-9236-314B74BB9EAF}">
      <dsp:nvSpPr>
        <dsp:cNvPr id="0" name=""/>
        <dsp:cNvSpPr/>
      </dsp:nvSpPr>
      <dsp:spPr>
        <a:xfrm>
          <a:off x="3126803" y="1948"/>
          <a:ext cx="2173720" cy="1304232"/>
        </a:xfrm>
        <a:prstGeom prst="rect">
          <a:avLst/>
        </a:prstGeom>
        <a:gradFill rotWithShape="0">
          <a:gsLst>
            <a:gs pos="0">
              <a:schemeClr val="accent1">
                <a:shade val="80000"/>
                <a:hueOff val="49600"/>
                <a:satOff val="-5172"/>
                <a:lumOff val="3475"/>
                <a:alphaOff val="0"/>
                <a:satMod val="103000"/>
                <a:lumMod val="102000"/>
                <a:tint val="94000"/>
              </a:schemeClr>
            </a:gs>
            <a:gs pos="50000">
              <a:schemeClr val="accent1">
                <a:shade val="80000"/>
                <a:hueOff val="49600"/>
                <a:satOff val="-5172"/>
                <a:lumOff val="3475"/>
                <a:alphaOff val="0"/>
                <a:satMod val="110000"/>
                <a:lumMod val="100000"/>
                <a:shade val="100000"/>
              </a:schemeClr>
            </a:gs>
            <a:gs pos="100000">
              <a:schemeClr val="accent1">
                <a:shade val="80000"/>
                <a:hueOff val="49600"/>
                <a:satOff val="-5172"/>
                <a:lumOff val="347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Threat Intelligence</a:t>
          </a:r>
          <a:endParaRPr lang="en-US" sz="2200" kern="1200"/>
        </a:p>
      </dsp:txBody>
      <dsp:txXfrm>
        <a:off x="3126803" y="1948"/>
        <a:ext cx="2173720" cy="1304232"/>
      </dsp:txXfrm>
    </dsp:sp>
    <dsp:sp modelId="{93614225-E87C-40FE-8634-0645D461793B}">
      <dsp:nvSpPr>
        <dsp:cNvPr id="0" name=""/>
        <dsp:cNvSpPr/>
      </dsp:nvSpPr>
      <dsp:spPr>
        <a:xfrm>
          <a:off x="5517896" y="1948"/>
          <a:ext cx="2173720" cy="1304232"/>
        </a:xfrm>
        <a:prstGeom prst="rect">
          <a:avLst/>
        </a:prstGeom>
        <a:gradFill rotWithShape="0">
          <a:gsLst>
            <a:gs pos="0">
              <a:schemeClr val="accent1">
                <a:shade val="80000"/>
                <a:hueOff val="99200"/>
                <a:satOff val="-10344"/>
                <a:lumOff val="6949"/>
                <a:alphaOff val="0"/>
                <a:satMod val="103000"/>
                <a:lumMod val="102000"/>
                <a:tint val="94000"/>
              </a:schemeClr>
            </a:gs>
            <a:gs pos="50000">
              <a:schemeClr val="accent1">
                <a:shade val="80000"/>
                <a:hueOff val="99200"/>
                <a:satOff val="-10344"/>
                <a:lumOff val="6949"/>
                <a:alphaOff val="0"/>
                <a:satMod val="110000"/>
                <a:lumMod val="100000"/>
                <a:shade val="100000"/>
              </a:schemeClr>
            </a:gs>
            <a:gs pos="100000">
              <a:schemeClr val="accent1">
                <a:shade val="80000"/>
                <a:hueOff val="99200"/>
                <a:satOff val="-10344"/>
                <a:lumOff val="694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IE" sz="2200" b="0" i="0" kern="1200" baseline="0"/>
            <a:t>Network Scanning</a:t>
          </a:r>
          <a:endParaRPr lang="en-US" sz="2200" kern="1200"/>
        </a:p>
      </dsp:txBody>
      <dsp:txXfrm>
        <a:off x="5517896" y="1948"/>
        <a:ext cx="2173720" cy="1304232"/>
      </dsp:txXfrm>
    </dsp:sp>
    <dsp:sp modelId="{66926639-B48C-4B9E-92C8-D78CB150AF15}">
      <dsp:nvSpPr>
        <dsp:cNvPr id="0" name=""/>
        <dsp:cNvSpPr/>
      </dsp:nvSpPr>
      <dsp:spPr>
        <a:xfrm>
          <a:off x="7908988" y="1948"/>
          <a:ext cx="2173720" cy="1304232"/>
        </a:xfrm>
        <a:prstGeom prst="rect">
          <a:avLst/>
        </a:prstGeom>
        <a:gradFill rotWithShape="0">
          <a:gsLst>
            <a:gs pos="0">
              <a:schemeClr val="accent1">
                <a:shade val="80000"/>
                <a:hueOff val="148800"/>
                <a:satOff val="-15516"/>
                <a:lumOff val="10424"/>
                <a:alphaOff val="0"/>
                <a:satMod val="103000"/>
                <a:lumMod val="102000"/>
                <a:tint val="94000"/>
              </a:schemeClr>
            </a:gs>
            <a:gs pos="50000">
              <a:schemeClr val="accent1">
                <a:shade val="80000"/>
                <a:hueOff val="148800"/>
                <a:satOff val="-15516"/>
                <a:lumOff val="10424"/>
                <a:alphaOff val="0"/>
                <a:satMod val="110000"/>
                <a:lumMod val="100000"/>
                <a:shade val="100000"/>
              </a:schemeClr>
            </a:gs>
            <a:gs pos="100000">
              <a:schemeClr val="accent1">
                <a:shade val="80000"/>
                <a:hueOff val="148800"/>
                <a:satOff val="-15516"/>
                <a:lumOff val="1042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Risk Assessments (IT Environment) </a:t>
          </a:r>
          <a:endParaRPr lang="en-US" sz="2200" kern="1200"/>
        </a:p>
      </dsp:txBody>
      <dsp:txXfrm>
        <a:off x="7908988" y="1948"/>
        <a:ext cx="2173720" cy="1304232"/>
      </dsp:txXfrm>
    </dsp:sp>
    <dsp:sp modelId="{D4AFF534-B9B1-4248-9FC6-23FB4D495B67}">
      <dsp:nvSpPr>
        <dsp:cNvPr id="0" name=""/>
        <dsp:cNvSpPr/>
      </dsp:nvSpPr>
      <dsp:spPr>
        <a:xfrm>
          <a:off x="735710" y="1523552"/>
          <a:ext cx="2173720" cy="1304232"/>
        </a:xfrm>
        <a:prstGeom prst="rect">
          <a:avLst/>
        </a:prstGeom>
        <a:gradFill rotWithShape="0">
          <a:gsLst>
            <a:gs pos="0">
              <a:schemeClr val="accent1">
                <a:shade val="80000"/>
                <a:hueOff val="198399"/>
                <a:satOff val="-20688"/>
                <a:lumOff val="13899"/>
                <a:alphaOff val="0"/>
                <a:satMod val="103000"/>
                <a:lumMod val="102000"/>
                <a:tint val="94000"/>
              </a:schemeClr>
            </a:gs>
            <a:gs pos="50000">
              <a:schemeClr val="accent1">
                <a:shade val="80000"/>
                <a:hueOff val="198399"/>
                <a:satOff val="-20688"/>
                <a:lumOff val="13899"/>
                <a:alphaOff val="0"/>
                <a:satMod val="110000"/>
                <a:lumMod val="100000"/>
                <a:shade val="100000"/>
              </a:schemeClr>
            </a:gs>
            <a:gs pos="100000">
              <a:schemeClr val="accent1">
                <a:shade val="80000"/>
                <a:hueOff val="198399"/>
                <a:satOff val="-20688"/>
                <a:lumOff val="1389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Anti-phishing Protection</a:t>
          </a:r>
          <a:endParaRPr lang="en-US" sz="2200" kern="1200"/>
        </a:p>
      </dsp:txBody>
      <dsp:txXfrm>
        <a:off x="735710" y="1523552"/>
        <a:ext cx="2173720" cy="1304232"/>
      </dsp:txXfrm>
    </dsp:sp>
    <dsp:sp modelId="{ADD4457B-FEB3-4CD9-90EA-24CD45566E9E}">
      <dsp:nvSpPr>
        <dsp:cNvPr id="0" name=""/>
        <dsp:cNvSpPr/>
      </dsp:nvSpPr>
      <dsp:spPr>
        <a:xfrm>
          <a:off x="3126803" y="1523552"/>
          <a:ext cx="2173720" cy="1304232"/>
        </a:xfrm>
        <a:prstGeom prst="rect">
          <a:avLst/>
        </a:prstGeom>
        <a:gradFill rotWithShape="0">
          <a:gsLst>
            <a:gs pos="0">
              <a:schemeClr val="accent1">
                <a:shade val="80000"/>
                <a:hueOff val="247999"/>
                <a:satOff val="-25860"/>
                <a:lumOff val="17373"/>
                <a:alphaOff val="0"/>
                <a:satMod val="103000"/>
                <a:lumMod val="102000"/>
                <a:tint val="94000"/>
              </a:schemeClr>
            </a:gs>
            <a:gs pos="50000">
              <a:schemeClr val="accent1">
                <a:shade val="80000"/>
                <a:hueOff val="247999"/>
                <a:satOff val="-25860"/>
                <a:lumOff val="17373"/>
                <a:alphaOff val="0"/>
                <a:satMod val="110000"/>
                <a:lumMod val="100000"/>
                <a:shade val="100000"/>
              </a:schemeClr>
            </a:gs>
            <a:gs pos="100000">
              <a:schemeClr val="accent1">
                <a:shade val="80000"/>
                <a:hueOff val="247999"/>
                <a:satOff val="-25860"/>
                <a:lumOff val="1737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kumimoji="0" lang="en-US" sz="2200" b="0" i="0" u="none" strike="noStrike" kern="1200" cap="none" spc="0" normalizeH="0" baseline="0" noProof="0">
              <a:ln/>
              <a:effectLst/>
              <a:uLnTx/>
              <a:uFillTx/>
              <a:latin typeface="Aptos" panose="02110004020202020204"/>
              <a:ea typeface="+mn-ea"/>
              <a:cs typeface="+mn-cs"/>
            </a:rPr>
            <a:t>Simulated Phishing Attacks</a:t>
          </a:r>
          <a:endParaRPr lang="en-US" sz="2200" kern="1200"/>
        </a:p>
      </dsp:txBody>
      <dsp:txXfrm>
        <a:off x="3126803" y="1523552"/>
        <a:ext cx="2173720" cy="1304232"/>
      </dsp:txXfrm>
    </dsp:sp>
    <dsp:sp modelId="{9C9E0AAA-955E-4A85-903F-26C1C335C02D}">
      <dsp:nvSpPr>
        <dsp:cNvPr id="0" name=""/>
        <dsp:cNvSpPr/>
      </dsp:nvSpPr>
      <dsp:spPr>
        <a:xfrm>
          <a:off x="5517896" y="1523552"/>
          <a:ext cx="2173720" cy="1304232"/>
        </a:xfrm>
        <a:prstGeom prst="rect">
          <a:avLst/>
        </a:prstGeom>
        <a:gradFill rotWithShape="0">
          <a:gsLst>
            <a:gs pos="0">
              <a:schemeClr val="accent1">
                <a:shade val="80000"/>
                <a:hueOff val="297599"/>
                <a:satOff val="-31032"/>
                <a:lumOff val="20848"/>
                <a:alphaOff val="0"/>
                <a:satMod val="103000"/>
                <a:lumMod val="102000"/>
                <a:tint val="94000"/>
              </a:schemeClr>
            </a:gs>
            <a:gs pos="50000">
              <a:schemeClr val="accent1">
                <a:shade val="80000"/>
                <a:hueOff val="297599"/>
                <a:satOff val="-31032"/>
                <a:lumOff val="20848"/>
                <a:alphaOff val="0"/>
                <a:satMod val="110000"/>
                <a:lumMod val="100000"/>
                <a:shade val="100000"/>
              </a:schemeClr>
            </a:gs>
            <a:gs pos="100000">
              <a:schemeClr val="accent1">
                <a:shade val="80000"/>
                <a:hueOff val="297599"/>
                <a:satOff val="-31032"/>
                <a:lumOff val="2084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a:t>';--have I been pwned?</a:t>
          </a:r>
          <a:endParaRPr lang="en-US" sz="2200" kern="1200"/>
        </a:p>
      </dsp:txBody>
      <dsp:txXfrm>
        <a:off x="5517896" y="1523552"/>
        <a:ext cx="2173720" cy="1304232"/>
      </dsp:txXfrm>
    </dsp:sp>
    <dsp:sp modelId="{8F82C346-3EC1-4E40-BE9F-3D0591A74D63}">
      <dsp:nvSpPr>
        <dsp:cNvPr id="0" name=""/>
        <dsp:cNvSpPr/>
      </dsp:nvSpPr>
      <dsp:spPr>
        <a:xfrm>
          <a:off x="7908988" y="1523552"/>
          <a:ext cx="2173720" cy="1304232"/>
        </a:xfrm>
        <a:prstGeom prst="rect">
          <a:avLst/>
        </a:prstGeom>
        <a:gradFill rotWithShape="0">
          <a:gsLst>
            <a:gs pos="0">
              <a:schemeClr val="accent1">
                <a:shade val="80000"/>
                <a:hueOff val="347199"/>
                <a:satOff val="-36204"/>
                <a:lumOff val="24322"/>
                <a:alphaOff val="0"/>
                <a:satMod val="103000"/>
                <a:lumMod val="102000"/>
                <a:tint val="94000"/>
              </a:schemeClr>
            </a:gs>
            <a:gs pos="50000">
              <a:schemeClr val="accent1">
                <a:shade val="80000"/>
                <a:hueOff val="347199"/>
                <a:satOff val="-36204"/>
                <a:lumOff val="24322"/>
                <a:alphaOff val="0"/>
                <a:satMod val="110000"/>
                <a:lumMod val="100000"/>
                <a:shade val="100000"/>
              </a:schemeClr>
            </a:gs>
            <a:gs pos="100000">
              <a:schemeClr val="accent1">
                <a:shade val="80000"/>
                <a:hueOff val="347199"/>
                <a:satOff val="-36204"/>
                <a:lumOff val="2432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Policies</a:t>
          </a:r>
        </a:p>
      </dsp:txBody>
      <dsp:txXfrm>
        <a:off x="7908988" y="1523552"/>
        <a:ext cx="2173720" cy="1304232"/>
      </dsp:txXfrm>
    </dsp:sp>
    <dsp:sp modelId="{197386C0-244B-4EB1-B6E7-5628307F27C7}">
      <dsp:nvSpPr>
        <dsp:cNvPr id="0" name=""/>
        <dsp:cNvSpPr/>
      </dsp:nvSpPr>
      <dsp:spPr>
        <a:xfrm>
          <a:off x="735710" y="3045157"/>
          <a:ext cx="2173720" cy="1304232"/>
        </a:xfrm>
        <a:prstGeom prst="rect">
          <a:avLst/>
        </a:prstGeom>
        <a:gradFill rotWithShape="0">
          <a:gsLst>
            <a:gs pos="0">
              <a:schemeClr val="accent1">
                <a:shade val="80000"/>
                <a:hueOff val="396799"/>
                <a:satOff val="-41376"/>
                <a:lumOff val="27797"/>
                <a:alphaOff val="0"/>
                <a:satMod val="103000"/>
                <a:lumMod val="102000"/>
                <a:tint val="94000"/>
              </a:schemeClr>
            </a:gs>
            <a:gs pos="50000">
              <a:schemeClr val="accent1">
                <a:shade val="80000"/>
                <a:hueOff val="396799"/>
                <a:satOff val="-41376"/>
                <a:lumOff val="27797"/>
                <a:alphaOff val="0"/>
                <a:satMod val="110000"/>
                <a:lumMod val="100000"/>
                <a:shade val="100000"/>
              </a:schemeClr>
            </a:gs>
            <a:gs pos="100000">
              <a:schemeClr val="accent1">
                <a:shade val="80000"/>
                <a:hueOff val="396799"/>
                <a:satOff val="-41376"/>
                <a:lumOff val="27797"/>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Information Sharing </a:t>
          </a:r>
        </a:p>
      </dsp:txBody>
      <dsp:txXfrm>
        <a:off x="735710" y="3045157"/>
        <a:ext cx="2173720" cy="1304232"/>
      </dsp:txXfrm>
    </dsp:sp>
    <dsp:sp modelId="{2D692153-F62A-4C26-A7FD-D9008C78E232}">
      <dsp:nvSpPr>
        <dsp:cNvPr id="0" name=""/>
        <dsp:cNvSpPr/>
      </dsp:nvSpPr>
      <dsp:spPr>
        <a:xfrm>
          <a:off x="3126803" y="3045157"/>
          <a:ext cx="2173720" cy="1304232"/>
        </a:xfrm>
        <a:prstGeom prst="rect">
          <a:avLst/>
        </a:prstGeom>
        <a:gradFill rotWithShape="0">
          <a:gsLst>
            <a:gs pos="0">
              <a:schemeClr val="accent1">
                <a:shade val="80000"/>
                <a:hueOff val="446399"/>
                <a:satOff val="-46548"/>
                <a:lumOff val="31272"/>
                <a:alphaOff val="0"/>
                <a:satMod val="103000"/>
                <a:lumMod val="102000"/>
                <a:tint val="94000"/>
              </a:schemeClr>
            </a:gs>
            <a:gs pos="50000">
              <a:schemeClr val="accent1">
                <a:shade val="80000"/>
                <a:hueOff val="446399"/>
                <a:satOff val="-46548"/>
                <a:lumOff val="31272"/>
                <a:alphaOff val="0"/>
                <a:satMod val="110000"/>
                <a:lumMod val="100000"/>
                <a:shade val="100000"/>
              </a:schemeClr>
            </a:gs>
            <a:gs pos="100000">
              <a:schemeClr val="accent1">
                <a:shade val="80000"/>
                <a:hueOff val="446399"/>
                <a:satOff val="-46548"/>
                <a:lumOff val="31272"/>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Patching</a:t>
          </a:r>
        </a:p>
      </dsp:txBody>
      <dsp:txXfrm>
        <a:off x="3126803" y="3045157"/>
        <a:ext cx="2173720" cy="1304232"/>
      </dsp:txXfrm>
    </dsp:sp>
    <dsp:sp modelId="{356858A5-270D-4B14-A4BA-0D4853E6AB69}">
      <dsp:nvSpPr>
        <dsp:cNvPr id="0" name=""/>
        <dsp:cNvSpPr/>
      </dsp:nvSpPr>
      <dsp:spPr>
        <a:xfrm>
          <a:off x="5517896" y="3045157"/>
          <a:ext cx="2173720" cy="1304232"/>
        </a:xfrm>
        <a:prstGeom prst="rect">
          <a:avLst/>
        </a:prstGeom>
        <a:gradFill rotWithShape="0">
          <a:gsLst>
            <a:gs pos="0">
              <a:schemeClr val="accent1">
                <a:shade val="80000"/>
                <a:hueOff val="495999"/>
                <a:satOff val="-51720"/>
                <a:lumOff val="34746"/>
                <a:alphaOff val="0"/>
                <a:satMod val="103000"/>
                <a:lumMod val="102000"/>
                <a:tint val="94000"/>
              </a:schemeClr>
            </a:gs>
            <a:gs pos="50000">
              <a:schemeClr val="accent1">
                <a:shade val="80000"/>
                <a:hueOff val="495999"/>
                <a:satOff val="-51720"/>
                <a:lumOff val="34746"/>
                <a:alphaOff val="0"/>
                <a:satMod val="110000"/>
                <a:lumMod val="100000"/>
                <a:shade val="100000"/>
              </a:schemeClr>
            </a:gs>
            <a:gs pos="100000">
              <a:schemeClr val="accent1">
                <a:shade val="80000"/>
                <a:hueOff val="495999"/>
                <a:satOff val="-51720"/>
                <a:lumOff val="3474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Regular back ups</a:t>
          </a:r>
        </a:p>
      </dsp:txBody>
      <dsp:txXfrm>
        <a:off x="5517896" y="3045157"/>
        <a:ext cx="2173720" cy="1304232"/>
      </dsp:txXfrm>
    </dsp:sp>
    <dsp:sp modelId="{6B337137-5EC4-418C-A834-DE56F267C90E}">
      <dsp:nvSpPr>
        <dsp:cNvPr id="0" name=""/>
        <dsp:cNvSpPr/>
      </dsp:nvSpPr>
      <dsp:spPr>
        <a:xfrm>
          <a:off x="7908988" y="3045157"/>
          <a:ext cx="2173720" cy="1304232"/>
        </a:xfrm>
        <a:prstGeom prst="rect">
          <a:avLst/>
        </a:prstGeom>
        <a:gradFill rotWithShape="0">
          <a:gsLst>
            <a:gs pos="0">
              <a:schemeClr val="accent1">
                <a:shade val="80000"/>
                <a:hueOff val="545598"/>
                <a:satOff val="-56892"/>
                <a:lumOff val="38221"/>
                <a:alphaOff val="0"/>
                <a:satMod val="103000"/>
                <a:lumMod val="102000"/>
                <a:tint val="94000"/>
              </a:schemeClr>
            </a:gs>
            <a:gs pos="50000">
              <a:schemeClr val="accent1">
                <a:shade val="80000"/>
                <a:hueOff val="545598"/>
                <a:satOff val="-56892"/>
                <a:lumOff val="38221"/>
                <a:alphaOff val="0"/>
                <a:satMod val="110000"/>
                <a:lumMod val="100000"/>
                <a:shade val="100000"/>
              </a:schemeClr>
            </a:gs>
            <a:gs pos="100000">
              <a:schemeClr val="accent1">
                <a:shade val="80000"/>
                <a:hueOff val="545598"/>
                <a:satOff val="-56892"/>
                <a:lumOff val="38221"/>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a:t>Incident Response </a:t>
          </a:r>
        </a:p>
      </dsp:txBody>
      <dsp:txXfrm>
        <a:off x="7908988" y="3045157"/>
        <a:ext cx="2173720" cy="130423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19610-5281-44E7-AC61-CD11A996827D}">
      <dsp:nvSpPr>
        <dsp:cNvPr id="0" name=""/>
        <dsp:cNvSpPr/>
      </dsp:nvSpPr>
      <dsp:spPr>
        <a:xfrm rot="5400000">
          <a:off x="101015" y="375336"/>
          <a:ext cx="302605" cy="503528"/>
        </a:xfrm>
        <a:prstGeom prst="corner">
          <a:avLst>
            <a:gd name="adj1" fmla="val 16120"/>
            <a:gd name="adj2" fmla="val 16110"/>
          </a:avLst>
        </a:prstGeom>
        <a:solidFill>
          <a:srgbClr val="3AA7D7"/>
        </a:solidFill>
        <a:ln w="19050" cap="flat" cmpd="sng" algn="ctr">
          <a:solidFill>
            <a:srgbClr val="3AA7D7"/>
          </a:solidFill>
          <a:prstDash val="solid"/>
          <a:miter lim="800000"/>
        </a:ln>
        <a:effectLst/>
      </dsp:spPr>
      <dsp:style>
        <a:lnRef idx="2">
          <a:scrgbClr r="0" g="0" b="0"/>
        </a:lnRef>
        <a:fillRef idx="1">
          <a:scrgbClr r="0" g="0" b="0"/>
        </a:fillRef>
        <a:effectRef idx="1">
          <a:scrgbClr r="0" g="0" b="0"/>
        </a:effectRef>
        <a:fontRef idx="minor">
          <a:schemeClr val="lt1"/>
        </a:fontRef>
      </dsp:style>
    </dsp:sp>
    <dsp:sp modelId="{F5AEE45B-11BC-46A4-B1B7-7730A53CC307}">
      <dsp:nvSpPr>
        <dsp:cNvPr id="0" name=""/>
        <dsp:cNvSpPr/>
      </dsp:nvSpPr>
      <dsp:spPr>
        <a:xfrm>
          <a:off x="50503" y="525782"/>
          <a:ext cx="454588" cy="39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r>
            <a:rPr lang="en-US" sz="600" b="1" kern="1200"/>
            <a:t>Partial</a:t>
          </a:r>
          <a:endParaRPr lang="en-IE" sz="600" b="1" kern="1200"/>
        </a:p>
      </dsp:txBody>
      <dsp:txXfrm>
        <a:off x="50503" y="525782"/>
        <a:ext cx="454588" cy="398473"/>
      </dsp:txXfrm>
    </dsp:sp>
    <dsp:sp modelId="{776EC9A4-B36F-49A2-BCD3-1BA17D492786}">
      <dsp:nvSpPr>
        <dsp:cNvPr id="0" name=""/>
        <dsp:cNvSpPr/>
      </dsp:nvSpPr>
      <dsp:spPr>
        <a:xfrm>
          <a:off x="419320" y="338265"/>
          <a:ext cx="85771" cy="85771"/>
        </a:xfrm>
        <a:prstGeom prst="triangle">
          <a:avLst>
            <a:gd name="adj" fmla="val 100000"/>
          </a:avLst>
        </a:prstGeom>
        <a:solidFill>
          <a:srgbClr val="3AA7D7"/>
        </a:solidFill>
        <a:ln w="19050" cap="flat" cmpd="sng" algn="ctr">
          <a:solidFill>
            <a:srgbClr val="3AA7D7"/>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E75140A-E35E-4BA7-90A7-1C4BC65146C2}">
      <dsp:nvSpPr>
        <dsp:cNvPr id="0" name=""/>
        <dsp:cNvSpPr/>
      </dsp:nvSpPr>
      <dsp:spPr>
        <a:xfrm rot="5400000">
          <a:off x="657520" y="237628"/>
          <a:ext cx="302605" cy="503528"/>
        </a:xfrm>
        <a:prstGeom prst="corner">
          <a:avLst>
            <a:gd name="adj1" fmla="val 16120"/>
            <a:gd name="adj2" fmla="val 16110"/>
          </a:avLst>
        </a:prstGeom>
        <a:solidFill>
          <a:srgbClr val="3AA7D7"/>
        </a:solidFill>
        <a:ln w="19050" cap="flat" cmpd="sng" algn="ctr">
          <a:solidFill>
            <a:srgbClr val="3AA7D7"/>
          </a:solidFill>
          <a:prstDash val="solid"/>
          <a:miter lim="800000"/>
        </a:ln>
        <a:effectLst/>
      </dsp:spPr>
      <dsp:style>
        <a:lnRef idx="2">
          <a:scrgbClr r="0" g="0" b="0"/>
        </a:lnRef>
        <a:fillRef idx="1">
          <a:scrgbClr r="0" g="0" b="0"/>
        </a:fillRef>
        <a:effectRef idx="1">
          <a:scrgbClr r="0" g="0" b="0"/>
        </a:effectRef>
        <a:fontRef idx="minor">
          <a:schemeClr val="lt1"/>
        </a:fontRef>
      </dsp:style>
    </dsp:sp>
    <dsp:sp modelId="{9A204E34-BBC7-4530-B1FF-1DB63EE95745}">
      <dsp:nvSpPr>
        <dsp:cNvPr id="0" name=""/>
        <dsp:cNvSpPr/>
      </dsp:nvSpPr>
      <dsp:spPr>
        <a:xfrm>
          <a:off x="607008" y="388075"/>
          <a:ext cx="454588" cy="39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r>
            <a:rPr lang="en-US" sz="600" b="1" kern="1200"/>
            <a:t>Risk Informed</a:t>
          </a:r>
          <a:endParaRPr lang="en-IE" sz="600" b="1" kern="1200"/>
        </a:p>
      </dsp:txBody>
      <dsp:txXfrm>
        <a:off x="607008" y="388075"/>
        <a:ext cx="454588" cy="398473"/>
      </dsp:txXfrm>
    </dsp:sp>
    <dsp:sp modelId="{AC7FFD6B-6DEE-4868-B9D1-64BF6FC511E1}">
      <dsp:nvSpPr>
        <dsp:cNvPr id="0" name=""/>
        <dsp:cNvSpPr/>
      </dsp:nvSpPr>
      <dsp:spPr>
        <a:xfrm>
          <a:off x="975825" y="200558"/>
          <a:ext cx="85771" cy="85771"/>
        </a:xfrm>
        <a:prstGeom prst="triangle">
          <a:avLst>
            <a:gd name="adj" fmla="val 100000"/>
          </a:avLst>
        </a:prstGeom>
        <a:solidFill>
          <a:srgbClr val="3AA7D7"/>
        </a:solidFill>
        <a:ln w="19050" cap="flat" cmpd="sng" algn="ctr">
          <a:solidFill>
            <a:srgbClr val="3AA7D7"/>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B24F252-5C67-4436-8D9A-588DF4FCD531}">
      <dsp:nvSpPr>
        <dsp:cNvPr id="0" name=""/>
        <dsp:cNvSpPr/>
      </dsp:nvSpPr>
      <dsp:spPr>
        <a:xfrm rot="5400000">
          <a:off x="1214025" y="99920"/>
          <a:ext cx="302605" cy="503528"/>
        </a:xfrm>
        <a:prstGeom prst="corner">
          <a:avLst>
            <a:gd name="adj1" fmla="val 16120"/>
            <a:gd name="adj2" fmla="val 16110"/>
          </a:avLst>
        </a:prstGeom>
        <a:solidFill>
          <a:srgbClr val="3AA7D7"/>
        </a:solidFill>
        <a:ln w="19050" cap="flat" cmpd="sng" algn="ctr">
          <a:solidFill>
            <a:srgbClr val="3AA7D7"/>
          </a:solidFill>
          <a:prstDash val="solid"/>
          <a:miter lim="800000"/>
        </a:ln>
        <a:effectLst/>
      </dsp:spPr>
      <dsp:style>
        <a:lnRef idx="2">
          <a:scrgbClr r="0" g="0" b="0"/>
        </a:lnRef>
        <a:fillRef idx="1">
          <a:scrgbClr r="0" g="0" b="0"/>
        </a:fillRef>
        <a:effectRef idx="1">
          <a:scrgbClr r="0" g="0" b="0"/>
        </a:effectRef>
        <a:fontRef idx="minor">
          <a:schemeClr val="lt1"/>
        </a:fontRef>
      </dsp:style>
    </dsp:sp>
    <dsp:sp modelId="{7D4E84EE-E147-4E5E-BD36-2CDDABF0A25F}">
      <dsp:nvSpPr>
        <dsp:cNvPr id="0" name=""/>
        <dsp:cNvSpPr/>
      </dsp:nvSpPr>
      <dsp:spPr>
        <a:xfrm>
          <a:off x="1163513" y="250367"/>
          <a:ext cx="454588" cy="39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r>
            <a:rPr lang="en-US" sz="600" b="1" kern="1200"/>
            <a:t>Repeatable</a:t>
          </a:r>
          <a:endParaRPr lang="en-IE" sz="600" b="1" kern="1200"/>
        </a:p>
      </dsp:txBody>
      <dsp:txXfrm>
        <a:off x="1163513" y="250367"/>
        <a:ext cx="454588" cy="398473"/>
      </dsp:txXfrm>
    </dsp:sp>
    <dsp:sp modelId="{CC40CE93-96DD-4F68-8344-C02E805D2FBE}">
      <dsp:nvSpPr>
        <dsp:cNvPr id="0" name=""/>
        <dsp:cNvSpPr/>
      </dsp:nvSpPr>
      <dsp:spPr>
        <a:xfrm>
          <a:off x="1532330" y="62850"/>
          <a:ext cx="85771" cy="85771"/>
        </a:xfrm>
        <a:prstGeom prst="triangle">
          <a:avLst>
            <a:gd name="adj" fmla="val 100000"/>
          </a:avLst>
        </a:prstGeom>
        <a:solidFill>
          <a:srgbClr val="3AA7D7"/>
        </a:solidFill>
        <a:ln w="19050" cap="flat" cmpd="sng" algn="ctr">
          <a:solidFill>
            <a:srgbClr val="3AA7D7"/>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7BF8326-0919-497C-9EDB-A056E6E1C2AA}">
      <dsp:nvSpPr>
        <dsp:cNvPr id="0" name=""/>
        <dsp:cNvSpPr/>
      </dsp:nvSpPr>
      <dsp:spPr>
        <a:xfrm rot="5400000">
          <a:off x="1770530" y="-37786"/>
          <a:ext cx="302605" cy="503528"/>
        </a:xfrm>
        <a:prstGeom prst="corner">
          <a:avLst>
            <a:gd name="adj1" fmla="val 16120"/>
            <a:gd name="adj2" fmla="val 16110"/>
          </a:avLst>
        </a:prstGeom>
        <a:solidFill>
          <a:srgbClr val="3AA7D7"/>
        </a:solidFill>
        <a:ln w="19050" cap="flat" cmpd="sng" algn="ctr">
          <a:solidFill>
            <a:srgbClr val="3AA7D7"/>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0E301C4-7105-4D59-8CEA-09C36EFB76E8}">
      <dsp:nvSpPr>
        <dsp:cNvPr id="0" name=""/>
        <dsp:cNvSpPr/>
      </dsp:nvSpPr>
      <dsp:spPr>
        <a:xfrm>
          <a:off x="1720018" y="112659"/>
          <a:ext cx="454588" cy="3984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t" anchorCtr="0">
          <a:noAutofit/>
        </a:bodyPr>
        <a:lstStyle/>
        <a:p>
          <a:pPr marL="0" lvl="0" indent="0" algn="l" defTabSz="266700">
            <a:lnSpc>
              <a:spcPct val="90000"/>
            </a:lnSpc>
            <a:spcBef>
              <a:spcPct val="0"/>
            </a:spcBef>
            <a:spcAft>
              <a:spcPct val="35000"/>
            </a:spcAft>
            <a:buNone/>
          </a:pPr>
          <a:r>
            <a:rPr lang="en-US" sz="600" b="1" kern="1200"/>
            <a:t>Adaptable</a:t>
          </a:r>
          <a:endParaRPr lang="en-IE" sz="600" b="1" kern="1200"/>
        </a:p>
      </dsp:txBody>
      <dsp:txXfrm>
        <a:off x="1720018" y="112659"/>
        <a:ext cx="454588" cy="398473"/>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2916FC-8C89-49CC-A2F8-745BE8FFB4AA}">
      <dsp:nvSpPr>
        <dsp:cNvPr id="0" name=""/>
        <dsp:cNvSpPr/>
      </dsp:nvSpPr>
      <dsp:spPr>
        <a:xfrm>
          <a:off x="-4020274" y="-617135"/>
          <a:ext cx="4790873" cy="4790873"/>
        </a:xfrm>
        <a:prstGeom prst="blockArc">
          <a:avLst>
            <a:gd name="adj1" fmla="val 18900000"/>
            <a:gd name="adj2" fmla="val 2700000"/>
            <a:gd name="adj3" fmla="val 451"/>
          </a:avLst>
        </a:prstGeom>
        <a:noFill/>
        <a:ln w="1905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45DE863-B8F6-4560-82AF-A4053C386B66}">
      <dsp:nvSpPr>
        <dsp:cNvPr id="0" name=""/>
        <dsp:cNvSpPr/>
      </dsp:nvSpPr>
      <dsp:spPr>
        <a:xfrm>
          <a:off x="403804" y="273431"/>
          <a:ext cx="4382932" cy="547147"/>
        </a:xfrm>
        <a:prstGeom prst="rect">
          <a:avLst/>
        </a:prstGeom>
        <a:solidFill>
          <a:schemeClr val="accent1">
            <a:hueOff val="0"/>
            <a:satOff val="0"/>
            <a:lumOff val="0"/>
            <a:alphaOff val="0"/>
          </a:schemeClr>
        </a:solidFill>
        <a:ln w="1905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298" tIns="27940" rIns="27940" bIns="27940" numCol="1" spcCol="1270" anchor="ctr" anchorCtr="0">
          <a:noAutofit/>
        </a:bodyPr>
        <a:lstStyle/>
        <a:p>
          <a:pPr marL="0" lvl="0" indent="0" algn="l" defTabSz="488950">
            <a:lnSpc>
              <a:spcPct val="90000"/>
            </a:lnSpc>
            <a:spcBef>
              <a:spcPct val="0"/>
            </a:spcBef>
            <a:spcAft>
              <a:spcPct val="35000"/>
            </a:spcAft>
            <a:buNone/>
          </a:pPr>
          <a:r>
            <a:rPr lang="en-US" sz="1100" b="0" kern="1200">
              <a:effectLst/>
              <a:latin typeface="+mj-lt"/>
            </a:rPr>
            <a:t>Measure the maturity of your existing cyber security programs</a:t>
          </a:r>
          <a:endParaRPr lang="en-IE" sz="1100" b="0" kern="1200">
            <a:effectLst/>
            <a:latin typeface="+mj-lt"/>
          </a:endParaRPr>
        </a:p>
      </dsp:txBody>
      <dsp:txXfrm>
        <a:off x="403804" y="273431"/>
        <a:ext cx="4382932" cy="547147"/>
      </dsp:txXfrm>
    </dsp:sp>
    <dsp:sp modelId="{A90403E5-F1D2-478A-823B-3597908E85BB}">
      <dsp:nvSpPr>
        <dsp:cNvPr id="0" name=""/>
        <dsp:cNvSpPr/>
      </dsp:nvSpPr>
      <dsp:spPr>
        <a:xfrm>
          <a:off x="61837" y="205038"/>
          <a:ext cx="683934" cy="683934"/>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BD8A77-921B-40D2-8A3A-A4342E549F85}">
      <dsp:nvSpPr>
        <dsp:cNvPr id="0" name=""/>
        <dsp:cNvSpPr/>
      </dsp:nvSpPr>
      <dsp:spPr>
        <a:xfrm>
          <a:off x="717496" y="1094295"/>
          <a:ext cx="4069240" cy="5471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298" tIns="27940" rIns="27940" bIns="27940" numCol="1" spcCol="1270" anchor="ctr" anchorCtr="0">
          <a:noAutofit/>
        </a:bodyPr>
        <a:lstStyle/>
        <a:p>
          <a:pPr marL="0" lvl="0" indent="0" algn="l" defTabSz="488950">
            <a:lnSpc>
              <a:spcPct val="90000"/>
            </a:lnSpc>
            <a:spcBef>
              <a:spcPct val="0"/>
            </a:spcBef>
            <a:spcAft>
              <a:spcPct val="35000"/>
            </a:spcAft>
            <a:buNone/>
          </a:pPr>
          <a:r>
            <a:rPr lang="en-US" sz="1100" b="0" kern="1200">
              <a:effectLst/>
              <a:latin typeface="+mj-lt"/>
            </a:rPr>
            <a:t>Identify cyber security gaps</a:t>
          </a:r>
          <a:endParaRPr lang="en-IE" sz="1100" b="0" kern="1200">
            <a:effectLst/>
            <a:latin typeface="+mj-lt"/>
          </a:endParaRPr>
        </a:p>
      </dsp:txBody>
      <dsp:txXfrm>
        <a:off x="717496" y="1094295"/>
        <a:ext cx="4069240" cy="547147"/>
      </dsp:txXfrm>
    </dsp:sp>
    <dsp:sp modelId="{2B01B53C-C081-4771-AACA-C63090A6C9BC}">
      <dsp:nvSpPr>
        <dsp:cNvPr id="0" name=""/>
        <dsp:cNvSpPr/>
      </dsp:nvSpPr>
      <dsp:spPr>
        <a:xfrm>
          <a:off x="375529" y="1025901"/>
          <a:ext cx="683934" cy="683934"/>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BDE8234-EC3A-47FE-9899-4B3C07E9514E}">
      <dsp:nvSpPr>
        <dsp:cNvPr id="0" name=""/>
        <dsp:cNvSpPr/>
      </dsp:nvSpPr>
      <dsp:spPr>
        <a:xfrm>
          <a:off x="717496" y="1915159"/>
          <a:ext cx="4069240" cy="5471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298" tIns="27940" rIns="27940" bIns="27940" numCol="1" spcCol="1270" anchor="ctr" anchorCtr="0">
          <a:noAutofit/>
        </a:bodyPr>
        <a:lstStyle/>
        <a:p>
          <a:pPr marL="0" lvl="0" indent="0" algn="l" defTabSz="488950">
            <a:lnSpc>
              <a:spcPct val="90000"/>
            </a:lnSpc>
            <a:spcBef>
              <a:spcPct val="0"/>
            </a:spcBef>
            <a:spcAft>
              <a:spcPct val="35000"/>
            </a:spcAft>
            <a:buNone/>
          </a:pPr>
          <a:r>
            <a:rPr lang="en-US" sz="1100" b="0" kern="1200">
              <a:effectLst/>
              <a:latin typeface="+mj-lt"/>
            </a:rPr>
            <a:t>Determine short-term, long-term and ongoing security priorities</a:t>
          </a:r>
          <a:endParaRPr lang="en-IE" sz="1100" b="0" kern="1200">
            <a:effectLst/>
            <a:latin typeface="+mj-lt"/>
          </a:endParaRPr>
        </a:p>
      </dsp:txBody>
      <dsp:txXfrm>
        <a:off x="717496" y="1915159"/>
        <a:ext cx="4069240" cy="547147"/>
      </dsp:txXfrm>
    </dsp:sp>
    <dsp:sp modelId="{603FFA24-EA33-4ACB-B428-1EC8E22C92BC}">
      <dsp:nvSpPr>
        <dsp:cNvPr id="0" name=""/>
        <dsp:cNvSpPr/>
      </dsp:nvSpPr>
      <dsp:spPr>
        <a:xfrm>
          <a:off x="375529" y="1846765"/>
          <a:ext cx="683934" cy="683934"/>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9593F7A-3462-4D1C-986B-BC2D4F1E921B}">
      <dsp:nvSpPr>
        <dsp:cNvPr id="0" name=""/>
        <dsp:cNvSpPr/>
      </dsp:nvSpPr>
      <dsp:spPr>
        <a:xfrm>
          <a:off x="403804" y="2736022"/>
          <a:ext cx="4382932" cy="547147"/>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4298" tIns="27940" rIns="27940" bIns="27940" numCol="1" spcCol="1270" anchor="ctr" anchorCtr="0">
          <a:noAutofit/>
        </a:bodyPr>
        <a:lstStyle/>
        <a:p>
          <a:pPr marL="0" lvl="0" indent="0" algn="l" defTabSz="488950">
            <a:lnSpc>
              <a:spcPct val="90000"/>
            </a:lnSpc>
            <a:spcBef>
              <a:spcPct val="0"/>
            </a:spcBef>
            <a:spcAft>
              <a:spcPct val="35000"/>
            </a:spcAft>
            <a:buNone/>
          </a:pPr>
          <a:r>
            <a:rPr lang="en-US" sz="1100" b="0" kern="1200">
              <a:effectLst/>
              <a:latin typeface="+mj-lt"/>
            </a:rPr>
            <a:t>Develop evidence of “reasonable” cyber security measures</a:t>
          </a:r>
          <a:endParaRPr lang="en-IE" sz="1100" b="0" kern="1200">
            <a:effectLst/>
            <a:latin typeface="+mj-lt"/>
          </a:endParaRPr>
        </a:p>
      </dsp:txBody>
      <dsp:txXfrm>
        <a:off x="403804" y="2736022"/>
        <a:ext cx="4382932" cy="547147"/>
      </dsp:txXfrm>
    </dsp:sp>
    <dsp:sp modelId="{2768ED37-8ADF-4F49-91E2-5DCF17F24A1C}">
      <dsp:nvSpPr>
        <dsp:cNvPr id="0" name=""/>
        <dsp:cNvSpPr/>
      </dsp:nvSpPr>
      <dsp:spPr>
        <a:xfrm>
          <a:off x="61837" y="2667629"/>
          <a:ext cx="683934" cy="683934"/>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F20F55-20A4-4012-97F6-3C26A1BDE9BF}">
      <dsp:nvSpPr>
        <dsp:cNvPr id="0" name=""/>
        <dsp:cNvSpPr/>
      </dsp:nvSpPr>
      <dsp:spPr>
        <a:xfrm>
          <a:off x="916430" y="902649"/>
          <a:ext cx="1444107" cy="1444107"/>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5B268D8-06DB-495C-8918-C8D91D12965B}">
      <dsp:nvSpPr>
        <dsp:cNvPr id="0" name=""/>
        <dsp:cNvSpPr/>
      </dsp:nvSpPr>
      <dsp:spPr>
        <a:xfrm>
          <a:off x="33920" y="2728688"/>
          <a:ext cx="3209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IE" sz="1500" kern="1200"/>
            <a:t>Financial impact of phishing attacks worldwide has reached an estimated $3.5 billion in 2024</a:t>
          </a:r>
          <a:endParaRPr lang="en-US" sz="1500" kern="1200"/>
        </a:p>
      </dsp:txBody>
      <dsp:txXfrm>
        <a:off x="33920" y="2728688"/>
        <a:ext cx="3209128" cy="720000"/>
      </dsp:txXfrm>
    </dsp:sp>
    <dsp:sp modelId="{D9E21E3D-C4BB-4272-924F-0099D4AC60C3}">
      <dsp:nvSpPr>
        <dsp:cNvPr id="0" name=""/>
        <dsp:cNvSpPr/>
      </dsp:nvSpPr>
      <dsp:spPr>
        <a:xfrm>
          <a:off x="4687156" y="902649"/>
          <a:ext cx="1444107" cy="14441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3AA4AE6-A03B-4D24-9193-2B87EABFDBD3}">
      <dsp:nvSpPr>
        <dsp:cNvPr id="0" name=""/>
        <dsp:cNvSpPr/>
      </dsp:nvSpPr>
      <dsp:spPr>
        <a:xfrm>
          <a:off x="3804645" y="2728688"/>
          <a:ext cx="3209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IE" sz="1500" kern="1200"/>
            <a:t>Phishing attacks </a:t>
          </a:r>
          <a:r>
            <a:rPr lang="en-IE" sz="1500" b="1" kern="1200"/>
            <a:t>grew by 58% last year</a:t>
          </a:r>
          <a:endParaRPr lang="en-US" sz="1500" kern="1200"/>
        </a:p>
      </dsp:txBody>
      <dsp:txXfrm>
        <a:off x="3804645" y="2728688"/>
        <a:ext cx="3209128" cy="720000"/>
      </dsp:txXfrm>
    </dsp:sp>
    <dsp:sp modelId="{96C3BF7D-3004-43A7-B091-9F86C9783592}">
      <dsp:nvSpPr>
        <dsp:cNvPr id="0" name=""/>
        <dsp:cNvSpPr/>
      </dsp:nvSpPr>
      <dsp:spPr>
        <a:xfrm>
          <a:off x="8457881" y="902649"/>
          <a:ext cx="1444107" cy="1444107"/>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ED452DF-6EE1-405F-A9EC-9E23895DD58B}">
      <dsp:nvSpPr>
        <dsp:cNvPr id="0" name=""/>
        <dsp:cNvSpPr/>
      </dsp:nvSpPr>
      <dsp:spPr>
        <a:xfrm>
          <a:off x="7575371" y="2728688"/>
          <a:ext cx="3209128"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66750">
            <a:lnSpc>
              <a:spcPct val="100000"/>
            </a:lnSpc>
            <a:spcBef>
              <a:spcPct val="0"/>
            </a:spcBef>
            <a:spcAft>
              <a:spcPct val="35000"/>
            </a:spcAft>
            <a:buNone/>
          </a:pPr>
          <a:r>
            <a:rPr lang="en-IE" sz="1500" kern="1200"/>
            <a:t>The success rate of phishing attacks has increased </a:t>
          </a:r>
          <a:r>
            <a:rPr lang="en-IE" sz="1500" b="1" kern="1200"/>
            <a:t>from 14% last year to 18% this year</a:t>
          </a:r>
          <a:endParaRPr lang="en-US" sz="1500" kern="1200"/>
        </a:p>
      </dsp:txBody>
      <dsp:txXfrm>
        <a:off x="7575371" y="2728688"/>
        <a:ext cx="3209128" cy="72000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FEC0D3-2ACC-41DA-A63C-87C324B85184}">
      <dsp:nvSpPr>
        <dsp:cNvPr id="0" name=""/>
        <dsp:cNvSpPr/>
      </dsp:nvSpPr>
      <dsp:spPr>
        <a:xfrm>
          <a:off x="281419" y="331855"/>
          <a:ext cx="459580" cy="45958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592E92-335A-4867-955D-C2F2FDBB402D}">
      <dsp:nvSpPr>
        <dsp:cNvPr id="0" name=""/>
        <dsp:cNvSpPr/>
      </dsp:nvSpPr>
      <dsp:spPr>
        <a:xfrm>
          <a:off x="565" y="944668"/>
          <a:ext cx="1021289" cy="40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IE" sz="1200" kern="1200"/>
            <a:t>CIS Controls </a:t>
          </a:r>
        </a:p>
      </dsp:txBody>
      <dsp:txXfrm>
        <a:off x="565" y="944668"/>
        <a:ext cx="1021289" cy="408515"/>
      </dsp:txXfrm>
    </dsp:sp>
    <dsp:sp modelId="{2920874A-5939-48DE-AAB4-14C029178014}">
      <dsp:nvSpPr>
        <dsp:cNvPr id="0" name=""/>
        <dsp:cNvSpPr/>
      </dsp:nvSpPr>
      <dsp:spPr>
        <a:xfrm>
          <a:off x="1481434" y="331855"/>
          <a:ext cx="459580" cy="45958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D0798FC-44A0-4FDB-A77F-76B8C7308223}">
      <dsp:nvSpPr>
        <dsp:cNvPr id="0" name=""/>
        <dsp:cNvSpPr/>
      </dsp:nvSpPr>
      <dsp:spPr>
        <a:xfrm>
          <a:off x="1200579" y="944668"/>
          <a:ext cx="1021289" cy="40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IE" sz="1200" kern="1200"/>
            <a:t>ISO 27001</a:t>
          </a:r>
        </a:p>
      </dsp:txBody>
      <dsp:txXfrm>
        <a:off x="1200579" y="944668"/>
        <a:ext cx="1021289" cy="408515"/>
      </dsp:txXfrm>
    </dsp:sp>
    <dsp:sp modelId="{55A3293D-3322-4FFF-B250-2D3E1EE9E1B6}">
      <dsp:nvSpPr>
        <dsp:cNvPr id="0" name=""/>
        <dsp:cNvSpPr/>
      </dsp:nvSpPr>
      <dsp:spPr>
        <a:xfrm>
          <a:off x="2681449" y="331855"/>
          <a:ext cx="459580" cy="45958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D6D4F5-1D4D-472C-85E2-9FED139365DE}">
      <dsp:nvSpPr>
        <dsp:cNvPr id="0" name=""/>
        <dsp:cNvSpPr/>
      </dsp:nvSpPr>
      <dsp:spPr>
        <a:xfrm>
          <a:off x="2400594" y="944668"/>
          <a:ext cx="1021289" cy="4085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100000"/>
            </a:lnSpc>
            <a:spcBef>
              <a:spcPct val="0"/>
            </a:spcBef>
            <a:spcAft>
              <a:spcPct val="35000"/>
            </a:spcAft>
            <a:buNone/>
          </a:pPr>
          <a:r>
            <a:rPr lang="en-IE" sz="1200" kern="1200"/>
            <a:t>NIST Cyber Security Framework  </a:t>
          </a:r>
        </a:p>
      </dsp:txBody>
      <dsp:txXfrm>
        <a:off x="2400594" y="944668"/>
        <a:ext cx="1021289" cy="40851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05DA9A-D593-4668-B3B3-110263D0D150}">
      <dsp:nvSpPr>
        <dsp:cNvPr id="0" name=""/>
        <dsp:cNvSpPr/>
      </dsp:nvSpPr>
      <dsp:spPr>
        <a:xfrm>
          <a:off x="0" y="0"/>
          <a:ext cx="8971899" cy="123826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IoT security is an emerging concern, especially as campuses become more connected. </a:t>
          </a:r>
          <a:endParaRPr lang="en-US" sz="2400" b="1" kern="1200" dirty="0"/>
        </a:p>
      </dsp:txBody>
      <dsp:txXfrm>
        <a:off x="36267" y="36267"/>
        <a:ext cx="7635719" cy="1165727"/>
      </dsp:txXfrm>
    </dsp:sp>
    <dsp:sp modelId="{E7EB40D8-D188-4F2D-A051-7A32874066EB}">
      <dsp:nvSpPr>
        <dsp:cNvPr id="0" name=""/>
        <dsp:cNvSpPr/>
      </dsp:nvSpPr>
      <dsp:spPr>
        <a:xfrm>
          <a:off x="791638" y="1444638"/>
          <a:ext cx="8971899" cy="123826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Such devices can include </a:t>
          </a:r>
          <a:endParaRPr lang="en-US" sz="2400" b="1" kern="1200" dirty="0"/>
        </a:p>
        <a:p>
          <a:pPr marL="171450" lvl="1" indent="-171450" algn="l" defTabSz="711200">
            <a:lnSpc>
              <a:spcPct val="90000"/>
            </a:lnSpc>
            <a:spcBef>
              <a:spcPct val="0"/>
            </a:spcBef>
            <a:spcAft>
              <a:spcPct val="15000"/>
            </a:spcAft>
            <a:buChar char="•"/>
          </a:pPr>
          <a:r>
            <a:rPr lang="en-IE" sz="1600" kern="1200"/>
            <a:t>Smart Boards, learning Tablets, Security Cameras, Sensors and Alarm systems that connect directly to the internet</a:t>
          </a:r>
          <a:endParaRPr lang="en-US" sz="1600" kern="1200"/>
        </a:p>
      </dsp:txBody>
      <dsp:txXfrm>
        <a:off x="827905" y="1480905"/>
        <a:ext cx="7302857" cy="1165727"/>
      </dsp:txXfrm>
    </dsp:sp>
    <dsp:sp modelId="{81515CBA-E4D1-4FF8-AEA0-4E8E19CE9067}">
      <dsp:nvSpPr>
        <dsp:cNvPr id="0" name=""/>
        <dsp:cNvSpPr/>
      </dsp:nvSpPr>
      <dsp:spPr>
        <a:xfrm>
          <a:off x="1583276" y="2889276"/>
          <a:ext cx="8971899" cy="1238261"/>
        </a:xfrm>
        <a:prstGeom prst="roundRect">
          <a:avLst>
            <a:gd name="adj" fmla="val 1000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IE" sz="2400" b="1" kern="1200" dirty="0"/>
            <a:t>Insecure authentication controls</a:t>
          </a:r>
          <a:endParaRPr lang="en-US" sz="2400" kern="1200" dirty="0"/>
        </a:p>
        <a:p>
          <a:pPr marL="114300" lvl="1" indent="-114300" algn="l" defTabSz="622300">
            <a:lnSpc>
              <a:spcPct val="90000"/>
            </a:lnSpc>
            <a:spcBef>
              <a:spcPct val="0"/>
            </a:spcBef>
            <a:spcAft>
              <a:spcPct val="15000"/>
            </a:spcAft>
            <a:buChar char="•"/>
          </a:pPr>
          <a:r>
            <a:rPr lang="en-IE" sz="1400" kern="1200"/>
            <a:t>Such as leaving the vendor’s default password in place for device authentication, offer an easy access point for many attackers looking to gain access to IoT devices and attackers would often look to target the valuable personal information on students and school staff,.</a:t>
          </a:r>
          <a:endParaRPr lang="en-US" sz="1400" kern="1200"/>
        </a:p>
      </dsp:txBody>
      <dsp:txXfrm>
        <a:off x="1619543" y="2925543"/>
        <a:ext cx="7302857" cy="1165727"/>
      </dsp:txXfrm>
    </dsp:sp>
    <dsp:sp modelId="{1454C9FB-11AA-4CE8-9217-75AA5EB683B2}">
      <dsp:nvSpPr>
        <dsp:cNvPr id="0" name=""/>
        <dsp:cNvSpPr/>
      </dsp:nvSpPr>
      <dsp:spPr>
        <a:xfrm>
          <a:off x="8167029" y="939014"/>
          <a:ext cx="804869" cy="804869"/>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48125" y="939014"/>
        <a:ext cx="442677" cy="605664"/>
      </dsp:txXfrm>
    </dsp:sp>
    <dsp:sp modelId="{2C18E562-9A30-481B-9917-018491E40881}">
      <dsp:nvSpPr>
        <dsp:cNvPr id="0" name=""/>
        <dsp:cNvSpPr/>
      </dsp:nvSpPr>
      <dsp:spPr>
        <a:xfrm>
          <a:off x="8958667" y="2375398"/>
          <a:ext cx="804869" cy="804869"/>
        </a:xfrm>
        <a:prstGeom prst="downArrow">
          <a:avLst>
            <a:gd name="adj1" fmla="val 55000"/>
            <a:gd name="adj2" fmla="val 45000"/>
          </a:avLst>
        </a:prstGeom>
        <a:solidFill>
          <a:schemeClr val="lt1">
            <a:alpha val="90000"/>
            <a:tint val="40000"/>
            <a:hueOff val="0"/>
            <a:satOff val="0"/>
            <a:lumOff val="0"/>
            <a:alphaOff val="0"/>
          </a:schemeClr>
        </a:solidFill>
        <a:ln w="1905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9139763" y="2375398"/>
        <a:ext cx="442677" cy="6056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58A26-528A-4C16-8403-23D50DD44993}">
      <dsp:nvSpPr>
        <dsp:cNvPr id="0" name=""/>
        <dsp:cNvSpPr/>
      </dsp:nvSpPr>
      <dsp:spPr>
        <a:xfrm>
          <a:off x="0" y="3439008"/>
          <a:ext cx="10927829" cy="752371"/>
        </a:xfrm>
        <a:prstGeom prst="rec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In general, IoT devices carrying vulnerabilities have increased by 136% from 2023 to 2024 according to </a:t>
          </a:r>
          <a:r>
            <a:rPr lang="en-US" sz="1700" kern="1200" err="1"/>
            <a:t>Forescout’s</a:t>
          </a:r>
          <a:r>
            <a:rPr lang="en-US" sz="1700" kern="1200"/>
            <a:t> “The Riskiest Connected Devices 2024” Report. </a:t>
          </a:r>
        </a:p>
      </dsp:txBody>
      <dsp:txXfrm>
        <a:off x="0" y="3439008"/>
        <a:ext cx="10927829" cy="752371"/>
      </dsp:txXfrm>
    </dsp:sp>
    <dsp:sp modelId="{3EE9BCFB-5483-4AD2-B1A3-244FD02B97A6}">
      <dsp:nvSpPr>
        <dsp:cNvPr id="0" name=""/>
        <dsp:cNvSpPr/>
      </dsp:nvSpPr>
      <dsp:spPr>
        <a:xfrm rot="10800000">
          <a:off x="0" y="2293147"/>
          <a:ext cx="10927829" cy="1157146"/>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Stationx found that the vast majority of malicious insider breaches was motivated by personal financial gain, with 89% of all cases studied being motivated by this.</a:t>
          </a:r>
        </a:p>
      </dsp:txBody>
      <dsp:txXfrm rot="10800000">
        <a:off x="0" y="2293147"/>
        <a:ext cx="10927829" cy="751879"/>
      </dsp:txXfrm>
    </dsp:sp>
    <dsp:sp modelId="{119133D4-8D4C-4FDA-A5BD-D5BE9F5DD60B}">
      <dsp:nvSpPr>
        <dsp:cNvPr id="0" name=""/>
        <dsp:cNvSpPr/>
      </dsp:nvSpPr>
      <dsp:spPr>
        <a:xfrm rot="10800000">
          <a:off x="0" y="1147286"/>
          <a:ext cx="10927829" cy="1157146"/>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From 2019 – 2024 the number of organizations reporting insider attacks increased from 66% of organizations to 76%. </a:t>
          </a:r>
        </a:p>
      </dsp:txBody>
      <dsp:txXfrm rot="10800000">
        <a:off x="0" y="1147286"/>
        <a:ext cx="10927829" cy="751879"/>
      </dsp:txXfrm>
    </dsp:sp>
    <dsp:sp modelId="{1F62E15C-B9FC-4799-AB17-2E32785B1B19}">
      <dsp:nvSpPr>
        <dsp:cNvPr id="0" name=""/>
        <dsp:cNvSpPr/>
      </dsp:nvSpPr>
      <dsp:spPr>
        <a:xfrm rot="10800000">
          <a:off x="0" y="1425"/>
          <a:ext cx="10927829" cy="1157146"/>
        </a:xfrm>
        <a:prstGeom prst="upArrowCallout">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kern="1200"/>
            <a:t>Securonix’s Insider Threat Report 2024 revealing that 90% of </a:t>
          </a:r>
          <a:r>
            <a:rPr lang="en-US" sz="1700" kern="1200" err="1"/>
            <a:t>organisations</a:t>
          </a:r>
          <a:r>
            <a:rPr lang="en-US" sz="1700" kern="1200"/>
            <a:t> interviewed expressing that they find insider attacks more difficult to deal with than external attacks.</a:t>
          </a:r>
        </a:p>
      </dsp:txBody>
      <dsp:txXfrm rot="10800000">
        <a:off x="0" y="1425"/>
        <a:ext cx="10927829" cy="75187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EB6B05-F208-40B2-8CD7-0D9C7474D30E}">
      <dsp:nvSpPr>
        <dsp:cNvPr id="0" name=""/>
        <dsp:cNvSpPr/>
      </dsp:nvSpPr>
      <dsp:spPr>
        <a:xfrm>
          <a:off x="711453" y="892131"/>
          <a:ext cx="1063643" cy="10636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E09F2D2-C51A-4936-B0E4-85B8C6AE7041}">
      <dsp:nvSpPr>
        <dsp:cNvPr id="0" name=""/>
        <dsp:cNvSpPr/>
      </dsp:nvSpPr>
      <dsp:spPr>
        <a:xfrm>
          <a:off x="61449" y="2341237"/>
          <a:ext cx="2363651"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E" sz="1600" b="1" kern="1200"/>
            <a:t>Unsupported Systems: </a:t>
          </a:r>
          <a:r>
            <a:rPr lang="en-IE" sz="1600" kern="1200"/>
            <a:t>Operating Systems, Software, or Service that have reached End of Life</a:t>
          </a:r>
          <a:endParaRPr lang="en-US" sz="1600" kern="1200"/>
        </a:p>
      </dsp:txBody>
      <dsp:txXfrm>
        <a:off x="61449" y="2341237"/>
        <a:ext cx="2363651" cy="1117968"/>
      </dsp:txXfrm>
    </dsp:sp>
    <dsp:sp modelId="{ECF74660-6545-4A20-B3A6-82859717501E}">
      <dsp:nvSpPr>
        <dsp:cNvPr id="0" name=""/>
        <dsp:cNvSpPr/>
      </dsp:nvSpPr>
      <dsp:spPr>
        <a:xfrm>
          <a:off x="3488743" y="892131"/>
          <a:ext cx="1063643" cy="10636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E56E96E-4E36-4B18-853A-6328223DC293}">
      <dsp:nvSpPr>
        <dsp:cNvPr id="0" name=""/>
        <dsp:cNvSpPr/>
      </dsp:nvSpPr>
      <dsp:spPr>
        <a:xfrm>
          <a:off x="2838739" y="2341237"/>
          <a:ext cx="2363651"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E" sz="1600" b="1" kern="1200"/>
            <a:t>Unencrypted Communications : </a:t>
          </a:r>
          <a:r>
            <a:rPr lang="en-IE" sz="1600" kern="1200"/>
            <a:t>Applications running over HTTP, Telnet, Basic Auth over HTTP</a:t>
          </a:r>
          <a:endParaRPr lang="en-US" sz="1600" kern="1200"/>
        </a:p>
      </dsp:txBody>
      <dsp:txXfrm>
        <a:off x="2838739" y="2341237"/>
        <a:ext cx="2363651" cy="1117968"/>
      </dsp:txXfrm>
    </dsp:sp>
    <dsp:sp modelId="{4CFB0E80-C705-4B3C-AD6E-B6BF7C69E2C6}">
      <dsp:nvSpPr>
        <dsp:cNvPr id="0" name=""/>
        <dsp:cNvSpPr/>
      </dsp:nvSpPr>
      <dsp:spPr>
        <a:xfrm>
          <a:off x="6266033" y="892131"/>
          <a:ext cx="1063643" cy="10636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B38C680-A011-4191-A2CF-7E0EF72EE301}">
      <dsp:nvSpPr>
        <dsp:cNvPr id="0" name=""/>
        <dsp:cNvSpPr/>
      </dsp:nvSpPr>
      <dsp:spPr>
        <a:xfrm>
          <a:off x="5616029" y="2341237"/>
          <a:ext cx="2363651"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E" sz="1600" b="1" kern="1200"/>
            <a:t>Outdated Software: </a:t>
          </a:r>
          <a:r>
            <a:rPr lang="en-IE" sz="1600" kern="1200"/>
            <a:t>Apache, PHP, OpenSSH version missing patches.</a:t>
          </a:r>
          <a:endParaRPr lang="en-US" sz="1600" kern="1200"/>
        </a:p>
      </dsp:txBody>
      <dsp:txXfrm>
        <a:off x="5616029" y="2341237"/>
        <a:ext cx="2363651" cy="1117968"/>
      </dsp:txXfrm>
    </dsp:sp>
    <dsp:sp modelId="{913876C6-4E90-4762-894B-B9F17BEF27EB}">
      <dsp:nvSpPr>
        <dsp:cNvPr id="0" name=""/>
        <dsp:cNvSpPr/>
      </dsp:nvSpPr>
      <dsp:spPr>
        <a:xfrm>
          <a:off x="9043323" y="892131"/>
          <a:ext cx="1063643" cy="106364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C26221C-5F00-4DD2-B240-59685BFA2B35}">
      <dsp:nvSpPr>
        <dsp:cNvPr id="0" name=""/>
        <dsp:cNvSpPr/>
      </dsp:nvSpPr>
      <dsp:spPr>
        <a:xfrm>
          <a:off x="8393319" y="2341237"/>
          <a:ext cx="2363651" cy="11179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90000"/>
            </a:lnSpc>
            <a:spcBef>
              <a:spcPct val="0"/>
            </a:spcBef>
            <a:spcAft>
              <a:spcPct val="35000"/>
            </a:spcAft>
            <a:buNone/>
          </a:pPr>
          <a:r>
            <a:rPr lang="en-IE" sz="1600" b="1" kern="1200"/>
            <a:t>Web Server Misconfigurations : </a:t>
          </a:r>
          <a:r>
            <a:rPr lang="en-IE" sz="1600" kern="1200"/>
            <a:t>Information Leakage, Directory Listings, Username Enumerations</a:t>
          </a:r>
          <a:endParaRPr lang="en-US" sz="1600" kern="1200"/>
        </a:p>
      </dsp:txBody>
      <dsp:txXfrm>
        <a:off x="8393319" y="2341237"/>
        <a:ext cx="2363651" cy="11179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B46FF2-E93F-471F-8AE3-BA3300EC7891}">
      <dsp:nvSpPr>
        <dsp:cNvPr id="0" name=""/>
        <dsp:cNvSpPr/>
      </dsp:nvSpPr>
      <dsp:spPr>
        <a:xfrm>
          <a:off x="144521" y="1220886"/>
          <a:ext cx="2094836" cy="6903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a:t>11285	</a:t>
          </a:r>
          <a:endParaRPr lang="en-IE" sz="4100" kern="1200"/>
        </a:p>
      </dsp:txBody>
      <dsp:txXfrm>
        <a:off x="144521" y="1220886"/>
        <a:ext cx="2094836" cy="690343"/>
      </dsp:txXfrm>
    </dsp:sp>
    <dsp:sp modelId="{354FE77A-00B1-459B-BAD4-62C87CA1240B}">
      <dsp:nvSpPr>
        <dsp:cNvPr id="0" name=""/>
        <dsp:cNvSpPr/>
      </dsp:nvSpPr>
      <dsp:spPr>
        <a:xfrm>
          <a:off x="142140" y="1010926"/>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CD555A-051F-41DF-9359-83A9A73BE6EB}">
      <dsp:nvSpPr>
        <dsp:cNvPr id="0" name=""/>
        <dsp:cNvSpPr/>
      </dsp:nvSpPr>
      <dsp:spPr>
        <a:xfrm>
          <a:off x="258784" y="777638"/>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5E948F7-9AF7-4943-BEE4-444E1CD61B4A}">
      <dsp:nvSpPr>
        <dsp:cNvPr id="0" name=""/>
        <dsp:cNvSpPr/>
      </dsp:nvSpPr>
      <dsp:spPr>
        <a:xfrm>
          <a:off x="538731" y="824295"/>
          <a:ext cx="261854" cy="2618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5BAD933-8B1A-4EA9-95C1-101171D00C58}">
      <dsp:nvSpPr>
        <dsp:cNvPr id="0" name=""/>
        <dsp:cNvSpPr/>
      </dsp:nvSpPr>
      <dsp:spPr>
        <a:xfrm>
          <a:off x="772019" y="567678"/>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8F64C36-6333-4186-8330-F820FFA0939D}">
      <dsp:nvSpPr>
        <dsp:cNvPr id="0" name=""/>
        <dsp:cNvSpPr/>
      </dsp:nvSpPr>
      <dsp:spPr>
        <a:xfrm>
          <a:off x="1075294" y="474362"/>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6B5C8C-F1A9-4548-AEA1-14822C1CA413}">
      <dsp:nvSpPr>
        <dsp:cNvPr id="0" name=""/>
        <dsp:cNvSpPr/>
      </dsp:nvSpPr>
      <dsp:spPr>
        <a:xfrm>
          <a:off x="1448556" y="637664"/>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96AB6B8-C30B-494C-8F67-7B3135C12A5B}">
      <dsp:nvSpPr>
        <dsp:cNvPr id="0" name=""/>
        <dsp:cNvSpPr/>
      </dsp:nvSpPr>
      <dsp:spPr>
        <a:xfrm>
          <a:off x="1681845" y="754309"/>
          <a:ext cx="261854" cy="2618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A944C35-2D1B-4099-8164-8F01F4ED0AA8}">
      <dsp:nvSpPr>
        <dsp:cNvPr id="0" name=""/>
        <dsp:cNvSpPr/>
      </dsp:nvSpPr>
      <dsp:spPr>
        <a:xfrm>
          <a:off x="2008449" y="1010926"/>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906E80-A4C8-48BE-B144-C148A2C2137B}">
      <dsp:nvSpPr>
        <dsp:cNvPr id="0" name=""/>
        <dsp:cNvSpPr/>
      </dsp:nvSpPr>
      <dsp:spPr>
        <a:xfrm>
          <a:off x="2148422" y="1267544"/>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FF56FE3-A143-420E-B085-27FBD53ED067}">
      <dsp:nvSpPr>
        <dsp:cNvPr id="0" name=""/>
        <dsp:cNvSpPr/>
      </dsp:nvSpPr>
      <dsp:spPr>
        <a:xfrm>
          <a:off x="935321" y="777638"/>
          <a:ext cx="428489" cy="42848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D3ED829-78B1-4FF1-8F0F-E9968E576D6E}">
      <dsp:nvSpPr>
        <dsp:cNvPr id="0" name=""/>
        <dsp:cNvSpPr/>
      </dsp:nvSpPr>
      <dsp:spPr>
        <a:xfrm>
          <a:off x="25496" y="1664134"/>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09EA32E-59AB-4842-96F7-C26F88D28767}">
      <dsp:nvSpPr>
        <dsp:cNvPr id="0" name=""/>
        <dsp:cNvSpPr/>
      </dsp:nvSpPr>
      <dsp:spPr>
        <a:xfrm>
          <a:off x="165469" y="1874094"/>
          <a:ext cx="261854" cy="2618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CD95B-4CF2-4915-AD9F-31AF192E9C53}">
      <dsp:nvSpPr>
        <dsp:cNvPr id="0" name=""/>
        <dsp:cNvSpPr/>
      </dsp:nvSpPr>
      <dsp:spPr>
        <a:xfrm>
          <a:off x="515402" y="2060725"/>
          <a:ext cx="380879" cy="3808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158BB36-DFF1-49B0-96D5-84A4269B5660}">
      <dsp:nvSpPr>
        <dsp:cNvPr id="0" name=""/>
        <dsp:cNvSpPr/>
      </dsp:nvSpPr>
      <dsp:spPr>
        <a:xfrm>
          <a:off x="1005308" y="2364000"/>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7049876-6934-404A-92CF-1271BC41DA2C}">
      <dsp:nvSpPr>
        <dsp:cNvPr id="0" name=""/>
        <dsp:cNvSpPr/>
      </dsp:nvSpPr>
      <dsp:spPr>
        <a:xfrm>
          <a:off x="1098623" y="2060725"/>
          <a:ext cx="261854" cy="2618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CC335F-0261-4036-9B14-D35C447B6092}">
      <dsp:nvSpPr>
        <dsp:cNvPr id="0" name=""/>
        <dsp:cNvSpPr/>
      </dsp:nvSpPr>
      <dsp:spPr>
        <a:xfrm>
          <a:off x="1331912" y="2387329"/>
          <a:ext cx="166634" cy="16663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485BE1D-8421-45D1-BB0D-CE4ED7E4593F}">
      <dsp:nvSpPr>
        <dsp:cNvPr id="0" name=""/>
        <dsp:cNvSpPr/>
      </dsp:nvSpPr>
      <dsp:spPr>
        <a:xfrm>
          <a:off x="1541872" y="2014067"/>
          <a:ext cx="380879" cy="380879"/>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E6E14B-9788-4F0E-AD7E-3F158ADED1EE}">
      <dsp:nvSpPr>
        <dsp:cNvPr id="0" name=""/>
        <dsp:cNvSpPr/>
      </dsp:nvSpPr>
      <dsp:spPr>
        <a:xfrm>
          <a:off x="2055106" y="1920752"/>
          <a:ext cx="261854" cy="261854"/>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6E8DDE7-D60B-493A-8CEE-1D142163BDBA}">
      <dsp:nvSpPr>
        <dsp:cNvPr id="0" name=""/>
        <dsp:cNvSpPr/>
      </dsp:nvSpPr>
      <dsp:spPr>
        <a:xfrm>
          <a:off x="2316961" y="823907"/>
          <a:ext cx="769029" cy="146816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78BC6EB-65B7-4F59-99FC-055F883EBE53}">
      <dsp:nvSpPr>
        <dsp:cNvPr id="0" name=""/>
        <dsp:cNvSpPr/>
      </dsp:nvSpPr>
      <dsp:spPr>
        <a:xfrm>
          <a:off x="3085990" y="824620"/>
          <a:ext cx="2097353" cy="146814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2070" tIns="52070" rIns="52070" bIns="52070" numCol="1" spcCol="1270" anchor="ctr" anchorCtr="0">
          <a:noAutofit/>
        </a:bodyPr>
        <a:lstStyle/>
        <a:p>
          <a:pPr marL="0" lvl="0" indent="0" algn="ctr" defTabSz="1822450">
            <a:lnSpc>
              <a:spcPct val="90000"/>
            </a:lnSpc>
            <a:spcBef>
              <a:spcPct val="0"/>
            </a:spcBef>
            <a:spcAft>
              <a:spcPct val="35000"/>
            </a:spcAft>
            <a:buNone/>
          </a:pPr>
          <a:r>
            <a:rPr lang="en-US" sz="4100" kern="1200"/>
            <a:t>3240</a:t>
          </a:r>
          <a:endParaRPr lang="en-IE" sz="4100" kern="1200"/>
        </a:p>
      </dsp:txBody>
      <dsp:txXfrm>
        <a:off x="3085990" y="824620"/>
        <a:ext cx="2097353" cy="1468147"/>
      </dsp:txXfrm>
    </dsp:sp>
    <dsp:sp modelId="{9364D029-5700-4586-9C3A-B439F67D681A}">
      <dsp:nvSpPr>
        <dsp:cNvPr id="0" name=""/>
        <dsp:cNvSpPr/>
      </dsp:nvSpPr>
      <dsp:spPr>
        <a:xfrm>
          <a:off x="5183343" y="823907"/>
          <a:ext cx="769029" cy="1468161"/>
        </a:xfrm>
        <a:prstGeom prst="chevron">
          <a:avLst>
            <a:gd name="adj" fmla="val 6231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235E7F-BCE1-491C-A09A-13EB954DFD89}">
      <dsp:nvSpPr>
        <dsp:cNvPr id="0" name=""/>
        <dsp:cNvSpPr/>
      </dsp:nvSpPr>
      <dsp:spPr>
        <a:xfrm>
          <a:off x="6036267" y="702575"/>
          <a:ext cx="1782750" cy="1782750"/>
        </a:xfrm>
        <a:prstGeom prst="ellipse">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22450">
            <a:lnSpc>
              <a:spcPct val="90000"/>
            </a:lnSpc>
            <a:spcBef>
              <a:spcPct val="0"/>
            </a:spcBef>
            <a:spcAft>
              <a:spcPct val="35000"/>
            </a:spcAft>
            <a:buNone/>
          </a:pPr>
          <a:r>
            <a:rPr lang="en-US" sz="4100" kern="1200"/>
            <a:t>1182</a:t>
          </a:r>
          <a:endParaRPr lang="en-IE" sz="4100" kern="1200"/>
        </a:p>
      </dsp:txBody>
      <dsp:txXfrm>
        <a:off x="6297345" y="963653"/>
        <a:ext cx="1260594" cy="12605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BF5F26-A960-4AAD-9BC8-3CAC440DBA97}">
      <dsp:nvSpPr>
        <dsp:cNvPr id="0" name=""/>
        <dsp:cNvSpPr/>
      </dsp:nvSpPr>
      <dsp:spPr>
        <a:xfrm>
          <a:off x="1151865" y="301"/>
          <a:ext cx="2128371" cy="1277023"/>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Vendor Management Policy</a:t>
          </a:r>
        </a:p>
      </dsp:txBody>
      <dsp:txXfrm>
        <a:off x="1151865" y="301"/>
        <a:ext cx="2128371" cy="1277023"/>
      </dsp:txXfrm>
    </dsp:sp>
    <dsp:sp modelId="{B9B0D8DF-1AE5-4F74-B6E3-81A4698D7F41}">
      <dsp:nvSpPr>
        <dsp:cNvPr id="0" name=""/>
        <dsp:cNvSpPr/>
      </dsp:nvSpPr>
      <dsp:spPr>
        <a:xfrm>
          <a:off x="3493074" y="301"/>
          <a:ext cx="2128371" cy="1277023"/>
        </a:xfrm>
        <a:prstGeom prst="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Acceptable Usage</a:t>
          </a:r>
        </a:p>
      </dsp:txBody>
      <dsp:txXfrm>
        <a:off x="3493074" y="301"/>
        <a:ext cx="2128371" cy="1277023"/>
      </dsp:txXfrm>
    </dsp:sp>
    <dsp:sp modelId="{FF6851D5-90AB-4F50-8DDD-F0D7E7D4DC7D}">
      <dsp:nvSpPr>
        <dsp:cNvPr id="0" name=""/>
        <dsp:cNvSpPr/>
      </dsp:nvSpPr>
      <dsp:spPr>
        <a:xfrm>
          <a:off x="5834283" y="301"/>
          <a:ext cx="2128371" cy="1277023"/>
        </a:xfrm>
        <a:prstGeom prst="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BYOD Policies</a:t>
          </a:r>
        </a:p>
      </dsp:txBody>
      <dsp:txXfrm>
        <a:off x="5834283" y="301"/>
        <a:ext cx="2128371" cy="1277023"/>
      </dsp:txXfrm>
    </dsp:sp>
    <dsp:sp modelId="{7FFA76B1-ED34-4C2B-B7E7-57822D79C6CF}">
      <dsp:nvSpPr>
        <dsp:cNvPr id="0" name=""/>
        <dsp:cNvSpPr/>
      </dsp:nvSpPr>
      <dsp:spPr>
        <a:xfrm>
          <a:off x="8175492" y="301"/>
          <a:ext cx="2128371" cy="12770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IT Security Policy</a:t>
          </a:r>
        </a:p>
      </dsp:txBody>
      <dsp:txXfrm>
        <a:off x="8175492" y="301"/>
        <a:ext cx="2128371" cy="1277023"/>
      </dsp:txXfrm>
    </dsp:sp>
    <dsp:sp modelId="{1A1DE241-247E-4D3E-A1D3-300F10C20C39}">
      <dsp:nvSpPr>
        <dsp:cNvPr id="0" name=""/>
        <dsp:cNvSpPr/>
      </dsp:nvSpPr>
      <dsp:spPr>
        <a:xfrm>
          <a:off x="1118280" y="1501360"/>
          <a:ext cx="2128371" cy="1277023"/>
        </a:xfrm>
        <a:prstGeom prst="rect">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Cloud Services Policy</a:t>
          </a:r>
        </a:p>
      </dsp:txBody>
      <dsp:txXfrm>
        <a:off x="1118280" y="1501360"/>
        <a:ext cx="2128371" cy="1277023"/>
      </dsp:txXfrm>
    </dsp:sp>
    <dsp:sp modelId="{8E0468BC-96D3-4A75-929A-A1D2DECAEE2E}">
      <dsp:nvSpPr>
        <dsp:cNvPr id="0" name=""/>
        <dsp:cNvSpPr/>
      </dsp:nvSpPr>
      <dsp:spPr>
        <a:xfrm>
          <a:off x="3493074" y="1490161"/>
          <a:ext cx="2128371" cy="12770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Incident Response Policy</a:t>
          </a:r>
        </a:p>
      </dsp:txBody>
      <dsp:txXfrm>
        <a:off x="3493074" y="1490161"/>
        <a:ext cx="2128371" cy="1277023"/>
      </dsp:txXfrm>
    </dsp:sp>
    <dsp:sp modelId="{B8CDC1E1-C3CA-4D07-A3BF-3B5366669FBA}">
      <dsp:nvSpPr>
        <dsp:cNvPr id="0" name=""/>
        <dsp:cNvSpPr/>
      </dsp:nvSpPr>
      <dsp:spPr>
        <a:xfrm>
          <a:off x="5834283" y="1490161"/>
          <a:ext cx="2128371" cy="1277023"/>
        </a:xfrm>
        <a:prstGeom prst="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Server Hosting Policy</a:t>
          </a:r>
        </a:p>
      </dsp:txBody>
      <dsp:txXfrm>
        <a:off x="5834283" y="1490161"/>
        <a:ext cx="2128371" cy="1277023"/>
      </dsp:txXfrm>
    </dsp:sp>
    <dsp:sp modelId="{4679EA62-EA89-4922-A68A-BD3DF742FE6E}">
      <dsp:nvSpPr>
        <dsp:cNvPr id="0" name=""/>
        <dsp:cNvSpPr/>
      </dsp:nvSpPr>
      <dsp:spPr>
        <a:xfrm>
          <a:off x="8175492" y="1490161"/>
          <a:ext cx="2128371" cy="1277023"/>
        </a:xfrm>
        <a:prstGeom prst="rect">
          <a:avLst/>
        </a:prstGeom>
        <a:solidFill>
          <a:schemeClr val="accent5"/>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Information Security Policy</a:t>
          </a:r>
        </a:p>
      </dsp:txBody>
      <dsp:txXfrm>
        <a:off x="8175492" y="1490161"/>
        <a:ext cx="2128371" cy="1277023"/>
      </dsp:txXfrm>
    </dsp:sp>
    <dsp:sp modelId="{ABBA5AA8-DE8E-44E9-AEF3-ED4E7C1CA7BB}">
      <dsp:nvSpPr>
        <dsp:cNvPr id="0" name=""/>
        <dsp:cNvSpPr/>
      </dsp:nvSpPr>
      <dsp:spPr>
        <a:xfrm>
          <a:off x="3493074" y="2980021"/>
          <a:ext cx="2128371" cy="12770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Anti Virus and Malware Policy</a:t>
          </a:r>
        </a:p>
      </dsp:txBody>
      <dsp:txXfrm>
        <a:off x="3493074" y="2980021"/>
        <a:ext cx="2128371" cy="1277023"/>
      </dsp:txXfrm>
    </dsp:sp>
    <dsp:sp modelId="{D7FE582D-1065-4F09-82D6-8F8AEADD2DEE}">
      <dsp:nvSpPr>
        <dsp:cNvPr id="0" name=""/>
        <dsp:cNvSpPr/>
      </dsp:nvSpPr>
      <dsp:spPr>
        <a:xfrm>
          <a:off x="5834283" y="2980021"/>
          <a:ext cx="2128371" cy="1277023"/>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AI Usage Policy</a:t>
          </a:r>
        </a:p>
      </dsp:txBody>
      <dsp:txXfrm>
        <a:off x="5834283" y="2980021"/>
        <a:ext cx="2128371" cy="12770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4117E-0A44-4D08-8C6D-73019165137F}">
      <dsp:nvSpPr>
        <dsp:cNvPr id="0" name=""/>
        <dsp:cNvSpPr/>
      </dsp:nvSpPr>
      <dsp:spPr>
        <a:xfrm>
          <a:off x="5055" y="899771"/>
          <a:ext cx="2210493" cy="20198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In December 2019, Maastricht University was hit by the </a:t>
          </a:r>
          <a:r>
            <a:rPr lang="en-US" sz="1800" b="1" kern="1200">
              <a:latin typeface="+mj-lt"/>
            </a:rPr>
            <a:t>Clop</a:t>
          </a:r>
          <a:r>
            <a:rPr lang="en-US" sz="1800" kern="1200">
              <a:latin typeface="+mj-lt"/>
            </a:rPr>
            <a:t> Ransomware via a phishing email</a:t>
          </a:r>
        </a:p>
      </dsp:txBody>
      <dsp:txXfrm>
        <a:off x="64215" y="958931"/>
        <a:ext cx="2092173" cy="1901561"/>
      </dsp:txXfrm>
    </dsp:sp>
    <dsp:sp modelId="{EB99FEC3-5783-4DAC-A070-674FC4132C30}">
      <dsp:nvSpPr>
        <dsp:cNvPr id="0" name=""/>
        <dsp:cNvSpPr/>
      </dsp:nvSpPr>
      <dsp:spPr>
        <a:xfrm>
          <a:off x="2436598" y="1635610"/>
          <a:ext cx="468624" cy="5482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mj-lt"/>
          </a:endParaRPr>
        </a:p>
      </dsp:txBody>
      <dsp:txXfrm>
        <a:off x="2436598" y="1745250"/>
        <a:ext cx="328037" cy="328922"/>
      </dsp:txXfrm>
    </dsp:sp>
    <dsp:sp modelId="{899BEE39-0783-4A39-9159-2D20DE936D57}">
      <dsp:nvSpPr>
        <dsp:cNvPr id="0" name=""/>
        <dsp:cNvSpPr/>
      </dsp:nvSpPr>
      <dsp:spPr>
        <a:xfrm>
          <a:off x="3099746" y="899771"/>
          <a:ext cx="2210493" cy="20198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Nearly all Windows systems within the university, including email servers, databases, and student portals are compromised</a:t>
          </a:r>
        </a:p>
      </dsp:txBody>
      <dsp:txXfrm>
        <a:off x="3158906" y="958931"/>
        <a:ext cx="2092173" cy="1901561"/>
      </dsp:txXfrm>
    </dsp:sp>
    <dsp:sp modelId="{6F08AB5E-71BC-41FF-92B8-DB46A3F6E68D}">
      <dsp:nvSpPr>
        <dsp:cNvPr id="0" name=""/>
        <dsp:cNvSpPr/>
      </dsp:nvSpPr>
      <dsp:spPr>
        <a:xfrm>
          <a:off x="5531288" y="1635610"/>
          <a:ext cx="468624" cy="5482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mj-lt"/>
          </a:endParaRPr>
        </a:p>
      </dsp:txBody>
      <dsp:txXfrm>
        <a:off x="5531288" y="1745250"/>
        <a:ext cx="328037" cy="328922"/>
      </dsp:txXfrm>
    </dsp:sp>
    <dsp:sp modelId="{D8963D96-D27D-44FE-A0CF-3F27EA605517}">
      <dsp:nvSpPr>
        <dsp:cNvPr id="0" name=""/>
        <dsp:cNvSpPr/>
      </dsp:nvSpPr>
      <dsp:spPr>
        <a:xfrm>
          <a:off x="6194436" y="899771"/>
          <a:ext cx="2210493" cy="20198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Attackers demand 30 bitcoin (</a:t>
          </a:r>
          <a:r>
            <a:rPr lang="en-IE" sz="1800" b="0" i="0" kern="1200"/>
            <a:t>€</a:t>
          </a:r>
          <a:r>
            <a:rPr lang="en-US" sz="1800" kern="1200">
              <a:latin typeface="+mj-lt"/>
            </a:rPr>
            <a:t>200,000) in return for a decryption key</a:t>
          </a:r>
        </a:p>
      </dsp:txBody>
      <dsp:txXfrm>
        <a:off x="6253596" y="958931"/>
        <a:ext cx="2092173" cy="1901561"/>
      </dsp:txXfrm>
    </dsp:sp>
    <dsp:sp modelId="{D23A8BDF-7E11-49FF-AE64-E06A49085ACC}">
      <dsp:nvSpPr>
        <dsp:cNvPr id="0" name=""/>
        <dsp:cNvSpPr/>
      </dsp:nvSpPr>
      <dsp:spPr>
        <a:xfrm>
          <a:off x="8625979" y="1635610"/>
          <a:ext cx="468624" cy="548202"/>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1">
          <a:scrgbClr r="0" g="0" b="0"/>
        </a:effectRef>
        <a:fontRef idx="minor">
          <a:schemeClr val="lt1"/>
        </a:fontRef>
      </dsp:style>
      <dsp:txBody>
        <a:bodyPr spcFirstLastPara="0" vert="horz" wrap="square" lIns="0" tIns="0" rIns="0" bIns="0" numCol="1" spcCol="1270" anchor="ctr" anchorCtr="0">
          <a:noAutofit/>
        </a:bodyPr>
        <a:lstStyle/>
        <a:p>
          <a:pPr marL="0" lvl="0" indent="0" algn="ctr" defTabSz="1022350">
            <a:lnSpc>
              <a:spcPct val="90000"/>
            </a:lnSpc>
            <a:spcBef>
              <a:spcPct val="0"/>
            </a:spcBef>
            <a:spcAft>
              <a:spcPct val="35000"/>
            </a:spcAft>
            <a:buNone/>
          </a:pPr>
          <a:endParaRPr lang="en-US" sz="2300" kern="1200">
            <a:latin typeface="+mj-lt"/>
          </a:endParaRPr>
        </a:p>
      </dsp:txBody>
      <dsp:txXfrm>
        <a:off x="8625979" y="1745250"/>
        <a:ext cx="328037" cy="328922"/>
      </dsp:txXfrm>
    </dsp:sp>
    <dsp:sp modelId="{5D595B5A-E022-462E-9CA4-81F72FBC2EA1}">
      <dsp:nvSpPr>
        <dsp:cNvPr id="0" name=""/>
        <dsp:cNvSpPr/>
      </dsp:nvSpPr>
      <dsp:spPr>
        <a:xfrm>
          <a:off x="9289127" y="899771"/>
          <a:ext cx="2210493" cy="2019881"/>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University pays the ransom, receives the decryption key and begins the recovery process</a:t>
          </a:r>
        </a:p>
      </dsp:txBody>
      <dsp:txXfrm>
        <a:off x="9348287" y="958931"/>
        <a:ext cx="2092173" cy="190156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EC64A5-D3BA-4966-BB40-1A4D7753CC58}">
      <dsp:nvSpPr>
        <dsp:cNvPr id="0" name=""/>
        <dsp:cNvSpPr/>
      </dsp:nvSpPr>
      <dsp:spPr>
        <a:xfrm>
          <a:off x="5082" y="120375"/>
          <a:ext cx="2222208" cy="2552067"/>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Font typeface="Courier New" panose="020B0604020202020204" pitchFamily="34" charset="0"/>
            <a:buNone/>
          </a:pPr>
          <a:r>
            <a:rPr lang="en-US" sz="1800" b="0" i="0" kern="1200">
              <a:latin typeface="+mj-lt"/>
            </a:rPr>
            <a:t>The university was effectively shut down, with IT systems being disabled for all students and staff.</a:t>
          </a:r>
          <a:endParaRPr lang="en-IE" sz="1800" kern="1200">
            <a:latin typeface="+mj-lt"/>
          </a:endParaRPr>
        </a:p>
      </dsp:txBody>
      <dsp:txXfrm>
        <a:off x="70168" y="185461"/>
        <a:ext cx="2092036" cy="2421895"/>
      </dsp:txXfrm>
    </dsp:sp>
    <dsp:sp modelId="{9C73FE5A-AE1D-4232-A715-C450011FEB87}">
      <dsp:nvSpPr>
        <dsp:cNvPr id="0" name=""/>
        <dsp:cNvSpPr/>
      </dsp:nvSpPr>
      <dsp:spPr>
        <a:xfrm>
          <a:off x="2449511" y="1120855"/>
          <a:ext cx="471108" cy="5511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latin typeface="+mj-lt"/>
          </a:endParaRPr>
        </a:p>
      </dsp:txBody>
      <dsp:txXfrm>
        <a:off x="2449511" y="1231076"/>
        <a:ext cx="329776" cy="330665"/>
      </dsp:txXfrm>
    </dsp:sp>
    <dsp:sp modelId="{305898D0-8A0E-4E02-B372-78CD6386F0F3}">
      <dsp:nvSpPr>
        <dsp:cNvPr id="0" name=""/>
        <dsp:cNvSpPr/>
      </dsp:nvSpPr>
      <dsp:spPr>
        <a:xfrm>
          <a:off x="3116174" y="120375"/>
          <a:ext cx="2222208" cy="2552067"/>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ea typeface="Lato"/>
              <a:cs typeface="Lato"/>
            </a:rPr>
            <a:t>Communication channels were limited even email services were affected.</a:t>
          </a:r>
          <a:endParaRPr lang="en-US" sz="1800" kern="1200">
            <a:latin typeface="+mj-lt"/>
            <a:ea typeface="Lato"/>
            <a:cs typeface="Calibri"/>
          </a:endParaRPr>
        </a:p>
      </dsp:txBody>
      <dsp:txXfrm>
        <a:off x="3181260" y="185461"/>
        <a:ext cx="2092036" cy="2421895"/>
      </dsp:txXfrm>
    </dsp:sp>
    <dsp:sp modelId="{6A16A918-40B1-42EB-81EB-CD91B0831DB0}">
      <dsp:nvSpPr>
        <dsp:cNvPr id="0" name=""/>
        <dsp:cNvSpPr/>
      </dsp:nvSpPr>
      <dsp:spPr>
        <a:xfrm>
          <a:off x="5560603" y="1120855"/>
          <a:ext cx="471108" cy="5511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latin typeface="+mj-lt"/>
          </a:endParaRPr>
        </a:p>
      </dsp:txBody>
      <dsp:txXfrm>
        <a:off x="5560603" y="1231076"/>
        <a:ext cx="329776" cy="330665"/>
      </dsp:txXfrm>
    </dsp:sp>
    <dsp:sp modelId="{E515A8FF-D9DE-4310-B360-E3D4487DD2F2}">
      <dsp:nvSpPr>
        <dsp:cNvPr id="0" name=""/>
        <dsp:cNvSpPr/>
      </dsp:nvSpPr>
      <dsp:spPr>
        <a:xfrm>
          <a:off x="6227265" y="120375"/>
          <a:ext cx="2222208" cy="2552067"/>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rPr>
            <a:t>The attack revealed several vulnerabilities, such as </a:t>
          </a:r>
          <a:r>
            <a:rPr lang="en-US" sz="1800" b="1" kern="1200">
              <a:latin typeface="+mj-lt"/>
            </a:rPr>
            <a:t>Insufficient Network Segmentation </a:t>
          </a:r>
          <a:r>
            <a:rPr lang="en-US" sz="1800" kern="1200">
              <a:latin typeface="+mj-lt"/>
            </a:rPr>
            <a:t>and </a:t>
          </a:r>
          <a:r>
            <a:rPr lang="en-US" sz="1800" b="1" kern="1200">
              <a:latin typeface="+mj-lt"/>
            </a:rPr>
            <a:t>Inadequate monitoring activity </a:t>
          </a:r>
          <a:r>
            <a:rPr lang="en-US" sz="1800" kern="1200">
              <a:latin typeface="+mj-lt"/>
            </a:rPr>
            <a:t>on the network.</a:t>
          </a:r>
          <a:endParaRPr lang="en-US" sz="1800" kern="1200">
            <a:latin typeface="+mj-lt"/>
            <a:cs typeface="Calibri"/>
          </a:endParaRPr>
        </a:p>
      </dsp:txBody>
      <dsp:txXfrm>
        <a:off x="6292351" y="185461"/>
        <a:ext cx="2092036" cy="2421895"/>
      </dsp:txXfrm>
    </dsp:sp>
    <dsp:sp modelId="{9172FF24-95C2-449F-8D7D-40D1A5B4355A}">
      <dsp:nvSpPr>
        <dsp:cNvPr id="0" name=""/>
        <dsp:cNvSpPr/>
      </dsp:nvSpPr>
      <dsp:spPr>
        <a:xfrm>
          <a:off x="8671694" y="1120855"/>
          <a:ext cx="471108" cy="551107"/>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IE" sz="1800" kern="1200">
            <a:latin typeface="+mj-lt"/>
          </a:endParaRPr>
        </a:p>
      </dsp:txBody>
      <dsp:txXfrm>
        <a:off x="8671694" y="1231076"/>
        <a:ext cx="329776" cy="330665"/>
      </dsp:txXfrm>
    </dsp:sp>
    <dsp:sp modelId="{791380C2-2655-4AAE-86FA-080CB059C8C9}">
      <dsp:nvSpPr>
        <dsp:cNvPr id="0" name=""/>
        <dsp:cNvSpPr/>
      </dsp:nvSpPr>
      <dsp:spPr>
        <a:xfrm>
          <a:off x="9338357" y="120375"/>
          <a:ext cx="2222208" cy="2552067"/>
        </a:xfrm>
        <a:prstGeom prst="roundRect">
          <a:avLst>
            <a:gd name="adj" fmla="val 10000"/>
          </a:avLst>
        </a:prstGeom>
        <a:solidFill>
          <a:schemeClr val="lt1">
            <a:hueOff val="0"/>
            <a:satOff val="0"/>
            <a:lumOff val="0"/>
            <a:alphaOff val="0"/>
          </a:schemeClr>
        </a:solidFill>
        <a:ln w="1905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latin typeface="+mj-lt"/>
              <a:ea typeface="Lato"/>
              <a:cs typeface="Lato"/>
            </a:rPr>
            <a:t>The timing of the attack, during the holiday season, exacerbated the response delay, giving the attackers more time to encrypt data.</a:t>
          </a:r>
          <a:endParaRPr lang="en-US" sz="1800" kern="1200">
            <a:latin typeface="+mj-lt"/>
            <a:cs typeface="Calibri"/>
          </a:endParaRPr>
        </a:p>
      </dsp:txBody>
      <dsp:txXfrm>
        <a:off x="9403443" y="185461"/>
        <a:ext cx="2092036" cy="2421895"/>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0.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6.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3EA4E6-A478-4324-9511-24236450A905}" type="datetimeFigureOut">
              <a:rPr lang="en-IE" smtClean="0"/>
              <a:t>06/11/2024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3A5A70-CE32-49D5-929E-4CE824D966C8}" type="slidenum">
              <a:rPr lang="en-IE" smtClean="0"/>
              <a:t>‹#›</a:t>
            </a:fld>
            <a:endParaRPr lang="en-IE"/>
          </a:p>
        </p:txBody>
      </p:sp>
    </p:spTree>
    <p:extLst>
      <p:ext uri="{BB962C8B-B14F-4D97-AF65-F5344CB8AC3E}">
        <p14:creationId xmlns:p14="http://schemas.microsoft.com/office/powerpoint/2010/main" val="391312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LOS</a:t>
            </a:r>
          </a:p>
        </p:txBody>
      </p:sp>
      <p:sp>
        <p:nvSpPr>
          <p:cNvPr id="4" name="Slide Number Placeholder 3"/>
          <p:cNvSpPr>
            <a:spLocks noGrp="1"/>
          </p:cNvSpPr>
          <p:nvPr>
            <p:ph type="sldNum" sz="quarter" idx="5"/>
          </p:nvPr>
        </p:nvSpPr>
        <p:spPr/>
        <p:txBody>
          <a:bodyPr/>
          <a:lstStyle/>
          <a:p>
            <a:fld id="{A13A5A70-CE32-49D5-929E-4CE824D966C8}" type="slidenum">
              <a:rPr lang="en-IE" smtClean="0"/>
              <a:t>1</a:t>
            </a:fld>
            <a:endParaRPr lang="en-IE"/>
          </a:p>
        </p:txBody>
      </p:sp>
    </p:spTree>
    <p:extLst>
      <p:ext uri="{BB962C8B-B14F-4D97-AF65-F5344CB8AC3E}">
        <p14:creationId xmlns:p14="http://schemas.microsoft.com/office/powerpoint/2010/main" val="3283875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LoS: Here are some of the key trends we have found over the past two </a:t>
            </a:r>
          </a:p>
        </p:txBody>
      </p:sp>
      <p:sp>
        <p:nvSpPr>
          <p:cNvPr id="4" name="Slide Number Placeholder 3"/>
          <p:cNvSpPr>
            <a:spLocks noGrp="1"/>
          </p:cNvSpPr>
          <p:nvPr>
            <p:ph type="sldNum" sz="quarter" idx="5"/>
          </p:nvPr>
        </p:nvSpPr>
        <p:spPr/>
        <p:txBody>
          <a:bodyPr/>
          <a:lstStyle/>
          <a:p>
            <a:fld id="{8829280A-9FAE-4A24-8B70-972543175C3B}" type="slidenum">
              <a:rPr lang="en-IE" smtClean="0"/>
              <a:t>11</a:t>
            </a:fld>
            <a:endParaRPr lang="en-IE"/>
          </a:p>
        </p:txBody>
      </p:sp>
    </p:spTree>
    <p:extLst>
      <p:ext uri="{BB962C8B-B14F-4D97-AF65-F5344CB8AC3E}">
        <p14:creationId xmlns:p14="http://schemas.microsoft.com/office/powerpoint/2010/main" val="1272699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 https://edtechmagazine.com/higher/article/2024/06/survey-reveals-top-cybersecurity-issues-education</a:t>
            </a:r>
          </a:p>
          <a:p>
            <a:r>
              <a:rPr lang="en-IE"/>
              <a:t>https://www.aiprm.com/en-ie/ai-in-education-statistics/</a:t>
            </a:r>
          </a:p>
          <a:p>
            <a:endParaRPr lang="en-IE"/>
          </a:p>
          <a:p>
            <a:r>
              <a:rPr lang="en-IE"/>
              <a:t>Some Compliance based stats from the education sector in 2024, key stats to highlight are:</a:t>
            </a:r>
          </a:p>
          <a:p>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j-lt"/>
              </a:rPr>
              <a:t>61 percent </a:t>
            </a:r>
            <a:r>
              <a:rPr lang="en-US" sz="1200">
                <a:latin typeface="+mj-lt"/>
              </a:rPr>
              <a:t>of respondents say they are either very or somewhat prepared to respond to a </a:t>
            </a:r>
            <a:r>
              <a:rPr lang="en-US" sz="1200" b="1">
                <a:latin typeface="+mj-lt"/>
              </a:rPr>
              <a:t>cybersecurity incident </a:t>
            </a:r>
            <a:r>
              <a:rPr lang="en-US" sz="1200">
                <a:latin typeface="+mj-lt"/>
              </a:rPr>
              <a:t>and minimize the resulting downtime, while </a:t>
            </a:r>
            <a:r>
              <a:rPr lang="en-US" sz="1200" b="1">
                <a:latin typeface="+mj-lt"/>
              </a:rPr>
              <a:t>28 percent </a:t>
            </a:r>
            <a:r>
              <a:rPr lang="en-US" sz="1200">
                <a:latin typeface="+mj-lt"/>
              </a:rPr>
              <a:t>are very or somewhat unprepared</a:t>
            </a:r>
          </a:p>
          <a:p>
            <a:endParaRPr lang="en-IE"/>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j-lt"/>
              </a:rPr>
              <a:t>74 percent </a:t>
            </a:r>
            <a:r>
              <a:rPr lang="en-US" sz="1200">
                <a:latin typeface="+mj-lt"/>
              </a:rPr>
              <a:t>of respondents cite </a:t>
            </a:r>
            <a:r>
              <a:rPr lang="en-US" sz="1200" b="1">
                <a:latin typeface="+mj-lt"/>
              </a:rPr>
              <a:t>Cloud Security Management </a:t>
            </a:r>
            <a:r>
              <a:rPr lang="en-US" sz="1200">
                <a:latin typeface="+mj-lt"/>
              </a:rPr>
              <a:t>and</a:t>
            </a:r>
            <a:r>
              <a:rPr lang="en-US" sz="1200" b="1">
                <a:latin typeface="+mj-lt"/>
              </a:rPr>
              <a:t> Identity and Access Management </a:t>
            </a:r>
            <a:r>
              <a:rPr lang="en-US" sz="1200">
                <a:latin typeface="+mj-lt"/>
              </a:rPr>
              <a:t>as the most important controls for improving visibility into their environment.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j-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mj-lt"/>
              </a:rPr>
              <a:t>Three in five (60%) </a:t>
            </a:r>
            <a:r>
              <a:rPr lang="en-US" sz="1200">
                <a:latin typeface="+mj-lt"/>
              </a:rPr>
              <a:t>teachers claim to have integrated </a:t>
            </a:r>
            <a:r>
              <a:rPr lang="en-US" sz="1200" b="1">
                <a:latin typeface="+mj-lt"/>
              </a:rPr>
              <a:t>AI</a:t>
            </a:r>
            <a:r>
              <a:rPr lang="en-US" sz="1200">
                <a:latin typeface="+mj-lt"/>
              </a:rPr>
              <a:t> into their daily teaching practices.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latin typeface="+mj-lt"/>
            </a:endParaRPr>
          </a:p>
          <a:p>
            <a:endParaRPr lang="en-IE"/>
          </a:p>
        </p:txBody>
      </p:sp>
      <p:sp>
        <p:nvSpPr>
          <p:cNvPr id="4" name="Slide Number Placeholder 3"/>
          <p:cNvSpPr>
            <a:spLocks noGrp="1"/>
          </p:cNvSpPr>
          <p:nvPr>
            <p:ph type="sldNum" sz="quarter" idx="5"/>
          </p:nvPr>
        </p:nvSpPr>
        <p:spPr/>
        <p:txBody>
          <a:bodyPr/>
          <a:lstStyle/>
          <a:p>
            <a:fld id="{A13A5A70-CE32-49D5-929E-4CE824D966C8}" type="slidenum">
              <a:rPr lang="en-IE" smtClean="0"/>
              <a:t>13</a:t>
            </a:fld>
            <a:endParaRPr lang="en-IE"/>
          </a:p>
        </p:txBody>
      </p:sp>
    </p:spTree>
    <p:extLst>
      <p:ext uri="{BB962C8B-B14F-4D97-AF65-F5344CB8AC3E}">
        <p14:creationId xmlns:p14="http://schemas.microsoft.com/office/powerpoint/2010/main" val="32612884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LOS</a:t>
            </a:r>
          </a:p>
          <a:p>
            <a:endParaRPr lang="en-US"/>
          </a:p>
          <a:p>
            <a:r>
              <a:rPr lang="en-US"/>
              <a:t>Linking the previous slide to a sample of what the Compliance team has offered to client’s so far in 2024, we can see some of the key policies we have developed during the year hits upon some of the stats discussed previously, i.e. Incident Response Policy, Cloud Services Policy, AI Policy.</a:t>
            </a:r>
          </a:p>
          <a:p>
            <a:endParaRPr lang="en-US"/>
          </a:p>
          <a:p>
            <a:r>
              <a:rPr lang="en-US"/>
              <a:t>Highlights how we are looking at trends in the industry to develop policies that are relevant with what is going on in the industry as well as with the challenges that our clients in Education may face</a:t>
            </a:r>
            <a:endParaRPr lang="en-IE"/>
          </a:p>
        </p:txBody>
      </p:sp>
      <p:sp>
        <p:nvSpPr>
          <p:cNvPr id="4" name="Slide Number Placeholder 3"/>
          <p:cNvSpPr>
            <a:spLocks noGrp="1"/>
          </p:cNvSpPr>
          <p:nvPr>
            <p:ph type="sldNum" sz="quarter" idx="5"/>
          </p:nvPr>
        </p:nvSpPr>
        <p:spPr/>
        <p:txBody>
          <a:bodyPr/>
          <a:lstStyle/>
          <a:p>
            <a:fld id="{A13A5A70-CE32-49D5-929E-4CE824D966C8}" type="slidenum">
              <a:rPr lang="en-IE" smtClean="0"/>
              <a:t>14</a:t>
            </a:fld>
            <a:endParaRPr lang="en-IE"/>
          </a:p>
        </p:txBody>
      </p:sp>
    </p:spTree>
    <p:extLst>
      <p:ext uri="{BB962C8B-B14F-4D97-AF65-F5344CB8AC3E}">
        <p14:creationId xmlns:p14="http://schemas.microsoft.com/office/powerpoint/2010/main" val="3961370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Conor covering case studies</a:t>
            </a:r>
            <a:endParaRPr lang="en-IE"/>
          </a:p>
        </p:txBody>
      </p:sp>
      <p:sp>
        <p:nvSpPr>
          <p:cNvPr id="4" name="Slide Number Placeholder 3"/>
          <p:cNvSpPr>
            <a:spLocks noGrp="1"/>
          </p:cNvSpPr>
          <p:nvPr>
            <p:ph type="sldNum" sz="quarter" idx="5"/>
          </p:nvPr>
        </p:nvSpPr>
        <p:spPr/>
        <p:txBody>
          <a:bodyPr/>
          <a:lstStyle/>
          <a:p>
            <a:fld id="{A13A5A70-CE32-49D5-929E-4CE824D966C8}" type="slidenum">
              <a:rPr lang="en-IE" smtClean="0"/>
              <a:t>16</a:t>
            </a:fld>
            <a:endParaRPr lang="en-IE"/>
          </a:p>
        </p:txBody>
      </p:sp>
    </p:spTree>
    <p:extLst>
      <p:ext uri="{BB962C8B-B14F-4D97-AF65-F5344CB8AC3E}">
        <p14:creationId xmlns:p14="http://schemas.microsoft.com/office/powerpoint/2010/main" val="2572086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A9FA48-B74F-45F1-698A-DCDD1C8905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63E1E64-C587-A6BE-1BF4-242E11508E5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9319A0-1052-249B-A15E-0DA41BDDCF7F}"/>
              </a:ext>
            </a:extLst>
          </p:cNvPr>
          <p:cNvSpPr>
            <a:spLocks noGrp="1"/>
          </p:cNvSpPr>
          <p:nvPr>
            <p:ph type="body" idx="1"/>
          </p:nvPr>
        </p:nvSpPr>
        <p:spPr/>
        <p:txBody>
          <a:bodyPr/>
          <a:lstStyle/>
          <a:p>
            <a:endParaRPr lang="en-IE"/>
          </a:p>
        </p:txBody>
      </p:sp>
      <p:sp>
        <p:nvSpPr>
          <p:cNvPr id="4" name="Slide Number Placeholder 3">
            <a:extLst>
              <a:ext uri="{FF2B5EF4-FFF2-40B4-BE49-F238E27FC236}">
                <a16:creationId xmlns:a16="http://schemas.microsoft.com/office/drawing/2014/main" id="{D0AC5307-284F-FC0B-B24D-2163ABF6B83A}"/>
              </a:ext>
            </a:extLst>
          </p:cNvPr>
          <p:cNvSpPr>
            <a:spLocks noGrp="1"/>
          </p:cNvSpPr>
          <p:nvPr>
            <p:ph type="sldNum" sz="quarter" idx="5"/>
          </p:nvPr>
        </p:nvSpPr>
        <p:spPr/>
        <p:txBody>
          <a:bodyPr/>
          <a:lstStyle/>
          <a:p>
            <a:fld id="{A13A5A70-CE32-49D5-929E-4CE824D966C8}" type="slidenum">
              <a:rPr lang="en-IE" smtClean="0"/>
              <a:t>17</a:t>
            </a:fld>
            <a:endParaRPr lang="en-IE"/>
          </a:p>
        </p:txBody>
      </p:sp>
    </p:spTree>
    <p:extLst>
      <p:ext uri="{BB962C8B-B14F-4D97-AF65-F5344CB8AC3E}">
        <p14:creationId xmlns:p14="http://schemas.microsoft.com/office/powerpoint/2010/main" val="4111773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 https://www.bitdefender.com/en-gb/blog/hotforsecurity/dutch-university-pays-220000-ransom-to-infamous-russian-cybercrime-ring/</a:t>
            </a:r>
          </a:p>
          <a:p>
            <a:r>
              <a:rPr lang="en-IE"/>
              <a:t>https://www.maastrichtuniversity.nl/news/remarkable-development-investigation-maastricht-university-cyberattack</a:t>
            </a:r>
            <a:endParaRPr lang="en-US"/>
          </a:p>
          <a:p>
            <a:r>
              <a:rPr lang="en-IE"/>
              <a:t>https://www.bleepingcomputer.com/news/security/maastricht-university-wound-up-earning-money-from-its-ransom-payment/</a:t>
            </a:r>
          </a:p>
          <a:p>
            <a:endParaRPr lang="en-IE"/>
          </a:p>
        </p:txBody>
      </p:sp>
      <p:sp>
        <p:nvSpPr>
          <p:cNvPr id="4" name="Slide Number Placeholder 3"/>
          <p:cNvSpPr>
            <a:spLocks noGrp="1"/>
          </p:cNvSpPr>
          <p:nvPr>
            <p:ph type="sldNum" sz="quarter" idx="5"/>
          </p:nvPr>
        </p:nvSpPr>
        <p:spPr/>
        <p:txBody>
          <a:bodyPr/>
          <a:lstStyle/>
          <a:p>
            <a:fld id="{A13A5A70-CE32-49D5-929E-4CE824D966C8}" type="slidenum">
              <a:rPr lang="en-IE" smtClean="0"/>
              <a:t>18</a:t>
            </a:fld>
            <a:endParaRPr lang="en-IE"/>
          </a:p>
        </p:txBody>
      </p:sp>
    </p:spTree>
    <p:extLst>
      <p:ext uri="{BB962C8B-B14F-4D97-AF65-F5344CB8AC3E}">
        <p14:creationId xmlns:p14="http://schemas.microsoft.com/office/powerpoint/2010/main" val="3299457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 https://www.bitdefender.com/en-gb/blog/hotforsecurity/dutch-university-pays-220000-ransom-to-infamous-russian-cybercrime-ring/</a:t>
            </a:r>
          </a:p>
          <a:p>
            <a:r>
              <a:rPr lang="en-IE"/>
              <a:t>https://www.maastrichtuniversity.nl/news/remarkable-development-investigation-maastricht-university-cyberattack</a:t>
            </a:r>
            <a:endParaRPr lang="en-US"/>
          </a:p>
          <a:p>
            <a:r>
              <a:rPr lang="en-IE"/>
              <a:t>https://www.bleepingcomputer.com/news/security/maastricht-university-wound-up-earning-money-from-its-ransom-payment/</a:t>
            </a:r>
          </a:p>
        </p:txBody>
      </p:sp>
      <p:sp>
        <p:nvSpPr>
          <p:cNvPr id="4" name="Slide Number Placeholder 3"/>
          <p:cNvSpPr>
            <a:spLocks noGrp="1"/>
          </p:cNvSpPr>
          <p:nvPr>
            <p:ph type="sldNum" sz="quarter" idx="5"/>
          </p:nvPr>
        </p:nvSpPr>
        <p:spPr/>
        <p:txBody>
          <a:bodyPr/>
          <a:lstStyle/>
          <a:p>
            <a:fld id="{A13A5A70-CE32-49D5-929E-4CE824D966C8}" type="slidenum">
              <a:rPr lang="en-IE" smtClean="0"/>
              <a:t>19</a:t>
            </a:fld>
            <a:endParaRPr lang="en-IE"/>
          </a:p>
        </p:txBody>
      </p:sp>
    </p:spTree>
    <p:extLst>
      <p:ext uri="{BB962C8B-B14F-4D97-AF65-F5344CB8AC3E}">
        <p14:creationId xmlns:p14="http://schemas.microsoft.com/office/powerpoint/2010/main" val="436524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D9F17-42E6-C3B4-3F7B-32AB9EDA170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F19222-8369-1740-A7A1-C0D081347A9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3C53B32-5C4A-E2F2-AB2E-2CD9F094D33B}"/>
              </a:ext>
            </a:extLst>
          </p:cNvPr>
          <p:cNvSpPr>
            <a:spLocks noGrp="1"/>
          </p:cNvSpPr>
          <p:nvPr>
            <p:ph type="body" idx="1"/>
          </p:nvPr>
        </p:nvSpPr>
        <p:spPr/>
        <p:txBody>
          <a:bodyPr/>
          <a:lstStyle/>
          <a:p>
            <a:r>
              <a:rPr lang="en-US"/>
              <a:t>Some of the lessons that were learned and main take aways as a consequence of the case studies:</a:t>
            </a:r>
          </a:p>
          <a:p>
            <a:r>
              <a:rPr lang="en-US"/>
              <a:t>There is a need in Universities for more robust cyber security defenses including strong patching and firewall, antivirus and anti malware systems</a:t>
            </a:r>
          </a:p>
          <a:p>
            <a:r>
              <a:rPr lang="en-US" b="1"/>
              <a:t>Employee Training,</a:t>
            </a:r>
            <a:r>
              <a:rPr lang="en-US"/>
              <a:t> making sure that employees know what ransomware is how to identify and ultimately what to do if a ransomware incident occurs</a:t>
            </a:r>
          </a:p>
          <a:p>
            <a:r>
              <a:rPr lang="en-US" b="1"/>
              <a:t>Well Defined and tested Incident Response Plans,</a:t>
            </a:r>
            <a:r>
              <a:rPr lang="en-US"/>
              <a:t> especially making sure that your Incident Response plans contain a ransomware</a:t>
            </a:r>
          </a:p>
          <a:p>
            <a:r>
              <a:rPr lang="en-US"/>
              <a:t>scenario plan of some kind</a:t>
            </a:r>
          </a:p>
          <a:p>
            <a:r>
              <a:rPr lang="en-US" b="1"/>
              <a:t>Strong Email and Web Security Capabilities,</a:t>
            </a:r>
            <a:r>
              <a:rPr lang="en-US"/>
              <a:t> so this could be email and web filters at gateways  </a:t>
            </a:r>
          </a:p>
          <a:p>
            <a:r>
              <a:rPr lang="en-US"/>
              <a:t>And regular </a:t>
            </a:r>
            <a:r>
              <a:rPr lang="en-US" b="1"/>
              <a:t>Access Control reviews </a:t>
            </a:r>
            <a:r>
              <a:rPr lang="en-US"/>
              <a:t>(who has access to the most critical data in your org)</a:t>
            </a:r>
          </a:p>
        </p:txBody>
      </p:sp>
      <p:sp>
        <p:nvSpPr>
          <p:cNvPr id="4" name="Slide Number Placeholder 3">
            <a:extLst>
              <a:ext uri="{FF2B5EF4-FFF2-40B4-BE49-F238E27FC236}">
                <a16:creationId xmlns:a16="http://schemas.microsoft.com/office/drawing/2014/main" id="{61A6AF63-15A9-67CF-74CE-16A07484DA95}"/>
              </a:ext>
            </a:extLst>
          </p:cNvPr>
          <p:cNvSpPr>
            <a:spLocks noGrp="1"/>
          </p:cNvSpPr>
          <p:nvPr>
            <p:ph type="sldNum" sz="quarter" idx="5"/>
          </p:nvPr>
        </p:nvSpPr>
        <p:spPr/>
        <p:txBody>
          <a:bodyPr/>
          <a:lstStyle/>
          <a:p>
            <a:fld id="{8829280A-9FAE-4A24-8B70-972543175C3B}" type="slidenum">
              <a:rPr lang="en-IE" smtClean="0"/>
              <a:t>20</a:t>
            </a:fld>
            <a:endParaRPr lang="en-IE"/>
          </a:p>
        </p:txBody>
      </p:sp>
    </p:spTree>
    <p:extLst>
      <p:ext uri="{BB962C8B-B14F-4D97-AF65-F5344CB8AC3E}">
        <p14:creationId xmlns:p14="http://schemas.microsoft.com/office/powerpoint/2010/main" val="10283491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Ref: https://www.bbc.com/news/uk-scotland-glasgow-west-66327336</a:t>
            </a:r>
          </a:p>
        </p:txBody>
      </p:sp>
      <p:sp>
        <p:nvSpPr>
          <p:cNvPr id="4" name="Slide Number Placeholder 3"/>
          <p:cNvSpPr>
            <a:spLocks noGrp="1"/>
          </p:cNvSpPr>
          <p:nvPr>
            <p:ph type="sldNum" sz="quarter" idx="5"/>
          </p:nvPr>
        </p:nvSpPr>
        <p:spPr/>
        <p:txBody>
          <a:bodyPr/>
          <a:lstStyle/>
          <a:p>
            <a:fld id="{A13A5A70-CE32-49D5-929E-4CE824D966C8}" type="slidenum">
              <a:rPr lang="en-IE" smtClean="0"/>
              <a:t>21</a:t>
            </a:fld>
            <a:endParaRPr lang="en-IE"/>
          </a:p>
        </p:txBody>
      </p:sp>
    </p:spTree>
    <p:extLst>
      <p:ext uri="{BB962C8B-B14F-4D97-AF65-F5344CB8AC3E}">
        <p14:creationId xmlns:p14="http://schemas.microsoft.com/office/powerpoint/2010/main" val="41406967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EA2D44-2F86-7B2C-233F-96996FF982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214C6A-812F-876F-4389-5518AEAA71E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DAD7BE0-8F1D-A072-6D2D-D28231169822}"/>
              </a:ext>
            </a:extLst>
          </p:cNvPr>
          <p:cNvSpPr>
            <a:spLocks noGrp="1"/>
          </p:cNvSpPr>
          <p:nvPr>
            <p:ph type="body" idx="1"/>
          </p:nvPr>
        </p:nvSpPr>
        <p:spPr/>
        <p:txBody>
          <a:bodyPr/>
          <a:lstStyle/>
          <a:p>
            <a:r>
              <a:rPr lang="en-US"/>
              <a:t>Ref: https://www.bbc.com/news/uk-scotland-glasgow-west-66327336</a:t>
            </a:r>
            <a:endParaRPr lang="en-IE"/>
          </a:p>
        </p:txBody>
      </p:sp>
      <p:sp>
        <p:nvSpPr>
          <p:cNvPr id="4" name="Slide Number Placeholder 3">
            <a:extLst>
              <a:ext uri="{FF2B5EF4-FFF2-40B4-BE49-F238E27FC236}">
                <a16:creationId xmlns:a16="http://schemas.microsoft.com/office/drawing/2014/main" id="{0B024B13-7C8C-97FA-722B-1D5C2D4B38B8}"/>
              </a:ext>
            </a:extLst>
          </p:cNvPr>
          <p:cNvSpPr>
            <a:spLocks noGrp="1"/>
          </p:cNvSpPr>
          <p:nvPr>
            <p:ph type="sldNum" sz="quarter" idx="5"/>
          </p:nvPr>
        </p:nvSpPr>
        <p:spPr/>
        <p:txBody>
          <a:bodyPr/>
          <a:lstStyle/>
          <a:p>
            <a:fld id="{A13A5A70-CE32-49D5-929E-4CE824D966C8}" type="slidenum">
              <a:rPr lang="en-IE" smtClean="0"/>
              <a:t>22</a:t>
            </a:fld>
            <a:endParaRPr lang="en-IE"/>
          </a:p>
        </p:txBody>
      </p:sp>
    </p:spTree>
    <p:extLst>
      <p:ext uri="{BB962C8B-B14F-4D97-AF65-F5344CB8AC3E}">
        <p14:creationId xmlns:p14="http://schemas.microsoft.com/office/powerpoint/2010/main" val="15441463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LOS</a:t>
            </a:r>
          </a:p>
          <a:p>
            <a:endParaRPr lang="en-IE" dirty="0"/>
          </a:p>
          <a:p>
            <a:pPr marL="0" indent="0">
              <a:buNone/>
            </a:pPr>
            <a:r>
              <a:rPr lang="en-US" sz="1200" dirty="0"/>
              <a:t>HEAnet provides a range of ICT Security services. </a:t>
            </a:r>
          </a:p>
          <a:p>
            <a:pPr marL="0" indent="0">
              <a:buNone/>
            </a:pPr>
            <a:r>
              <a:rPr lang="en-US" sz="1200" dirty="0"/>
              <a:t>The objective of ICTSS is to provide a standardised set of core security services which are common to all clients. </a:t>
            </a:r>
          </a:p>
          <a:p>
            <a:pPr marL="0" indent="0">
              <a:buNone/>
            </a:pPr>
            <a:r>
              <a:rPr lang="en-US" sz="1200" dirty="0"/>
              <a:t>These are provided using a dedicated HEAnet team to augment the Institutions IT Department resources, whilst using a suite of services which are common, sharable and repeatable across HEAnet clients. </a:t>
            </a:r>
            <a:endParaRPr lang="en-US" sz="1200" b="0" i="0" dirty="0">
              <a:effectLst/>
            </a:endParaRPr>
          </a:p>
          <a:p>
            <a:endParaRPr lang="en-IE" dirty="0"/>
          </a:p>
        </p:txBody>
      </p:sp>
      <p:sp>
        <p:nvSpPr>
          <p:cNvPr id="4" name="Slide Number Placeholder 3"/>
          <p:cNvSpPr>
            <a:spLocks noGrp="1"/>
          </p:cNvSpPr>
          <p:nvPr>
            <p:ph type="sldNum" sz="quarter" idx="5"/>
          </p:nvPr>
        </p:nvSpPr>
        <p:spPr/>
        <p:txBody>
          <a:bodyPr/>
          <a:lstStyle/>
          <a:p>
            <a:fld id="{A13A5A70-CE32-49D5-929E-4CE824D966C8}" type="slidenum">
              <a:rPr lang="en-IE" smtClean="0"/>
              <a:t>2</a:t>
            </a:fld>
            <a:endParaRPr lang="en-IE"/>
          </a:p>
        </p:txBody>
      </p:sp>
    </p:spTree>
    <p:extLst>
      <p:ext uri="{BB962C8B-B14F-4D97-AF65-F5344CB8AC3E}">
        <p14:creationId xmlns:p14="http://schemas.microsoft.com/office/powerpoint/2010/main" val="3366531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Heightened need for security awareness training across the organization , particularly around phishing</a:t>
            </a:r>
          </a:p>
          <a:p>
            <a:r>
              <a:rPr lang="en-US"/>
              <a:t> </a:t>
            </a:r>
          </a:p>
          <a:p>
            <a:r>
              <a:rPr lang="en-US"/>
              <a:t>More investment in anti-phishing tools such as those that can analyse a sender’s domain, attachments, and URLs in emails </a:t>
            </a:r>
          </a:p>
          <a:p>
            <a:r>
              <a:rPr lang="en-US"/>
              <a:t> </a:t>
            </a:r>
          </a:p>
          <a:p>
            <a:r>
              <a:rPr lang="en-US"/>
              <a:t>Stronger Network Segmentation and Access Controls </a:t>
            </a:r>
          </a:p>
          <a:p>
            <a:r>
              <a:rPr lang="en-US"/>
              <a:t> </a:t>
            </a:r>
          </a:p>
          <a:p>
            <a:r>
              <a:rPr lang="en-US"/>
              <a:t>More emphasis on public awareness campaigns to raise awareness of phishing attacks in the universities ("Think Before You Click")</a:t>
            </a:r>
          </a:p>
          <a:p>
            <a:endParaRPr lang="en-IE"/>
          </a:p>
        </p:txBody>
      </p:sp>
      <p:sp>
        <p:nvSpPr>
          <p:cNvPr id="4" name="Slide Number Placeholder 3"/>
          <p:cNvSpPr>
            <a:spLocks noGrp="1"/>
          </p:cNvSpPr>
          <p:nvPr>
            <p:ph type="sldNum" sz="quarter" idx="5"/>
          </p:nvPr>
        </p:nvSpPr>
        <p:spPr/>
        <p:txBody>
          <a:bodyPr/>
          <a:lstStyle/>
          <a:p>
            <a:fld id="{A13A5A70-CE32-49D5-929E-4CE824D966C8}" type="slidenum">
              <a:rPr lang="en-IE" smtClean="0"/>
              <a:t>23</a:t>
            </a:fld>
            <a:endParaRPr lang="en-IE"/>
          </a:p>
        </p:txBody>
      </p:sp>
    </p:spTree>
    <p:extLst>
      <p:ext uri="{BB962C8B-B14F-4D97-AF65-F5344CB8AC3E}">
        <p14:creationId xmlns:p14="http://schemas.microsoft.com/office/powerpoint/2010/main" val="29874275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 https://www.justice.gov/usao-nj/pr/computer-hacker-who-launched-attacks-rutgers-university-ordered-pay-86m-restitution</a:t>
            </a:r>
          </a:p>
          <a:p>
            <a:r>
              <a:rPr lang="en-IE"/>
              <a:t>https://spectrum.ieee.org/mirai-botnet</a:t>
            </a:r>
            <a:endParaRPr lang="en-US"/>
          </a:p>
          <a:p>
            <a:r>
              <a:rPr lang="en-IE"/>
              <a:t>https://cyberscoop.com/mirai-botnet-rutgers-sentencing/</a:t>
            </a:r>
          </a:p>
        </p:txBody>
      </p:sp>
      <p:sp>
        <p:nvSpPr>
          <p:cNvPr id="4" name="Slide Number Placeholder 3"/>
          <p:cNvSpPr>
            <a:spLocks noGrp="1"/>
          </p:cNvSpPr>
          <p:nvPr>
            <p:ph type="sldNum" sz="quarter" idx="5"/>
          </p:nvPr>
        </p:nvSpPr>
        <p:spPr/>
        <p:txBody>
          <a:bodyPr/>
          <a:lstStyle/>
          <a:p>
            <a:fld id="{A13A5A70-CE32-49D5-929E-4CE824D966C8}" type="slidenum">
              <a:rPr lang="en-IE" smtClean="0"/>
              <a:t>24</a:t>
            </a:fld>
            <a:endParaRPr lang="en-IE"/>
          </a:p>
        </p:txBody>
      </p:sp>
    </p:spTree>
    <p:extLst>
      <p:ext uri="{BB962C8B-B14F-4D97-AF65-F5344CB8AC3E}">
        <p14:creationId xmlns:p14="http://schemas.microsoft.com/office/powerpoint/2010/main" val="13471279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Ref: https://thesandb.com/44216/news/grinnell-college-students-informed-compromised-payroll-information/</a:t>
            </a:r>
            <a:endParaRPr lang="en-IE"/>
          </a:p>
        </p:txBody>
      </p:sp>
      <p:sp>
        <p:nvSpPr>
          <p:cNvPr id="4" name="Slide Number Placeholder 3"/>
          <p:cNvSpPr>
            <a:spLocks noGrp="1"/>
          </p:cNvSpPr>
          <p:nvPr>
            <p:ph type="sldNum" sz="quarter" idx="5"/>
          </p:nvPr>
        </p:nvSpPr>
        <p:spPr/>
        <p:txBody>
          <a:bodyPr/>
          <a:lstStyle/>
          <a:p>
            <a:fld id="{A13A5A70-CE32-49D5-929E-4CE824D966C8}" type="slidenum">
              <a:rPr lang="en-IE" smtClean="0"/>
              <a:t>26</a:t>
            </a:fld>
            <a:endParaRPr lang="en-IE"/>
          </a:p>
        </p:txBody>
      </p:sp>
    </p:spTree>
    <p:extLst>
      <p:ext uri="{BB962C8B-B14F-4D97-AF65-F5344CB8AC3E}">
        <p14:creationId xmlns:p14="http://schemas.microsoft.com/office/powerpoint/2010/main" val="3049247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Louise speaking about this</a:t>
            </a:r>
            <a:endParaRPr lang="en-IE"/>
          </a:p>
        </p:txBody>
      </p:sp>
      <p:sp>
        <p:nvSpPr>
          <p:cNvPr id="4" name="Slide Number Placeholder 3"/>
          <p:cNvSpPr>
            <a:spLocks noGrp="1"/>
          </p:cNvSpPr>
          <p:nvPr>
            <p:ph type="sldNum" sz="quarter" idx="5"/>
          </p:nvPr>
        </p:nvSpPr>
        <p:spPr/>
        <p:txBody>
          <a:bodyPr/>
          <a:lstStyle/>
          <a:p>
            <a:fld id="{A13A5A70-CE32-49D5-929E-4CE824D966C8}" type="slidenum">
              <a:rPr lang="en-IE" smtClean="0"/>
              <a:t>28</a:t>
            </a:fld>
            <a:endParaRPr lang="en-IE"/>
          </a:p>
        </p:txBody>
      </p:sp>
    </p:spTree>
    <p:extLst>
      <p:ext uri="{BB962C8B-B14F-4D97-AF65-F5344CB8AC3E}">
        <p14:creationId xmlns:p14="http://schemas.microsoft.com/office/powerpoint/2010/main" val="30478578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LOS</a:t>
            </a:r>
          </a:p>
        </p:txBody>
      </p:sp>
      <p:sp>
        <p:nvSpPr>
          <p:cNvPr id="4" name="Slide Number Placeholder 3"/>
          <p:cNvSpPr>
            <a:spLocks noGrp="1"/>
          </p:cNvSpPr>
          <p:nvPr>
            <p:ph type="sldNum" sz="quarter" idx="5"/>
          </p:nvPr>
        </p:nvSpPr>
        <p:spPr/>
        <p:txBody>
          <a:bodyPr/>
          <a:lstStyle/>
          <a:p>
            <a:fld id="{A13A5A70-CE32-49D5-929E-4CE824D966C8}" type="slidenum">
              <a:rPr lang="en-IE" smtClean="0"/>
              <a:t>31</a:t>
            </a:fld>
            <a:endParaRPr lang="en-IE"/>
          </a:p>
        </p:txBody>
      </p:sp>
    </p:spTree>
    <p:extLst>
      <p:ext uri="{BB962C8B-B14F-4D97-AF65-F5344CB8AC3E}">
        <p14:creationId xmlns:p14="http://schemas.microsoft.com/office/powerpoint/2010/main" val="244038458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00782B-213F-3818-3284-EA8A2A0BBBB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06BA8A-9CDB-C6D7-FC60-FDE51E18D3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830C57-DAC6-CDEE-E5B6-1458C955F8AD}"/>
              </a:ext>
            </a:extLst>
          </p:cNvPr>
          <p:cNvSpPr>
            <a:spLocks noGrp="1"/>
          </p:cNvSpPr>
          <p:nvPr>
            <p:ph type="body" idx="1"/>
          </p:nvPr>
        </p:nvSpPr>
        <p:spPr/>
        <p:txBody>
          <a:bodyPr/>
          <a:lstStyle/>
          <a:p>
            <a:r>
              <a:rPr lang="en-US"/>
              <a:t>Key (fact/ finding/ observation) that has come through as we look at statistics, breaches and security concerns today is that in each example it becomes evident, that organisational policies had not worked well/. </a:t>
            </a:r>
          </a:p>
          <a:p>
            <a:endParaRPr lang="en-US"/>
          </a:p>
          <a:p>
            <a:r>
              <a:rPr lang="en-US"/>
              <a:t>That the business continuity was in some way inadequate/ lacking and recovering from security incident wasn’t as simple.</a:t>
            </a:r>
          </a:p>
          <a:p>
            <a:endParaRPr lang="en-US"/>
          </a:p>
          <a:p>
            <a:r>
              <a:rPr lang="en-US"/>
              <a:t>Having developed a good policy suite is only the first step; regular review and testing of policies is key. </a:t>
            </a:r>
          </a:p>
          <a:p>
            <a:endParaRPr lang="en-US"/>
          </a:p>
          <a:p>
            <a:r>
              <a:rPr lang="en-US"/>
              <a:t>Having a well functioning ISMS is ideal!</a:t>
            </a:r>
          </a:p>
          <a:p>
            <a:endParaRPr lang="en-US"/>
          </a:p>
          <a:p>
            <a:r>
              <a:rPr lang="en-US"/>
              <a:t>And what that means, is having a structure in place that works, that is regularly checked, verified and tested. And when its tested, all is documented and adjusted from the point of view of CONTINUITY. </a:t>
            </a:r>
          </a:p>
          <a:p>
            <a:endParaRPr lang="en-US"/>
          </a:p>
          <a:p>
            <a:r>
              <a:rPr lang="en-US"/>
              <a:t>Frameworks like ISO27k, NIST and regulations all have one thing in common – they provide structure around business continuity and Continual Improvement.</a:t>
            </a:r>
          </a:p>
          <a:p>
            <a:endParaRPr lang="en-US"/>
          </a:p>
          <a:p>
            <a:r>
              <a:rPr lang="en-US"/>
              <a:t>In a minute we will also look at a list of common policies that would (insert what objective they would achieve in preventing breaches etc.) </a:t>
            </a:r>
          </a:p>
        </p:txBody>
      </p:sp>
      <p:sp>
        <p:nvSpPr>
          <p:cNvPr id="4" name="Slide Number Placeholder 3">
            <a:extLst>
              <a:ext uri="{FF2B5EF4-FFF2-40B4-BE49-F238E27FC236}">
                <a16:creationId xmlns:a16="http://schemas.microsoft.com/office/drawing/2014/main" id="{380E6F81-A5BF-81A7-DB3B-DCEEDED4009F}"/>
              </a:ext>
            </a:extLst>
          </p:cNvPr>
          <p:cNvSpPr>
            <a:spLocks noGrp="1"/>
          </p:cNvSpPr>
          <p:nvPr>
            <p:ph type="sldNum" sz="quarter" idx="5"/>
          </p:nvPr>
        </p:nvSpPr>
        <p:spPr/>
        <p:txBody>
          <a:bodyPr/>
          <a:lstStyle/>
          <a:p>
            <a:fld id="{A13A5A70-CE32-49D5-929E-4CE824D966C8}" type="slidenum">
              <a:rPr lang="en-IE" smtClean="0"/>
              <a:t>32</a:t>
            </a:fld>
            <a:endParaRPr lang="en-IE"/>
          </a:p>
        </p:txBody>
      </p:sp>
    </p:spTree>
    <p:extLst>
      <p:ext uri="{BB962C8B-B14F-4D97-AF65-F5344CB8AC3E}">
        <p14:creationId xmlns:p14="http://schemas.microsoft.com/office/powerpoint/2010/main" val="40481601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FF86B2-845F-7704-AC37-4E375113DB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0DD9D7-6AA3-D7E2-FAE8-AA6B408C16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88B5274-C91A-041A-54B1-6402F12845D9}"/>
              </a:ext>
            </a:extLst>
          </p:cNvPr>
          <p:cNvSpPr>
            <a:spLocks noGrp="1"/>
          </p:cNvSpPr>
          <p:nvPr>
            <p:ph type="body" idx="1"/>
          </p:nvPr>
        </p:nvSpPr>
        <p:spPr/>
        <p:txBody>
          <a:bodyPr/>
          <a:lstStyle/>
          <a:p>
            <a:r>
              <a:rPr lang="en-US"/>
              <a:t>Key (fact/ finding/ observation) that has come through as we look at statistics, breaches and security concerns today is that in each example it becomes evident, that organisational policies had not worked well/. </a:t>
            </a:r>
          </a:p>
          <a:p>
            <a:endParaRPr lang="en-US"/>
          </a:p>
          <a:p>
            <a:r>
              <a:rPr lang="en-US"/>
              <a:t>That the business continuity was in some way inadequate/ lacking and recovering from security incident wasn’t as simple.</a:t>
            </a:r>
          </a:p>
          <a:p>
            <a:endParaRPr lang="en-US"/>
          </a:p>
          <a:p>
            <a:r>
              <a:rPr lang="en-US"/>
              <a:t>Having developed a good policy suite is only the first step; regular review and testing of policies is key. </a:t>
            </a:r>
          </a:p>
          <a:p>
            <a:endParaRPr lang="en-US"/>
          </a:p>
          <a:p>
            <a:r>
              <a:rPr lang="en-US"/>
              <a:t>Having a well functioning ISMS is ideal!</a:t>
            </a:r>
          </a:p>
          <a:p>
            <a:endParaRPr lang="en-US"/>
          </a:p>
          <a:p>
            <a:r>
              <a:rPr lang="en-US"/>
              <a:t>And what that means, is having a structure in place that works, that is regularly checked, verified and tested. And when its tested, all is documented and adjusted from the point of view of CONTINUITY. </a:t>
            </a:r>
          </a:p>
          <a:p>
            <a:endParaRPr lang="en-US"/>
          </a:p>
          <a:p>
            <a:r>
              <a:rPr lang="en-US"/>
              <a:t>Frameworks like ISO27k, NIST and regulations all have one thing in common – they provide structure around business continuity and Continual Improvement.</a:t>
            </a:r>
          </a:p>
          <a:p>
            <a:endParaRPr lang="en-US"/>
          </a:p>
          <a:p>
            <a:r>
              <a:rPr lang="en-US"/>
              <a:t>In a minute we will also look at a list of common policies that would (insert what objective they would achieve in preventing breaches etc.) </a:t>
            </a:r>
          </a:p>
        </p:txBody>
      </p:sp>
      <p:sp>
        <p:nvSpPr>
          <p:cNvPr id="4" name="Slide Number Placeholder 3">
            <a:extLst>
              <a:ext uri="{FF2B5EF4-FFF2-40B4-BE49-F238E27FC236}">
                <a16:creationId xmlns:a16="http://schemas.microsoft.com/office/drawing/2014/main" id="{4FDDE9CA-B247-AD43-C3F3-7E2D783E8E43}"/>
              </a:ext>
            </a:extLst>
          </p:cNvPr>
          <p:cNvSpPr>
            <a:spLocks noGrp="1"/>
          </p:cNvSpPr>
          <p:nvPr>
            <p:ph type="sldNum" sz="quarter" idx="5"/>
          </p:nvPr>
        </p:nvSpPr>
        <p:spPr/>
        <p:txBody>
          <a:bodyPr/>
          <a:lstStyle/>
          <a:p>
            <a:fld id="{A13A5A70-CE32-49D5-929E-4CE824D966C8}" type="slidenum">
              <a:rPr lang="en-IE" smtClean="0"/>
              <a:t>33</a:t>
            </a:fld>
            <a:endParaRPr lang="en-IE"/>
          </a:p>
        </p:txBody>
      </p:sp>
    </p:spTree>
    <p:extLst>
      <p:ext uri="{BB962C8B-B14F-4D97-AF65-F5344CB8AC3E}">
        <p14:creationId xmlns:p14="http://schemas.microsoft.com/office/powerpoint/2010/main" val="6308284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LOS</a:t>
            </a:r>
          </a:p>
          <a:p>
            <a:r>
              <a:rPr lang="en-US" dirty="0">
                <a:latin typeface="Calibri"/>
                <a:cs typeface="Calibri"/>
              </a:rPr>
              <a:t>Key (fact/ finding/ observation) that has come through as we look at statistics, breaches and security concerns today is that in each example it becomes evident, that </a:t>
            </a:r>
            <a:r>
              <a:rPr lang="en-US">
                <a:latin typeface="Calibri"/>
                <a:cs typeface="Calibri"/>
              </a:rPr>
              <a:t>organisational</a:t>
            </a:r>
            <a:r>
              <a:rPr lang="en-US" dirty="0">
                <a:latin typeface="Calibri"/>
                <a:cs typeface="Calibri"/>
              </a:rPr>
              <a:t> policies had not worked well/. </a:t>
            </a:r>
          </a:p>
          <a:p>
            <a:endParaRPr lang="en-US" dirty="0">
              <a:latin typeface="Calibri"/>
              <a:cs typeface="Calibri"/>
            </a:endParaRPr>
          </a:p>
          <a:p>
            <a:r>
              <a:rPr lang="en-US" dirty="0">
                <a:latin typeface="Calibri"/>
                <a:cs typeface="Calibri"/>
              </a:rPr>
              <a:t>That the business continuity was in some way inadequate/ lacking and recovering from security incident wasn’t as simple.</a:t>
            </a:r>
          </a:p>
          <a:p>
            <a:endParaRPr lang="en-US" dirty="0">
              <a:latin typeface="Calibri"/>
              <a:cs typeface="Calibri"/>
            </a:endParaRPr>
          </a:p>
          <a:p>
            <a:r>
              <a:rPr lang="en-US" dirty="0">
                <a:latin typeface="Calibri"/>
                <a:cs typeface="Calibri"/>
              </a:rPr>
              <a:t>Having developed a good policy suite is only the first step; regular review and testing of policies is key. </a:t>
            </a:r>
          </a:p>
          <a:p>
            <a:endParaRPr lang="en-US" dirty="0">
              <a:latin typeface="Calibri"/>
              <a:cs typeface="Calibri"/>
            </a:endParaRPr>
          </a:p>
          <a:p>
            <a:r>
              <a:rPr lang="en-US" dirty="0">
                <a:latin typeface="Calibri"/>
                <a:cs typeface="Calibri"/>
              </a:rPr>
              <a:t>Having a well functioning ISMS is ideal!</a:t>
            </a:r>
          </a:p>
          <a:p>
            <a:endParaRPr lang="en-US" dirty="0">
              <a:latin typeface="Calibri"/>
              <a:cs typeface="Calibri"/>
            </a:endParaRPr>
          </a:p>
          <a:p>
            <a:r>
              <a:rPr lang="en-US" dirty="0">
                <a:latin typeface="Calibri"/>
                <a:cs typeface="Calibri"/>
              </a:rPr>
              <a:t>And what that means, is having a structure in place that works, that is regularly checked, verified and tested. And when its tested, all is documented and adjusted from the point of view of CONTINUITY. </a:t>
            </a:r>
          </a:p>
          <a:p>
            <a:endParaRPr lang="en-US" dirty="0">
              <a:latin typeface="Calibri"/>
              <a:cs typeface="Calibri"/>
            </a:endParaRPr>
          </a:p>
          <a:p>
            <a:r>
              <a:rPr lang="en-US" dirty="0">
                <a:latin typeface="Calibri"/>
                <a:cs typeface="Calibri"/>
              </a:rPr>
              <a:t>Frameworks like ISO27k, NIST and regulations all have one thing in common – they provide structure around business continuity and Continual Improvement.</a:t>
            </a:r>
          </a:p>
          <a:p>
            <a:endParaRPr lang="en-US" dirty="0">
              <a:latin typeface="Calibri"/>
              <a:cs typeface="Calibri"/>
            </a:endParaRPr>
          </a:p>
          <a:p>
            <a:r>
              <a:rPr lang="en-US" dirty="0">
                <a:latin typeface="Calibri"/>
                <a:cs typeface="Calibri"/>
              </a:rPr>
              <a:t>In a minute we will also look at a list of common policies that would (insert what objective they would achieve in preventing breaches </a:t>
            </a:r>
            <a:r>
              <a:rPr lang="en-US">
                <a:latin typeface="Calibri"/>
                <a:cs typeface="Calibri"/>
              </a:rPr>
              <a:t>etc.)</a:t>
            </a:r>
            <a:r>
              <a:rPr lang="en-US" dirty="0">
                <a:latin typeface="Calibri"/>
                <a:cs typeface="Calibri"/>
              </a:rPr>
              <a:t> </a:t>
            </a:r>
          </a:p>
        </p:txBody>
      </p:sp>
      <p:sp>
        <p:nvSpPr>
          <p:cNvPr id="4" name="Slide Number Placeholder 3"/>
          <p:cNvSpPr>
            <a:spLocks noGrp="1"/>
          </p:cNvSpPr>
          <p:nvPr>
            <p:ph type="sldNum" sz="quarter" idx="5"/>
          </p:nvPr>
        </p:nvSpPr>
        <p:spPr/>
        <p:txBody>
          <a:bodyPr/>
          <a:lstStyle/>
          <a:p>
            <a:fld id="{A13A5A70-CE32-49D5-929E-4CE824D966C8}" type="slidenum">
              <a:rPr lang="en-IE" smtClean="0"/>
              <a:t>34</a:t>
            </a:fld>
            <a:endParaRPr lang="en-IE"/>
          </a:p>
        </p:txBody>
      </p:sp>
    </p:spTree>
    <p:extLst>
      <p:ext uri="{BB962C8B-B14F-4D97-AF65-F5344CB8AC3E}">
        <p14:creationId xmlns:p14="http://schemas.microsoft.com/office/powerpoint/2010/main" val="3558959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E28AD-E847-2C69-75F4-8CA54C4F48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FC2053-6101-CC22-680E-927F3DF533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B29C51E-25E5-BA00-8593-10763199AA55}"/>
              </a:ext>
            </a:extLst>
          </p:cNvPr>
          <p:cNvSpPr>
            <a:spLocks noGrp="1"/>
          </p:cNvSpPr>
          <p:nvPr>
            <p:ph type="body" idx="1"/>
          </p:nvPr>
        </p:nvSpPr>
        <p:spPr/>
        <p:txBody>
          <a:bodyPr/>
          <a:lstStyle/>
          <a:p>
            <a:r>
              <a:rPr lang="en-IE"/>
              <a:t>LOS</a:t>
            </a:r>
          </a:p>
        </p:txBody>
      </p:sp>
      <p:sp>
        <p:nvSpPr>
          <p:cNvPr id="4" name="Slide Number Placeholder 3">
            <a:extLst>
              <a:ext uri="{FF2B5EF4-FFF2-40B4-BE49-F238E27FC236}">
                <a16:creationId xmlns:a16="http://schemas.microsoft.com/office/drawing/2014/main" id="{A626A2B1-F636-5B9C-1C99-36F071A76D19}"/>
              </a:ext>
            </a:extLst>
          </p:cNvPr>
          <p:cNvSpPr>
            <a:spLocks noGrp="1"/>
          </p:cNvSpPr>
          <p:nvPr>
            <p:ph type="sldNum" sz="quarter" idx="5"/>
          </p:nvPr>
        </p:nvSpPr>
        <p:spPr/>
        <p:txBody>
          <a:bodyPr/>
          <a:lstStyle/>
          <a:p>
            <a:fld id="{A13A5A70-CE32-49D5-929E-4CE824D966C8}" type="slidenum">
              <a:rPr lang="en-IE" smtClean="0"/>
              <a:t>35</a:t>
            </a:fld>
            <a:endParaRPr lang="en-IE"/>
          </a:p>
        </p:txBody>
      </p:sp>
    </p:spTree>
    <p:extLst>
      <p:ext uri="{BB962C8B-B14F-4D97-AF65-F5344CB8AC3E}">
        <p14:creationId xmlns:p14="http://schemas.microsoft.com/office/powerpoint/2010/main" val="322142307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robbiepcord@gmail.com</a:t>
            </a:r>
          </a:p>
        </p:txBody>
      </p:sp>
      <p:sp>
        <p:nvSpPr>
          <p:cNvPr id="4" name="Slide Number Placeholder 3"/>
          <p:cNvSpPr>
            <a:spLocks noGrp="1"/>
          </p:cNvSpPr>
          <p:nvPr>
            <p:ph type="sldNum" sz="quarter" idx="5"/>
          </p:nvPr>
        </p:nvSpPr>
        <p:spPr/>
        <p:txBody>
          <a:bodyPr/>
          <a:lstStyle/>
          <a:p>
            <a:fld id="{A13A5A70-CE32-49D5-929E-4CE824D966C8}" type="slidenum">
              <a:rPr lang="en-IE" smtClean="0"/>
              <a:t>36</a:t>
            </a:fld>
            <a:endParaRPr lang="en-IE"/>
          </a:p>
        </p:txBody>
      </p:sp>
    </p:spTree>
    <p:extLst>
      <p:ext uri="{BB962C8B-B14F-4D97-AF65-F5344CB8AC3E}">
        <p14:creationId xmlns:p14="http://schemas.microsoft.com/office/powerpoint/2010/main" val="42569422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LOS</a:t>
            </a:r>
          </a:p>
        </p:txBody>
      </p:sp>
      <p:sp>
        <p:nvSpPr>
          <p:cNvPr id="4" name="Slide Number Placeholder 3"/>
          <p:cNvSpPr>
            <a:spLocks noGrp="1"/>
          </p:cNvSpPr>
          <p:nvPr>
            <p:ph type="sldNum" sz="quarter" idx="5"/>
          </p:nvPr>
        </p:nvSpPr>
        <p:spPr/>
        <p:txBody>
          <a:bodyPr/>
          <a:lstStyle/>
          <a:p>
            <a:fld id="{A13A5A70-CE32-49D5-929E-4CE824D966C8}" type="slidenum">
              <a:rPr lang="en-IE" smtClean="0"/>
              <a:t>3</a:t>
            </a:fld>
            <a:endParaRPr lang="en-IE"/>
          </a:p>
        </p:txBody>
      </p:sp>
    </p:spTree>
    <p:extLst>
      <p:ext uri="{BB962C8B-B14F-4D97-AF65-F5344CB8AC3E}">
        <p14:creationId xmlns:p14="http://schemas.microsoft.com/office/powerpoint/2010/main" val="26876830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ND</a:t>
            </a:r>
          </a:p>
        </p:txBody>
      </p:sp>
      <p:sp>
        <p:nvSpPr>
          <p:cNvPr id="4" name="Slide Number Placeholder 3"/>
          <p:cNvSpPr>
            <a:spLocks noGrp="1"/>
          </p:cNvSpPr>
          <p:nvPr>
            <p:ph type="sldNum" sz="quarter" idx="5"/>
          </p:nvPr>
        </p:nvSpPr>
        <p:spPr/>
        <p:txBody>
          <a:bodyPr/>
          <a:lstStyle/>
          <a:p>
            <a:fld id="{A13A5A70-CE32-49D5-929E-4CE824D966C8}" type="slidenum">
              <a:rPr lang="en-IE" smtClean="0"/>
              <a:t>4</a:t>
            </a:fld>
            <a:endParaRPr lang="en-IE"/>
          </a:p>
        </p:txBody>
      </p:sp>
    </p:spTree>
    <p:extLst>
      <p:ext uri="{BB962C8B-B14F-4D97-AF65-F5344CB8AC3E}">
        <p14:creationId xmlns:p14="http://schemas.microsoft.com/office/powerpoint/2010/main" val="26238751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FA3AD0-2854-1057-980A-C0FF5D6858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1DEF4-3A95-DB44-7DB3-B40FD26D91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60D5BF-B737-0C00-BAA7-52DBC599C267}"/>
              </a:ext>
            </a:extLst>
          </p:cNvPr>
          <p:cNvSpPr>
            <a:spLocks noGrp="1"/>
          </p:cNvSpPr>
          <p:nvPr>
            <p:ph type="body" idx="1"/>
          </p:nvPr>
        </p:nvSpPr>
        <p:spPr/>
        <p:txBody>
          <a:bodyPr/>
          <a:lstStyle/>
          <a:p>
            <a:r>
              <a:rPr lang="en-IE"/>
              <a:t>ND</a:t>
            </a:r>
          </a:p>
        </p:txBody>
      </p:sp>
      <p:sp>
        <p:nvSpPr>
          <p:cNvPr id="4" name="Slide Number Placeholder 3">
            <a:extLst>
              <a:ext uri="{FF2B5EF4-FFF2-40B4-BE49-F238E27FC236}">
                <a16:creationId xmlns:a16="http://schemas.microsoft.com/office/drawing/2014/main" id="{326E0284-8A33-F504-732F-C7D17B0764EB}"/>
              </a:ext>
            </a:extLst>
          </p:cNvPr>
          <p:cNvSpPr>
            <a:spLocks noGrp="1"/>
          </p:cNvSpPr>
          <p:nvPr>
            <p:ph type="sldNum" sz="quarter" idx="5"/>
          </p:nvPr>
        </p:nvSpPr>
        <p:spPr/>
        <p:txBody>
          <a:bodyPr/>
          <a:lstStyle/>
          <a:p>
            <a:fld id="{A13A5A70-CE32-49D5-929E-4CE824D966C8}" type="slidenum">
              <a:rPr lang="en-IE" smtClean="0"/>
              <a:t>5</a:t>
            </a:fld>
            <a:endParaRPr lang="en-IE"/>
          </a:p>
        </p:txBody>
      </p:sp>
    </p:spTree>
    <p:extLst>
      <p:ext uri="{BB962C8B-B14F-4D97-AF65-F5344CB8AC3E}">
        <p14:creationId xmlns:p14="http://schemas.microsoft.com/office/powerpoint/2010/main" val="4209871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6C22B1-5C18-A0F4-BA2A-96ECD642C2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5D25906-DEBB-C938-6E0A-FA2548392ED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CD794B-CE83-8AD3-1430-ED417774D95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Ref: https://www.varonis.com/blog/ransomware-statistics#:~:text=Here%20are%20the%20top%20ransomware,been%20encrypted%20got%20it%20back.</a:t>
            </a:r>
            <a:endParaRPr lang="en-IE"/>
          </a:p>
        </p:txBody>
      </p:sp>
      <p:sp>
        <p:nvSpPr>
          <p:cNvPr id="4" name="Slide Number Placeholder 3">
            <a:extLst>
              <a:ext uri="{FF2B5EF4-FFF2-40B4-BE49-F238E27FC236}">
                <a16:creationId xmlns:a16="http://schemas.microsoft.com/office/drawing/2014/main" id="{2ABE42FB-9128-AFF8-9201-B98A2072677E}"/>
              </a:ext>
            </a:extLst>
          </p:cNvPr>
          <p:cNvSpPr>
            <a:spLocks noGrp="1"/>
          </p:cNvSpPr>
          <p:nvPr>
            <p:ph type="sldNum" sz="quarter" idx="5"/>
          </p:nvPr>
        </p:nvSpPr>
        <p:spPr/>
        <p:txBody>
          <a:bodyPr/>
          <a:lstStyle/>
          <a:p>
            <a:fld id="{8829280A-9FAE-4A24-8B70-972543175C3B}" type="slidenum">
              <a:rPr lang="en-IE" smtClean="0"/>
              <a:t>6</a:t>
            </a:fld>
            <a:endParaRPr lang="en-IE"/>
          </a:p>
        </p:txBody>
      </p:sp>
    </p:spTree>
    <p:extLst>
      <p:ext uri="{BB962C8B-B14F-4D97-AF65-F5344CB8AC3E}">
        <p14:creationId xmlns:p14="http://schemas.microsoft.com/office/powerpoint/2010/main" val="30425895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a:effectLst/>
                <a:latin typeface="Aptos" panose="020B0004020202020204" pitchFamily="34" charset="0"/>
                <a:ea typeface="Yu Gothic" panose="020B0400000000000000" pitchFamily="34" charset="-128"/>
                <a:cs typeface="Arial" panose="020B0604020202020204" pitchFamily="34" charset="0"/>
              </a:rPr>
              <a:t>Phishing attacks </a:t>
            </a:r>
            <a:r>
              <a:rPr lang="en-IE" sz="1200" b="1">
                <a:effectLst/>
                <a:latin typeface="Aptos" panose="020B0004020202020204" pitchFamily="34" charset="0"/>
                <a:ea typeface="Yu Gothic" panose="020B0400000000000000" pitchFamily="34" charset="-128"/>
                <a:cs typeface="Arial" panose="020B0604020202020204" pitchFamily="34" charset="0"/>
              </a:rPr>
              <a:t>grew by 58% last year</a:t>
            </a:r>
            <a:r>
              <a:rPr lang="en-IE" sz="1200">
                <a:effectLst/>
                <a:latin typeface="Aptos" panose="020B0004020202020204" pitchFamily="34" charset="0"/>
                <a:ea typeface="Yu Gothic" panose="020B0400000000000000" pitchFamily="34" charset="-128"/>
                <a:cs typeface="Arial" panose="020B0604020202020204" pitchFamily="34" charset="0"/>
              </a:rPr>
              <a:t>, marking it as one of the fastest-growing cyber threats for all organisations.  </a:t>
            </a:r>
          </a:p>
          <a:p>
            <a:r>
              <a:rPr lang="en-IE"/>
              <a:t> </a:t>
            </a:r>
          </a:p>
        </p:txBody>
      </p:sp>
      <p:sp>
        <p:nvSpPr>
          <p:cNvPr id="4" name="Slide Number Placeholder 3"/>
          <p:cNvSpPr>
            <a:spLocks noGrp="1"/>
          </p:cNvSpPr>
          <p:nvPr>
            <p:ph type="sldNum" sz="quarter" idx="5"/>
          </p:nvPr>
        </p:nvSpPr>
        <p:spPr/>
        <p:txBody>
          <a:bodyPr/>
          <a:lstStyle/>
          <a:p>
            <a:fld id="{8829280A-9FAE-4A24-8B70-972543175C3B}" type="slidenum">
              <a:rPr lang="en-IE" smtClean="0"/>
              <a:t>7</a:t>
            </a:fld>
            <a:endParaRPr lang="en-IE"/>
          </a:p>
        </p:txBody>
      </p:sp>
    </p:spTree>
    <p:extLst>
      <p:ext uri="{BB962C8B-B14F-4D97-AF65-F5344CB8AC3E}">
        <p14:creationId xmlns:p14="http://schemas.microsoft.com/office/powerpoint/2010/main" val="1662851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A13A5A70-CE32-49D5-929E-4CE824D966C8}" type="slidenum">
              <a:rPr lang="en-IE" smtClean="0"/>
              <a:t>8</a:t>
            </a:fld>
            <a:endParaRPr lang="en-IE"/>
          </a:p>
        </p:txBody>
      </p:sp>
    </p:spTree>
    <p:extLst>
      <p:ext uri="{BB962C8B-B14F-4D97-AF65-F5344CB8AC3E}">
        <p14:creationId xmlns:p14="http://schemas.microsoft.com/office/powerpoint/2010/main" val="6097161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a:t>ND</a:t>
            </a:r>
          </a:p>
        </p:txBody>
      </p:sp>
      <p:sp>
        <p:nvSpPr>
          <p:cNvPr id="4" name="Slide Number Placeholder 3"/>
          <p:cNvSpPr>
            <a:spLocks noGrp="1"/>
          </p:cNvSpPr>
          <p:nvPr>
            <p:ph type="sldNum" sz="quarter" idx="5"/>
          </p:nvPr>
        </p:nvSpPr>
        <p:spPr/>
        <p:txBody>
          <a:bodyPr/>
          <a:lstStyle/>
          <a:p>
            <a:fld id="{A13A5A70-CE32-49D5-929E-4CE824D966C8}" type="slidenum">
              <a:rPr lang="en-IE" smtClean="0"/>
              <a:t>10</a:t>
            </a:fld>
            <a:endParaRPr lang="en-IE"/>
          </a:p>
        </p:txBody>
      </p:sp>
    </p:spTree>
    <p:extLst>
      <p:ext uri="{BB962C8B-B14F-4D97-AF65-F5344CB8AC3E}">
        <p14:creationId xmlns:p14="http://schemas.microsoft.com/office/powerpoint/2010/main" val="401308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28457-A514-388B-E069-327F170640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76323B5A-3076-E124-4A79-CB0894B147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5EE08563-DF72-F0E2-F8D9-0A9FE5DE2775}"/>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5" name="Footer Placeholder 4">
            <a:extLst>
              <a:ext uri="{FF2B5EF4-FFF2-40B4-BE49-F238E27FC236}">
                <a16:creationId xmlns:a16="http://schemas.microsoft.com/office/drawing/2014/main" id="{ECF24DF0-2D1E-5F7E-A602-50603EAD4AA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6116CF3F-DA96-7FA5-D9D4-8B2BB34B2F7D}"/>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1404735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63EFF-E72D-6986-53D8-0C042A4C9471}"/>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21A1D74-8824-8E06-E08A-6612E2CA976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95D026F-0064-7F38-358A-558A7E375445}"/>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5" name="Footer Placeholder 4">
            <a:extLst>
              <a:ext uri="{FF2B5EF4-FFF2-40B4-BE49-F238E27FC236}">
                <a16:creationId xmlns:a16="http://schemas.microsoft.com/office/drawing/2014/main" id="{A705ED05-4512-4D3C-B850-E421C9E16B6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B04F29A-B6A5-DD9D-E5D6-7282702D22B6}"/>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3217615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DF28E22-56B5-CEAC-78B6-39F5C7450A8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CDFBB140-0994-9BF7-932B-D024630993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453D773-57C7-9DB5-2E0D-AABF148CDA46}"/>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5" name="Footer Placeholder 4">
            <a:extLst>
              <a:ext uri="{FF2B5EF4-FFF2-40B4-BE49-F238E27FC236}">
                <a16:creationId xmlns:a16="http://schemas.microsoft.com/office/drawing/2014/main" id="{07C620C3-1929-95A5-D77B-BC840367774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F2266AF5-2F7A-D08D-4B22-4835253761A7}"/>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30281836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Righ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F06B549-7095-444D-B599-A1315154CCCE}"/>
              </a:ext>
            </a:extLst>
          </p:cNvPr>
          <p:cNvPicPr>
            <a:picLocks noChangeAspect="1"/>
          </p:cNvPicPr>
          <p:nvPr userDrawn="1"/>
        </p:nvPicPr>
        <p:blipFill>
          <a:blip r:embed="rId2"/>
          <a:stretch>
            <a:fillRect/>
          </a:stretch>
        </p:blipFill>
        <p:spPr>
          <a:xfrm>
            <a:off x="0" y="6350"/>
            <a:ext cx="12192000" cy="6851650"/>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01040" y="365125"/>
            <a:ext cx="726717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01040" y="1825625"/>
            <a:ext cx="726717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A1A39B84-C9E9-E645-B32D-1EAC0DAD26E7}"/>
              </a:ext>
            </a:extLst>
          </p:cNvPr>
          <p:cNvSpPr>
            <a:spLocks noGrp="1"/>
          </p:cNvSpPr>
          <p:nvPr>
            <p:ph type="pic" sz="quarter" idx="10"/>
          </p:nvPr>
        </p:nvSpPr>
        <p:spPr>
          <a:xfrm>
            <a:off x="8380412" y="0"/>
            <a:ext cx="3811588" cy="6858000"/>
          </a:xfrm>
        </p:spPr>
        <p:txBody>
          <a:bodyPr/>
          <a:lstStyle/>
          <a:p>
            <a:r>
              <a:rPr lang="en-US"/>
              <a:t>Click icon to add picture</a:t>
            </a:r>
          </a:p>
        </p:txBody>
      </p:sp>
      <p:sp>
        <p:nvSpPr>
          <p:cNvPr id="7" name="Date Placeholder 4">
            <a:extLst>
              <a:ext uri="{FF2B5EF4-FFF2-40B4-BE49-F238E27FC236}">
                <a16:creationId xmlns:a16="http://schemas.microsoft.com/office/drawing/2014/main" id="{F07D8A17-3BEE-6148-9B03-46CCD27D40EC}"/>
              </a:ext>
            </a:extLst>
          </p:cNvPr>
          <p:cNvSpPr>
            <a:spLocks noGrp="1"/>
          </p:cNvSpPr>
          <p:nvPr>
            <p:ph type="dt" sz="half" idx="2"/>
          </p:nvPr>
        </p:nvSpPr>
        <p:spPr>
          <a:xfrm>
            <a:off x="3208250" y="6356350"/>
            <a:ext cx="2458720" cy="365125"/>
          </a:xfrm>
          <a:prstGeom prst="rect">
            <a:avLst/>
          </a:prstGeom>
        </p:spPr>
        <p:txBody>
          <a:bodyPr/>
          <a:lstStyle>
            <a:lvl1pPr>
              <a:defRPr/>
            </a:lvl1pPr>
          </a:lstStyle>
          <a:p>
            <a:fld id="{60A7E3A7-EC6F-3142-AA0A-6B1E9A4ABBDF}" type="datetime3">
              <a:rPr lang="en-IE" smtClean="0"/>
              <a:pPr/>
              <a:t>6 November 2024</a:t>
            </a:fld>
            <a:endParaRPr lang="en-US"/>
          </a:p>
        </p:txBody>
      </p:sp>
      <p:sp>
        <p:nvSpPr>
          <p:cNvPr id="8" name="Slide Number Placeholder 6">
            <a:extLst>
              <a:ext uri="{FF2B5EF4-FFF2-40B4-BE49-F238E27FC236}">
                <a16:creationId xmlns:a16="http://schemas.microsoft.com/office/drawing/2014/main" id="{DC8352FA-C4C0-1E4C-805A-CA70A61DC866}"/>
              </a:ext>
            </a:extLst>
          </p:cNvPr>
          <p:cNvSpPr>
            <a:spLocks noGrp="1"/>
          </p:cNvSpPr>
          <p:nvPr>
            <p:ph type="sldNum" sz="quarter" idx="4"/>
          </p:nvPr>
        </p:nvSpPr>
        <p:spPr>
          <a:xfrm>
            <a:off x="5890490" y="6356350"/>
            <a:ext cx="2077720" cy="365125"/>
          </a:xfrm>
          <a:prstGeom prst="rect">
            <a:avLst/>
          </a:prstGeom>
        </p:spPr>
        <p:txBody>
          <a:bodyPr/>
          <a:lstStyle>
            <a:lvl1pPr algn="r">
              <a:defRPr/>
            </a:lvl1pPr>
          </a:lstStyle>
          <a:p>
            <a:fld id="{FC7BA54B-393B-7746-BEB6-A7E84BC93482}" type="slidenum">
              <a:rPr lang="en-US" smtClean="0"/>
              <a:pPr/>
              <a:t>‹#›</a:t>
            </a:fld>
            <a:endParaRPr lang="en-US"/>
          </a:p>
        </p:txBody>
      </p:sp>
    </p:spTree>
    <p:extLst>
      <p:ext uri="{BB962C8B-B14F-4D97-AF65-F5344CB8AC3E}">
        <p14:creationId xmlns:p14="http://schemas.microsoft.com/office/powerpoint/2010/main" val="24146125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and Content Righ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userDrawn="1"/>
        </p:nvPicPr>
        <p:blipFill>
          <a:blip r:embed="rId2"/>
          <a:srcRect/>
          <a:stretch/>
        </p:blipFill>
        <p:spPr>
          <a:xfrm>
            <a:off x="0" y="6349"/>
            <a:ext cx="12192000" cy="6869463"/>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77804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Title and Content Left No Imag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AD5E0E9-CC36-6C40-A7E7-C5954E74B850}"/>
              </a:ext>
            </a:extLst>
          </p:cNvPr>
          <p:cNvPicPr>
            <a:picLocks noChangeAspect="1"/>
          </p:cNvPicPr>
          <p:nvPr/>
        </p:nvPicPr>
        <p:blipFill>
          <a:blip r:embed="rId2"/>
          <a:stretch>
            <a:fillRect/>
          </a:stretch>
        </p:blipFill>
        <p:spPr>
          <a:xfrm>
            <a:off x="0" y="3175"/>
            <a:ext cx="12192000" cy="6872638"/>
          </a:xfrm>
          <a:prstGeom prst="rect">
            <a:avLst/>
          </a:prstGeom>
        </p:spPr>
      </p:pic>
      <p:sp>
        <p:nvSpPr>
          <p:cNvPr id="2" name="Title 1">
            <a:extLst>
              <a:ext uri="{FF2B5EF4-FFF2-40B4-BE49-F238E27FC236}">
                <a16:creationId xmlns:a16="http://schemas.microsoft.com/office/drawing/2014/main" id="{70E1CFFD-0302-1A49-9D68-113DD4C35C21}"/>
              </a:ext>
            </a:extLst>
          </p:cNvPr>
          <p:cNvSpPr>
            <a:spLocks noGrp="1"/>
          </p:cNvSpPr>
          <p:nvPr>
            <p:ph type="title"/>
          </p:nvPr>
        </p:nvSpPr>
        <p:spPr>
          <a:xfrm>
            <a:off x="736270" y="365125"/>
            <a:ext cx="10818420" cy="13255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83B80CB7-BF4F-CA40-A879-25B6257C2E53}"/>
              </a:ext>
            </a:extLst>
          </p:cNvPr>
          <p:cNvSpPr>
            <a:spLocks noGrp="1"/>
          </p:cNvSpPr>
          <p:nvPr>
            <p:ph idx="1"/>
          </p:nvPr>
        </p:nvSpPr>
        <p:spPr>
          <a:xfrm>
            <a:off x="736270" y="1825625"/>
            <a:ext cx="1081842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19E97EE9-FFAB-4EC0-99E0-6267AC72BF96}"/>
              </a:ext>
            </a:extLst>
          </p:cNvPr>
          <p:cNvPicPr>
            <a:picLocks noChangeAspect="1"/>
          </p:cNvPicPr>
          <p:nvPr userDrawn="1"/>
        </p:nvPicPr>
        <p:blipFill>
          <a:blip r:embed="rId2"/>
          <a:stretch>
            <a:fillRect/>
          </a:stretch>
        </p:blipFill>
        <p:spPr>
          <a:xfrm>
            <a:off x="0" y="3175"/>
            <a:ext cx="12192000" cy="6872638"/>
          </a:xfrm>
          <a:prstGeom prst="rect">
            <a:avLst/>
          </a:prstGeom>
        </p:spPr>
      </p:pic>
    </p:spTree>
    <p:extLst>
      <p:ext uri="{BB962C8B-B14F-4D97-AF65-F5344CB8AC3E}">
        <p14:creationId xmlns:p14="http://schemas.microsoft.com/office/powerpoint/2010/main" val="8140633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Break">
    <p:bg>
      <p:bgPr>
        <a:solidFill>
          <a:srgbClr val="224973"/>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71ADAD2-8354-744A-B594-3F9CC0170A8A}"/>
              </a:ext>
            </a:extLst>
          </p:cNvPr>
          <p:cNvPicPr>
            <a:picLocks noChangeAspect="1"/>
          </p:cNvPicPr>
          <p:nvPr userDrawn="1"/>
        </p:nvPicPr>
        <p:blipFill>
          <a:blip r:embed="rId2"/>
          <a:srcRect/>
          <a:stretch/>
        </p:blipFill>
        <p:spPr>
          <a:xfrm>
            <a:off x="0" y="6350"/>
            <a:ext cx="12192000" cy="6851650"/>
          </a:xfrm>
          <a:prstGeom prst="rect">
            <a:avLst/>
          </a:prstGeom>
        </p:spPr>
      </p:pic>
      <p:sp>
        <p:nvSpPr>
          <p:cNvPr id="3" name="Subtitle 2">
            <a:extLst>
              <a:ext uri="{FF2B5EF4-FFF2-40B4-BE49-F238E27FC236}">
                <a16:creationId xmlns:a16="http://schemas.microsoft.com/office/drawing/2014/main" id="{7097B176-1518-684A-AC3E-8AEAA5D35D96}"/>
              </a:ext>
            </a:extLst>
          </p:cNvPr>
          <p:cNvSpPr>
            <a:spLocks noGrp="1"/>
          </p:cNvSpPr>
          <p:nvPr>
            <p:ph type="subTitle" idx="1"/>
          </p:nvPr>
        </p:nvSpPr>
        <p:spPr>
          <a:xfrm>
            <a:off x="772160" y="3429000"/>
            <a:ext cx="6055360" cy="1828800"/>
          </a:xfrm>
        </p:spPr>
        <p:txBody>
          <a:bodyP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5" name="Picture 4">
            <a:extLst>
              <a:ext uri="{FF2B5EF4-FFF2-40B4-BE49-F238E27FC236}">
                <a16:creationId xmlns:a16="http://schemas.microsoft.com/office/drawing/2014/main" id="{192604A0-4DCE-E246-9371-01C214AF6BFC}"/>
              </a:ext>
            </a:extLst>
          </p:cNvPr>
          <p:cNvPicPr>
            <a:picLocks noChangeAspect="1"/>
          </p:cNvPicPr>
          <p:nvPr userDrawn="1"/>
        </p:nvPicPr>
        <p:blipFill>
          <a:blip r:embed="rId3"/>
          <a:stretch>
            <a:fillRect/>
          </a:stretch>
        </p:blipFill>
        <p:spPr>
          <a:xfrm>
            <a:off x="1887417" y="927220"/>
            <a:ext cx="3824845" cy="1574561"/>
          </a:xfrm>
          <a:prstGeom prst="rect">
            <a:avLst/>
          </a:prstGeom>
        </p:spPr>
      </p:pic>
    </p:spTree>
    <p:extLst>
      <p:ext uri="{BB962C8B-B14F-4D97-AF65-F5344CB8AC3E}">
        <p14:creationId xmlns:p14="http://schemas.microsoft.com/office/powerpoint/2010/main" val="1669600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6B134-E474-5753-D3B0-1031BD9875F7}"/>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2EA7E319-2AFD-2146-CC1D-2482765E1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6768C4DD-4526-FB25-0045-DCCFF9D1C3F4}"/>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5" name="Footer Placeholder 4">
            <a:extLst>
              <a:ext uri="{FF2B5EF4-FFF2-40B4-BE49-F238E27FC236}">
                <a16:creationId xmlns:a16="http://schemas.microsoft.com/office/drawing/2014/main" id="{7618F3C5-4033-0DAE-465C-EDAA0586491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9F96C72D-3E24-194C-EA6F-7A01AC23CBE6}"/>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1325672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FE6635-170E-0BF8-A697-334C50BD6D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AF20DE87-5388-0119-B878-3866F0EF357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2804639-A247-3427-2AE3-A6251DC4DDB7}"/>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5" name="Footer Placeholder 4">
            <a:extLst>
              <a:ext uri="{FF2B5EF4-FFF2-40B4-BE49-F238E27FC236}">
                <a16:creationId xmlns:a16="http://schemas.microsoft.com/office/drawing/2014/main" id="{B25C4353-FE35-5280-9BAF-DAA8426DD39B}"/>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537EF652-EC32-1356-BAED-9AE21427B46B}"/>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61262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C6F92-2FE9-BDF1-5937-1371EE0CBE1A}"/>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D364B999-8B2B-4F5D-274F-C6031748D6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50D3131-6EAA-DD30-EBDC-1902613A7C5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1701BBB1-B01C-4194-8457-E98FDE68B020}"/>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6" name="Footer Placeholder 5">
            <a:extLst>
              <a:ext uri="{FF2B5EF4-FFF2-40B4-BE49-F238E27FC236}">
                <a16:creationId xmlns:a16="http://schemas.microsoft.com/office/drawing/2014/main" id="{25B0D4E8-D0F3-4FFE-6E51-4628692FEFE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9C7D6EE9-ABEF-330D-E1D7-4C7E91BD5B6B}"/>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24123818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C41AB-0349-2FE4-3E3A-8C6EF219CD0D}"/>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8FDB8532-C62A-4AA1-5CA1-98EDAFE1EC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324687D-EF8D-0648-38C0-08F2147FC5A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8DA4BFDA-8324-7ED3-BBBC-1B1B0CD6718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324D20F-C69D-C24E-F514-5D3A9A29CF6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C9CA8459-D659-5F08-CE3E-43F7160442AF}"/>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8" name="Footer Placeholder 7">
            <a:extLst>
              <a:ext uri="{FF2B5EF4-FFF2-40B4-BE49-F238E27FC236}">
                <a16:creationId xmlns:a16="http://schemas.microsoft.com/office/drawing/2014/main" id="{93F8FDBA-7C13-306D-5E10-81EA4BF5C32C}"/>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CB0EF028-A7E7-0F70-CFB1-2C9810BF29F6}"/>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3870479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0E8018-F75C-F3AF-7469-25024ED64A70}"/>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FE22E84-66F7-7418-5913-0C32F490B477}"/>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4" name="Footer Placeholder 3">
            <a:extLst>
              <a:ext uri="{FF2B5EF4-FFF2-40B4-BE49-F238E27FC236}">
                <a16:creationId xmlns:a16="http://schemas.microsoft.com/office/drawing/2014/main" id="{8D4D5B4E-70C2-F01B-6C00-C6C88A7DDDEE}"/>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93984E71-4605-A8D1-450E-E15AFF85042D}"/>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2655199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05F5C8-B0D6-925B-9F40-1EADCC97FD4A}"/>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3" name="Footer Placeholder 2">
            <a:extLst>
              <a:ext uri="{FF2B5EF4-FFF2-40B4-BE49-F238E27FC236}">
                <a16:creationId xmlns:a16="http://schemas.microsoft.com/office/drawing/2014/main" id="{B906B2BB-39C2-C0EC-1ECB-DC1BDEDDB16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E9B7D1D-4FAF-C76C-C91D-CBD0DAB1E9C1}"/>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2885312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85EFD-012F-6449-73ED-A59A3D56B8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51CED5F5-8E22-6FB1-80AD-6795F5138B6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1F79186B-8337-1F0D-97C1-24C79150B3D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5FD7EF-F9B4-5DC5-6D5F-91B3CB6BA6C0}"/>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6" name="Footer Placeholder 5">
            <a:extLst>
              <a:ext uri="{FF2B5EF4-FFF2-40B4-BE49-F238E27FC236}">
                <a16:creationId xmlns:a16="http://schemas.microsoft.com/office/drawing/2014/main" id="{AF478230-FBF0-83B1-F2E9-AC018993DD2F}"/>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5AE1AA7B-A2A5-5CBA-44D4-573DCFE7F78E}"/>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20999078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EDCDE-1AC3-37FB-2C48-A8338B13B0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CF1DB69F-6D01-7FDE-8D05-5B3E291B94D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3CA68AD9-F914-738E-5855-1425CE58A2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07F629-9F49-111E-AB8D-E8138F6A423C}"/>
              </a:ext>
            </a:extLst>
          </p:cNvPr>
          <p:cNvSpPr>
            <a:spLocks noGrp="1"/>
          </p:cNvSpPr>
          <p:nvPr>
            <p:ph type="dt" sz="half" idx="10"/>
          </p:nvPr>
        </p:nvSpPr>
        <p:spPr/>
        <p:txBody>
          <a:bodyPr/>
          <a:lstStyle/>
          <a:p>
            <a:fld id="{5DA69439-D09D-4E85-ACCF-74301FE43408}" type="datetimeFigureOut">
              <a:rPr lang="en-IE" smtClean="0"/>
              <a:t>06/11/2024</a:t>
            </a:fld>
            <a:endParaRPr lang="en-IE"/>
          </a:p>
        </p:txBody>
      </p:sp>
      <p:sp>
        <p:nvSpPr>
          <p:cNvPr id="6" name="Footer Placeholder 5">
            <a:extLst>
              <a:ext uri="{FF2B5EF4-FFF2-40B4-BE49-F238E27FC236}">
                <a16:creationId xmlns:a16="http://schemas.microsoft.com/office/drawing/2014/main" id="{D236C3C4-4482-E66A-E564-821189B1773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D72C0CD5-914D-2F81-0446-9BD0A877A374}"/>
              </a:ext>
            </a:extLst>
          </p:cNvPr>
          <p:cNvSpPr>
            <a:spLocks noGrp="1"/>
          </p:cNvSpPr>
          <p:nvPr>
            <p:ph type="sldNum" sz="quarter" idx="12"/>
          </p:nvPr>
        </p:nvSpPr>
        <p:spPr/>
        <p:txBody>
          <a:bodyPr/>
          <a:lstStyle/>
          <a:p>
            <a:fld id="{EA552D17-9FDC-40FF-93A5-C2503B9451B2}" type="slidenum">
              <a:rPr lang="en-IE" smtClean="0"/>
              <a:t>‹#›</a:t>
            </a:fld>
            <a:endParaRPr lang="en-IE"/>
          </a:p>
        </p:txBody>
      </p:sp>
    </p:spTree>
    <p:extLst>
      <p:ext uri="{BB962C8B-B14F-4D97-AF65-F5344CB8AC3E}">
        <p14:creationId xmlns:p14="http://schemas.microsoft.com/office/powerpoint/2010/main" val="1928207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52C80AA-976E-C52C-6376-60B59ADC1B9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D7EF3C3D-D370-6351-0887-D748606884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D556BF12-FBAC-0E16-ECF6-95F2748A54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A69439-D09D-4E85-ACCF-74301FE43408}" type="datetimeFigureOut">
              <a:rPr lang="en-IE" smtClean="0"/>
              <a:t>06/11/2024</a:t>
            </a:fld>
            <a:endParaRPr lang="en-IE"/>
          </a:p>
        </p:txBody>
      </p:sp>
      <p:sp>
        <p:nvSpPr>
          <p:cNvPr id="5" name="Footer Placeholder 4">
            <a:extLst>
              <a:ext uri="{FF2B5EF4-FFF2-40B4-BE49-F238E27FC236}">
                <a16:creationId xmlns:a16="http://schemas.microsoft.com/office/drawing/2014/main" id="{6828EC4B-D3B9-CA11-5672-D8C9559963C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25A7924B-2EFC-34FA-77D0-3FFC478B109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A552D17-9FDC-40FF-93A5-C2503B9451B2}" type="slidenum">
              <a:rPr lang="en-IE" smtClean="0"/>
              <a:t>‹#›</a:t>
            </a:fld>
            <a:endParaRPr lang="en-IE"/>
          </a:p>
        </p:txBody>
      </p:sp>
    </p:spTree>
    <p:extLst>
      <p:ext uri="{BB962C8B-B14F-4D97-AF65-F5344CB8AC3E}">
        <p14:creationId xmlns:p14="http://schemas.microsoft.com/office/powerpoint/2010/main" val="252659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A0_A79ACFB6.xml"/><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microsoft.com/office/2007/relationships/diagramDrawing" Target="../diagrams/drawing5.xml"/><Relationship Id="rId3" Type="http://schemas.microsoft.com/office/2018/10/relationships/comments" Target="../comments/modernComment_17F_4BAADB68.xml"/><Relationship Id="rId7" Type="http://schemas.openxmlformats.org/officeDocument/2006/relationships/diagramColors" Target="../diagrams/colors5.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microsoft.com/office/2018/10/relationships/comments" Target="../comments/modernComment_1A8_A12BB8F.xml"/><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1B3_101BB71D.xml"/><Relationship Id="rId7" Type="http://schemas.openxmlformats.org/officeDocument/2006/relationships/diagramColors" Target="../diagrams/colors7.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sv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9.png"/><Relationship Id="rId7" Type="http://schemas.openxmlformats.org/officeDocument/2006/relationships/diagramColors" Target="../diagrams/colors8.xm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42.png"/></Relationships>
</file>

<file path=ppt/slides/_rels/slide19.xml.rels><?xml version="1.0" encoding="UTF-8" standalone="yes"?>
<Relationships xmlns="http://schemas.openxmlformats.org/package/2006/relationships"><Relationship Id="rId8" Type="http://schemas.openxmlformats.org/officeDocument/2006/relationships/diagramColors" Target="../diagrams/colors9.xml"/><Relationship Id="rId3" Type="http://schemas.openxmlformats.org/officeDocument/2006/relationships/image" Target="../media/image19.png"/><Relationship Id="rId7" Type="http://schemas.openxmlformats.org/officeDocument/2006/relationships/diagramQuickStyle" Target="../diagrams/quickStyle9.xml"/><Relationship Id="rId2" Type="http://schemas.openxmlformats.org/officeDocument/2006/relationships/notesSlide" Target="../notesSlides/notesSlide16.xml"/><Relationship Id="rId1" Type="http://schemas.openxmlformats.org/officeDocument/2006/relationships/slideLayout" Target="../slideLayouts/slideLayout1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42.png"/><Relationship Id="rId9" Type="http://schemas.microsoft.com/office/2007/relationships/diagramDrawing" Target="../diagrams/drawing9.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svg"/><Relationship Id="rId2" Type="http://schemas.openxmlformats.org/officeDocument/2006/relationships/notesSlide" Target="../notesSlides/notesSlide17.xml"/><Relationship Id="rId1" Type="http://schemas.openxmlformats.org/officeDocument/2006/relationships/slideLayout" Target="../slideLayouts/slideLayout14.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21.xml.rels><?xml version="1.0" encoding="UTF-8" standalone="yes"?>
<Relationships xmlns="http://schemas.openxmlformats.org/package/2006/relationships"><Relationship Id="rId8" Type="http://schemas.openxmlformats.org/officeDocument/2006/relationships/diagramColors" Target="../diagrams/colors10.xml"/><Relationship Id="rId3" Type="http://schemas.microsoft.com/office/2018/10/relationships/comments" Target="../comments/modernComment_1B5_4D6A5B1D.xml"/><Relationship Id="rId7" Type="http://schemas.openxmlformats.org/officeDocument/2006/relationships/diagramQuickStyle" Target="../diagrams/quickStyle10.xml"/><Relationship Id="rId2" Type="http://schemas.openxmlformats.org/officeDocument/2006/relationships/notesSlide" Target="../notesSlides/notesSlide18.xml"/><Relationship Id="rId1" Type="http://schemas.openxmlformats.org/officeDocument/2006/relationships/slideLayout" Target="../slideLayouts/slideLayout13.xml"/><Relationship Id="rId6" Type="http://schemas.openxmlformats.org/officeDocument/2006/relationships/diagramLayout" Target="../diagrams/layout10.xml"/><Relationship Id="rId11" Type="http://schemas.openxmlformats.org/officeDocument/2006/relationships/image" Target="../media/image41.svg"/><Relationship Id="rId5" Type="http://schemas.openxmlformats.org/officeDocument/2006/relationships/diagramData" Target="../diagrams/data10.xml"/><Relationship Id="rId10" Type="http://schemas.openxmlformats.org/officeDocument/2006/relationships/image" Target="../media/image40.png"/><Relationship Id="rId4" Type="http://schemas.openxmlformats.org/officeDocument/2006/relationships/image" Target="../media/image26.png"/><Relationship Id="rId9" Type="http://schemas.microsoft.com/office/2007/relationships/diagramDrawing" Target="../diagrams/drawing10.xml"/></Relationships>
</file>

<file path=ppt/slides/_rels/slide22.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9.xml"/><Relationship Id="rId1" Type="http://schemas.openxmlformats.org/officeDocument/2006/relationships/slideLayout" Target="../slideLayouts/slideLayout13.xml"/><Relationship Id="rId6" Type="http://schemas.openxmlformats.org/officeDocument/2006/relationships/diagramColors" Target="../diagrams/colors11.xml"/><Relationship Id="rId5" Type="http://schemas.openxmlformats.org/officeDocument/2006/relationships/diagramQuickStyle" Target="../diagrams/quickStyle11.xml"/><Relationship Id="rId10" Type="http://schemas.openxmlformats.org/officeDocument/2006/relationships/image" Target="../media/image41.svg"/><Relationship Id="rId4" Type="http://schemas.openxmlformats.org/officeDocument/2006/relationships/diagramLayout" Target="../diagrams/layout11.xml"/><Relationship Id="rId9"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4.xml.rels><?xml version="1.0" encoding="UTF-8" standalone="yes"?>
<Relationships xmlns="http://schemas.openxmlformats.org/package/2006/relationships"><Relationship Id="rId8" Type="http://schemas.openxmlformats.org/officeDocument/2006/relationships/diagramColors" Target="../diagrams/colors13.xml"/><Relationship Id="rId3" Type="http://schemas.openxmlformats.org/officeDocument/2006/relationships/image" Target="../media/image27.png"/><Relationship Id="rId7" Type="http://schemas.openxmlformats.org/officeDocument/2006/relationships/diagramQuickStyle" Target="../diagrams/quickStyle13.xml"/><Relationship Id="rId2" Type="http://schemas.openxmlformats.org/officeDocument/2006/relationships/notesSlide" Target="../notesSlides/notesSlide21.xml"/><Relationship Id="rId1" Type="http://schemas.openxmlformats.org/officeDocument/2006/relationships/slideLayout" Target="../slideLayouts/slideLayout13.xml"/><Relationship Id="rId6" Type="http://schemas.openxmlformats.org/officeDocument/2006/relationships/diagramLayout" Target="../diagrams/layout13.xml"/><Relationship Id="rId5" Type="http://schemas.openxmlformats.org/officeDocument/2006/relationships/diagramData" Target="../diagrams/data13.xml"/><Relationship Id="rId4" Type="http://schemas.openxmlformats.org/officeDocument/2006/relationships/image" Target="../media/image37.png"/><Relationship Id="rId9" Type="http://schemas.microsoft.com/office/2007/relationships/diagramDrawing" Target="../diagrams/drawing1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26.xml.rels><?xml version="1.0" encoding="UTF-8" standalone="yes"?>
<Relationships xmlns="http://schemas.openxmlformats.org/package/2006/relationships"><Relationship Id="rId8" Type="http://schemas.openxmlformats.org/officeDocument/2006/relationships/diagramColors" Target="../diagrams/colors15.xml"/><Relationship Id="rId3" Type="http://schemas.openxmlformats.org/officeDocument/2006/relationships/image" Target="../media/image28.png"/><Relationship Id="rId7" Type="http://schemas.openxmlformats.org/officeDocument/2006/relationships/diagramQuickStyle" Target="../diagrams/quickStyle15.xml"/><Relationship Id="rId2" Type="http://schemas.openxmlformats.org/officeDocument/2006/relationships/notesSlide" Target="../notesSlides/notesSlide22.xml"/><Relationship Id="rId1" Type="http://schemas.openxmlformats.org/officeDocument/2006/relationships/slideLayout" Target="../slideLayouts/slideLayout13.xml"/><Relationship Id="rId6" Type="http://schemas.openxmlformats.org/officeDocument/2006/relationships/diagramLayout" Target="../diagrams/layout15.xml"/><Relationship Id="rId5" Type="http://schemas.openxmlformats.org/officeDocument/2006/relationships/diagramData" Target="../diagrams/data15.xml"/><Relationship Id="rId4" Type="http://schemas.openxmlformats.org/officeDocument/2006/relationships/image" Target="../media/image39.png"/><Relationship Id="rId9" Type="http://schemas.microsoft.com/office/2007/relationships/diagramDrawing" Target="../diagrams/drawing15.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4.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diagramData" Target="../diagrams/data17.xml"/><Relationship Id="rId7" Type="http://schemas.microsoft.com/office/2007/relationships/diagramDrawing" Target="../diagrams/drawing17.xml"/><Relationship Id="rId2" Type="http://schemas.microsoft.com/office/2018/10/relationships/comments" Target="../comments/modernComment_1B6_D5EB1DA9.xml"/><Relationship Id="rId1" Type="http://schemas.openxmlformats.org/officeDocument/2006/relationships/slideLayout" Target="../slideLayouts/slideLayout13.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73.png"/><Relationship Id="rId4" Type="http://schemas.openxmlformats.org/officeDocument/2006/relationships/diagramLayout" Target="../diagrams/layout17.xml"/><Relationship Id="rId9" Type="http://schemas.openxmlformats.org/officeDocument/2006/relationships/image" Target="../media/image72.sv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8" Type="http://schemas.openxmlformats.org/officeDocument/2006/relationships/diagramLayout" Target="../diagrams/layout18.xml"/><Relationship Id="rId13"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diagramData" Target="../diagrams/data18.xml"/><Relationship Id="rId12" Type="http://schemas.openxmlformats.org/officeDocument/2006/relationships/image" Target="../media/image79.png"/><Relationship Id="rId2" Type="http://schemas.openxmlformats.org/officeDocument/2006/relationships/notesSlide" Target="../notesSlides/notesSlide24.xml"/><Relationship Id="rId1" Type="http://schemas.openxmlformats.org/officeDocument/2006/relationships/slideLayout" Target="../slideLayouts/slideLayout13.xml"/><Relationship Id="rId6" Type="http://schemas.openxmlformats.org/officeDocument/2006/relationships/image" Target="../media/image78.png"/><Relationship Id="rId11" Type="http://schemas.microsoft.com/office/2007/relationships/diagramDrawing" Target="../diagrams/drawing18.xml"/><Relationship Id="rId5" Type="http://schemas.microsoft.com/office/2007/relationships/hdphoto" Target="../media/hdphoto1.wdp"/><Relationship Id="rId10" Type="http://schemas.openxmlformats.org/officeDocument/2006/relationships/diagramColors" Target="../diagrams/colors18.xml"/><Relationship Id="rId4" Type="http://schemas.openxmlformats.org/officeDocument/2006/relationships/image" Target="../media/image77.png"/><Relationship Id="rId9" Type="http://schemas.openxmlformats.org/officeDocument/2006/relationships/diagramQuickStyle" Target="../diagrams/quickStyle18.xml"/></Relationships>
</file>

<file path=ppt/slides/_rels/slide32.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 Id="rId9" Type="http://schemas.microsoft.com/office/2007/relationships/hdphoto" Target="../media/hdphoto2.wdp"/></Relationships>
</file>

<file path=ppt/slides/_rels/slide33.xml.rels><?xml version="1.0" encoding="UTF-8" standalone="yes"?>
<Relationships xmlns="http://schemas.openxmlformats.org/package/2006/relationships"><Relationship Id="rId8" Type="http://schemas.openxmlformats.org/officeDocument/2006/relationships/diagramColors" Target="../diagrams/colors20.xml"/><Relationship Id="rId3" Type="http://schemas.openxmlformats.org/officeDocument/2006/relationships/image" Target="../media/image83.jpeg"/><Relationship Id="rId7" Type="http://schemas.openxmlformats.org/officeDocument/2006/relationships/diagramQuickStyle" Target="../diagrams/quickStyle20.xml"/><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diagramLayout" Target="../diagrams/layout20.xml"/><Relationship Id="rId5" Type="http://schemas.openxmlformats.org/officeDocument/2006/relationships/diagramData" Target="../diagrams/data20.xml"/><Relationship Id="rId4" Type="http://schemas.openxmlformats.org/officeDocument/2006/relationships/image" Target="../media/image84.jpeg"/><Relationship Id="rId9" Type="http://schemas.microsoft.com/office/2007/relationships/diagramDrawing" Target="../diagrams/drawing20.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B4_75923D08.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28.png"/><Relationship Id="rId2" Type="http://schemas.openxmlformats.org/officeDocument/2006/relationships/diagramData" Target="../diagrams/data4.xml"/><Relationship Id="rId1" Type="http://schemas.openxmlformats.org/officeDocument/2006/relationships/slideLayout" Target="../slideLayouts/slideLayout1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ireland with text&#10;&#10;Description automatically generated">
            <a:extLst>
              <a:ext uri="{FF2B5EF4-FFF2-40B4-BE49-F238E27FC236}">
                <a16:creationId xmlns:a16="http://schemas.microsoft.com/office/drawing/2014/main" id="{D1439E0E-37DA-574A-D829-83369EF4555B}"/>
              </a:ext>
            </a:extLst>
          </p:cNvPr>
          <p:cNvPicPr>
            <a:picLocks noGrp="1" noChangeAspect="1"/>
          </p:cNvPicPr>
          <p:nvPr>
            <p:ph idx="1"/>
          </p:nvPr>
        </p:nvPicPr>
        <p:blipFill>
          <a:blip r:embed="rId4"/>
          <a:stretch>
            <a:fillRect/>
          </a:stretch>
        </p:blipFill>
        <p:spPr>
          <a:xfrm>
            <a:off x="-39207" y="-88135"/>
            <a:ext cx="12406378" cy="7061812"/>
          </a:xfrm>
        </p:spPr>
      </p:pic>
      <p:sp>
        <p:nvSpPr>
          <p:cNvPr id="9" name="Subtitle 3">
            <a:extLst>
              <a:ext uri="{FF2B5EF4-FFF2-40B4-BE49-F238E27FC236}">
                <a16:creationId xmlns:a16="http://schemas.microsoft.com/office/drawing/2014/main" id="{E7DEB14D-4C42-90F0-E120-0188EA6BBB9B}"/>
              </a:ext>
            </a:extLst>
          </p:cNvPr>
          <p:cNvSpPr txBox="1">
            <a:spLocks/>
          </p:cNvSpPr>
          <p:nvPr/>
        </p:nvSpPr>
        <p:spPr>
          <a:xfrm>
            <a:off x="429260" y="3267074"/>
            <a:ext cx="7348648" cy="2219325"/>
          </a:xfrm>
          <a:prstGeom prst="rect">
            <a:avLst/>
          </a:prstGeom>
        </p:spPr>
        <p:txBody>
          <a:bodyPr vert="horz" lIns="91440" tIns="45720" rIns="91440" bIns="45720" rtlCol="0" anchor="t">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3600" b="1" dirty="0">
                <a:solidFill>
                  <a:srgbClr val="FFFFFF"/>
                </a:solidFill>
                <a:effectLst/>
                <a:latin typeface="Aptos" panose="020B0004020202020204" pitchFamily="34" charset="0"/>
                <a:ea typeface="Aptos" panose="020B0004020202020204" pitchFamily="34" charset="0"/>
                <a:cs typeface="Aptos" panose="020B0004020202020204" pitchFamily="34" charset="0"/>
              </a:rPr>
              <a:t>Cybersecurity Threats Facing the Educational Sector in 2025 – an ICT Security Services Perspective</a:t>
            </a:r>
            <a:endParaRPr lang="en-IE" sz="3600" dirty="0">
              <a:solidFill>
                <a:srgbClr val="FFFFFF"/>
              </a:solidFill>
              <a:effectLst/>
              <a:latin typeface="Aptos" panose="020B0004020202020204" pitchFamily="34" charset="0"/>
              <a:ea typeface="Aptos" panose="020B0004020202020204" pitchFamily="34" charset="0"/>
              <a:cs typeface="Aptos" panose="020B0004020202020204" pitchFamily="34" charset="0"/>
            </a:endParaRPr>
          </a:p>
          <a:p>
            <a:pPr marL="0" indent="0">
              <a:buNone/>
            </a:pPr>
            <a:endParaRPr lang="en-IE" sz="3600" dirty="0">
              <a:solidFill>
                <a:srgbClr val="FFFFFF"/>
              </a:solidFill>
              <a:latin typeface="Aptos" panose="020B0004020202020204" pitchFamily="34" charset="0"/>
              <a:ea typeface="Aptos" panose="020B0004020202020204" pitchFamily="34" charset="0"/>
              <a:cs typeface="Aptos" panose="020B0004020202020204" pitchFamily="34" charset="0"/>
            </a:endParaRPr>
          </a:p>
          <a:p>
            <a:pPr marL="0" indent="0">
              <a:buNone/>
            </a:pPr>
            <a:r>
              <a:rPr lang="en-IE" b="1" i="1" dirty="0">
                <a:solidFill>
                  <a:srgbClr val="FFFFFF"/>
                </a:solidFill>
                <a:effectLst/>
                <a:latin typeface="Aptos" panose="020B0004020202020204" pitchFamily="34" charset="0"/>
                <a:ea typeface="Aptos" panose="020B0004020202020204" pitchFamily="34" charset="0"/>
                <a:cs typeface="Aptos" panose="020B0004020202020204" pitchFamily="34" charset="0"/>
              </a:rPr>
              <a:t>HEAnet Conference 2024</a:t>
            </a:r>
          </a:p>
        </p:txBody>
      </p:sp>
    </p:spTree>
    <p:extLst>
      <p:ext uri="{BB962C8B-B14F-4D97-AF65-F5344CB8AC3E}">
        <p14:creationId xmlns:p14="http://schemas.microsoft.com/office/powerpoint/2010/main" val="281194079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ireland with text&#10;&#10;Description automatically generated">
            <a:extLst>
              <a:ext uri="{FF2B5EF4-FFF2-40B4-BE49-F238E27FC236}">
                <a16:creationId xmlns:a16="http://schemas.microsoft.com/office/drawing/2014/main" id="{D1439E0E-37DA-574A-D829-83369EF4555B}"/>
              </a:ext>
            </a:extLst>
          </p:cNvPr>
          <p:cNvPicPr>
            <a:picLocks noGrp="1" noChangeAspect="1"/>
          </p:cNvPicPr>
          <p:nvPr>
            <p:ph idx="1"/>
          </p:nvPr>
        </p:nvPicPr>
        <p:blipFill>
          <a:blip r:embed="rId3"/>
          <a:stretch>
            <a:fillRect/>
          </a:stretch>
        </p:blipFill>
        <p:spPr>
          <a:xfrm>
            <a:off x="0" y="0"/>
            <a:ext cx="12338892" cy="6923735"/>
          </a:xfrm>
        </p:spPr>
      </p:pic>
      <p:sp>
        <p:nvSpPr>
          <p:cNvPr id="9" name="Subtitle 3">
            <a:extLst>
              <a:ext uri="{FF2B5EF4-FFF2-40B4-BE49-F238E27FC236}">
                <a16:creationId xmlns:a16="http://schemas.microsoft.com/office/drawing/2014/main" id="{E7DEB14D-4C42-90F0-E120-0188EA6BBB9B}"/>
              </a:ext>
            </a:extLst>
          </p:cNvPr>
          <p:cNvSpPr txBox="1">
            <a:spLocks/>
          </p:cNvSpPr>
          <p:nvPr/>
        </p:nvSpPr>
        <p:spPr>
          <a:xfrm>
            <a:off x="772160" y="3429000"/>
            <a:ext cx="6055360" cy="1828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dirty="0">
                <a:solidFill>
                  <a:schemeClr val="bg1"/>
                </a:solidFill>
              </a:rPr>
              <a:t>ICT Security Services </a:t>
            </a:r>
          </a:p>
          <a:p>
            <a:pPr marL="0" indent="0" algn="ctr">
              <a:buNone/>
            </a:pPr>
            <a:r>
              <a:rPr lang="en-US" sz="4000" dirty="0">
                <a:solidFill>
                  <a:schemeClr val="bg1"/>
                </a:solidFill>
              </a:rPr>
              <a:t>Key Areas of note in 2024</a:t>
            </a:r>
            <a:endParaRPr lang="en-US" dirty="0"/>
          </a:p>
        </p:txBody>
      </p:sp>
    </p:spTree>
    <p:extLst>
      <p:ext uri="{BB962C8B-B14F-4D97-AF65-F5344CB8AC3E}">
        <p14:creationId xmlns:p14="http://schemas.microsoft.com/office/powerpoint/2010/main" val="1477088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0E18F2C-E3AD-14B5-482A-F11D2D3ACC1D}"/>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17" name="Content Placeholder 2">
            <a:extLst>
              <a:ext uri="{FF2B5EF4-FFF2-40B4-BE49-F238E27FC236}">
                <a16:creationId xmlns:a16="http://schemas.microsoft.com/office/drawing/2014/main" id="{ED86B752-A4D7-15A3-6249-B365CAAC9D20}"/>
              </a:ext>
            </a:extLst>
          </p:cNvPr>
          <p:cNvGraphicFramePr/>
          <p:nvPr>
            <p:extLst>
              <p:ext uri="{D42A27DB-BD31-4B8C-83A1-F6EECF244321}">
                <p14:modId xmlns:p14="http://schemas.microsoft.com/office/powerpoint/2010/main" val="2913471590"/>
              </p:ext>
            </p:extLst>
          </p:nvPr>
        </p:nvGraphicFramePr>
        <p:xfrm>
          <a:off x="686790" y="1253331"/>
          <a:ext cx="10818420"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itle 1">
            <a:extLst>
              <a:ext uri="{FF2B5EF4-FFF2-40B4-BE49-F238E27FC236}">
                <a16:creationId xmlns:a16="http://schemas.microsoft.com/office/drawing/2014/main" id="{B50AD9BA-6D9C-1ECF-3968-0C101018D4B7}"/>
              </a:ext>
            </a:extLst>
          </p:cNvPr>
          <p:cNvSpPr>
            <a:spLocks noGrp="1"/>
          </p:cNvSpPr>
          <p:nvPr>
            <p:ph type="title"/>
          </p:nvPr>
        </p:nvSpPr>
        <p:spPr>
          <a:xfrm>
            <a:off x="686790" y="374648"/>
            <a:ext cx="10818420" cy="1325563"/>
          </a:xfrm>
        </p:spPr>
        <p:txBody>
          <a:bodyPr/>
          <a:lstStyle/>
          <a:p>
            <a:pPr algn="ctr"/>
            <a:r>
              <a:rPr lang="en-IE"/>
              <a:t>Network Vulnerabilities </a:t>
            </a:r>
            <a:br>
              <a:rPr lang="en-IE"/>
            </a:br>
            <a:r>
              <a:rPr lang="en-IE" sz="2800"/>
              <a:t>An ICTSS Perspective </a:t>
            </a:r>
            <a:endParaRPr lang="en-IE"/>
          </a:p>
        </p:txBody>
      </p:sp>
    </p:spTree>
    <p:extLst>
      <p:ext uri="{BB962C8B-B14F-4D97-AF65-F5344CB8AC3E}">
        <p14:creationId xmlns:p14="http://schemas.microsoft.com/office/powerpoint/2010/main" val="1269488488"/>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A11B2DA-C892-B221-EA2A-CB42FF03AA1E}"/>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771C7F34-8136-5A06-4CE4-9953CA8E11C8}"/>
              </a:ext>
            </a:extLst>
          </p:cNvPr>
          <p:cNvSpPr>
            <a:spLocks noGrp="1"/>
          </p:cNvSpPr>
          <p:nvPr>
            <p:ph type="title"/>
          </p:nvPr>
        </p:nvSpPr>
        <p:spPr/>
        <p:txBody>
          <a:bodyPr/>
          <a:lstStyle/>
          <a:p>
            <a:pPr algn="ctr"/>
            <a:r>
              <a:rPr lang="en-IE"/>
              <a:t>Phishing Simulations</a:t>
            </a:r>
            <a:br>
              <a:rPr lang="en-IE"/>
            </a:br>
            <a:r>
              <a:rPr lang="en-IE" sz="2800"/>
              <a:t>Key Statistics </a:t>
            </a:r>
            <a:endParaRPr lang="en-IE"/>
          </a:p>
        </p:txBody>
      </p:sp>
      <p:graphicFrame>
        <p:nvGraphicFramePr>
          <p:cNvPr id="9" name="Content Placeholder 8">
            <a:extLst>
              <a:ext uri="{FF2B5EF4-FFF2-40B4-BE49-F238E27FC236}">
                <a16:creationId xmlns:a16="http://schemas.microsoft.com/office/drawing/2014/main" id="{F990B4C3-5E9C-D8B2-53F1-165A247497F0}"/>
              </a:ext>
            </a:extLst>
          </p:cNvPr>
          <p:cNvGraphicFramePr>
            <a:graphicFrameLocks noGrp="1"/>
          </p:cNvGraphicFramePr>
          <p:nvPr>
            <p:ph idx="1"/>
            <p:extLst>
              <p:ext uri="{D42A27DB-BD31-4B8C-83A1-F6EECF244321}">
                <p14:modId xmlns:p14="http://schemas.microsoft.com/office/powerpoint/2010/main" val="3889538999"/>
              </p:ext>
            </p:extLst>
          </p:nvPr>
        </p:nvGraphicFramePr>
        <p:xfrm>
          <a:off x="2038282" y="1506762"/>
          <a:ext cx="7928408" cy="3028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a:extLst>
              <a:ext uri="{FF2B5EF4-FFF2-40B4-BE49-F238E27FC236}">
                <a16:creationId xmlns:a16="http://schemas.microsoft.com/office/drawing/2014/main" id="{95B5950F-460B-1EFC-9AA6-D3E0182D6516}"/>
              </a:ext>
            </a:extLst>
          </p:cNvPr>
          <p:cNvSpPr txBox="1"/>
          <p:nvPr/>
        </p:nvSpPr>
        <p:spPr>
          <a:xfrm>
            <a:off x="3687601" y="1690688"/>
            <a:ext cx="5841410" cy="400110"/>
          </a:xfrm>
          <a:prstGeom prst="rect">
            <a:avLst/>
          </a:prstGeom>
          <a:noFill/>
        </p:spPr>
        <p:txBody>
          <a:bodyPr wrap="square" rtlCol="0">
            <a:spAutoFit/>
          </a:bodyPr>
          <a:lstStyle/>
          <a:p>
            <a:r>
              <a:rPr lang="en-US" sz="2000" b="1"/>
              <a:t>Total Results </a:t>
            </a:r>
            <a:r>
              <a:rPr lang="en-US" sz="2000"/>
              <a:t>(Jan 2024 – November 2024)</a:t>
            </a:r>
            <a:endParaRPr lang="en-IE" sz="2000"/>
          </a:p>
        </p:txBody>
      </p:sp>
      <p:sp>
        <p:nvSpPr>
          <p:cNvPr id="11" name="TextBox 10">
            <a:extLst>
              <a:ext uri="{FF2B5EF4-FFF2-40B4-BE49-F238E27FC236}">
                <a16:creationId xmlns:a16="http://schemas.microsoft.com/office/drawing/2014/main" id="{E38CF965-BE17-506A-38BD-B61B796BDE9E}"/>
              </a:ext>
            </a:extLst>
          </p:cNvPr>
          <p:cNvSpPr txBox="1"/>
          <p:nvPr/>
        </p:nvSpPr>
        <p:spPr>
          <a:xfrm>
            <a:off x="2222339" y="4088867"/>
            <a:ext cx="1828800" cy="369332"/>
          </a:xfrm>
          <a:prstGeom prst="rect">
            <a:avLst/>
          </a:prstGeom>
          <a:noFill/>
        </p:spPr>
        <p:txBody>
          <a:bodyPr wrap="square" rtlCol="0">
            <a:spAutoFit/>
          </a:bodyPr>
          <a:lstStyle/>
          <a:p>
            <a:r>
              <a:rPr lang="en-US"/>
              <a:t>Emails Sent</a:t>
            </a:r>
            <a:endParaRPr lang="en-IE"/>
          </a:p>
        </p:txBody>
      </p:sp>
      <p:sp>
        <p:nvSpPr>
          <p:cNvPr id="12" name="TextBox 11">
            <a:extLst>
              <a:ext uri="{FF2B5EF4-FFF2-40B4-BE49-F238E27FC236}">
                <a16:creationId xmlns:a16="http://schemas.microsoft.com/office/drawing/2014/main" id="{4509CF74-363E-A513-CF31-AE8A52F64FB8}"/>
              </a:ext>
            </a:extLst>
          </p:cNvPr>
          <p:cNvSpPr txBox="1"/>
          <p:nvPr/>
        </p:nvSpPr>
        <p:spPr>
          <a:xfrm>
            <a:off x="5137935" y="4035731"/>
            <a:ext cx="1828800" cy="369332"/>
          </a:xfrm>
          <a:prstGeom prst="rect">
            <a:avLst/>
          </a:prstGeom>
          <a:noFill/>
        </p:spPr>
        <p:txBody>
          <a:bodyPr wrap="square" rtlCol="0">
            <a:spAutoFit/>
          </a:bodyPr>
          <a:lstStyle/>
          <a:p>
            <a:r>
              <a:rPr lang="en-US"/>
              <a:t>Emails Opened</a:t>
            </a:r>
            <a:endParaRPr lang="en-IE"/>
          </a:p>
        </p:txBody>
      </p:sp>
      <p:sp>
        <p:nvSpPr>
          <p:cNvPr id="13" name="TextBox 12">
            <a:extLst>
              <a:ext uri="{FF2B5EF4-FFF2-40B4-BE49-F238E27FC236}">
                <a16:creationId xmlns:a16="http://schemas.microsoft.com/office/drawing/2014/main" id="{4DB9691E-C52C-50C4-85C0-5AEAD13DC2A6}"/>
              </a:ext>
            </a:extLst>
          </p:cNvPr>
          <p:cNvSpPr txBox="1"/>
          <p:nvPr/>
        </p:nvSpPr>
        <p:spPr>
          <a:xfrm>
            <a:off x="8137890" y="4056478"/>
            <a:ext cx="1828800" cy="369332"/>
          </a:xfrm>
          <a:prstGeom prst="rect">
            <a:avLst/>
          </a:prstGeom>
          <a:noFill/>
        </p:spPr>
        <p:txBody>
          <a:bodyPr wrap="square" rtlCol="0">
            <a:spAutoFit/>
          </a:bodyPr>
          <a:lstStyle/>
          <a:p>
            <a:r>
              <a:rPr lang="en-US"/>
              <a:t>Links Clicked</a:t>
            </a:r>
            <a:endParaRPr lang="en-IE"/>
          </a:p>
        </p:txBody>
      </p:sp>
      <p:sp>
        <p:nvSpPr>
          <p:cNvPr id="15" name="TextBox 14">
            <a:extLst>
              <a:ext uri="{FF2B5EF4-FFF2-40B4-BE49-F238E27FC236}">
                <a16:creationId xmlns:a16="http://schemas.microsoft.com/office/drawing/2014/main" id="{8C6B2E77-EA1A-34B5-9386-709821CD8A7B}"/>
              </a:ext>
            </a:extLst>
          </p:cNvPr>
          <p:cNvSpPr txBox="1"/>
          <p:nvPr/>
        </p:nvSpPr>
        <p:spPr>
          <a:xfrm>
            <a:off x="3136739" y="4644369"/>
            <a:ext cx="8867933" cy="1600438"/>
          </a:xfrm>
          <a:prstGeom prst="rect">
            <a:avLst/>
          </a:prstGeom>
          <a:noFill/>
        </p:spPr>
        <p:txBody>
          <a:bodyPr wrap="square" rtlCol="0">
            <a:spAutoFit/>
          </a:bodyPr>
          <a:lstStyle/>
          <a:p>
            <a:r>
              <a:rPr lang="en-US" sz="2000" b="1"/>
              <a:t>Key Points:</a:t>
            </a:r>
          </a:p>
          <a:p>
            <a:pPr marL="285750" indent="-285750">
              <a:buFont typeface="Wingdings" panose="05000000000000000000" pitchFamily="2" charset="2"/>
              <a:buChar char="§"/>
            </a:pPr>
            <a:r>
              <a:rPr lang="en-US" sz="2000"/>
              <a:t>Convincing phishing emails are getting easier to create.</a:t>
            </a:r>
          </a:p>
          <a:p>
            <a:pPr marL="285750" indent="-285750">
              <a:buFont typeface="Wingdings" panose="05000000000000000000" pitchFamily="2" charset="2"/>
              <a:buChar char="§"/>
            </a:pPr>
            <a:r>
              <a:rPr lang="en-US" sz="2000" b="1"/>
              <a:t>87% </a:t>
            </a:r>
            <a:r>
              <a:rPr lang="en-US" sz="2000"/>
              <a:t>of links clicked come less than 1 minute after the email was opened.</a:t>
            </a:r>
          </a:p>
          <a:p>
            <a:pPr marL="285750" indent="-285750">
              <a:buFont typeface="Wingdings" panose="05000000000000000000" pitchFamily="2" charset="2"/>
              <a:buChar char="§"/>
            </a:pPr>
            <a:r>
              <a:rPr lang="en-US" sz="2000"/>
              <a:t>Regular Security Awareness training is required.</a:t>
            </a:r>
          </a:p>
          <a:p>
            <a:endParaRPr lang="en-IE"/>
          </a:p>
        </p:txBody>
      </p:sp>
    </p:spTree>
    <p:extLst>
      <p:ext uri="{BB962C8B-B14F-4D97-AF65-F5344CB8AC3E}">
        <p14:creationId xmlns:p14="http://schemas.microsoft.com/office/powerpoint/2010/main" val="3507815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BD2894F-00D5-C1DD-850A-C5A1439EDE1D}"/>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chemeClr val="tx1"/>
                </a:solidFill>
              </a:rPr>
              <a:t>IT Compliance – Educational Sector Statistics</a:t>
            </a:r>
            <a:endParaRPr lang="en-IE" sz="3600">
              <a:solidFill>
                <a:schemeClr val="tx1"/>
              </a:solidFill>
            </a:endParaRPr>
          </a:p>
        </p:txBody>
      </p:sp>
      <p:sp>
        <p:nvSpPr>
          <p:cNvPr id="3" name="Content Placeholder 2">
            <a:extLst>
              <a:ext uri="{FF2B5EF4-FFF2-40B4-BE49-F238E27FC236}">
                <a16:creationId xmlns:a16="http://schemas.microsoft.com/office/drawing/2014/main" id="{673A2F69-5B2F-0676-5B17-A365DEC35465}"/>
              </a:ext>
            </a:extLst>
          </p:cNvPr>
          <p:cNvSpPr>
            <a:spLocks noGrp="1"/>
          </p:cNvSpPr>
          <p:nvPr>
            <p:ph idx="1"/>
          </p:nvPr>
        </p:nvSpPr>
        <p:spPr>
          <a:xfrm>
            <a:off x="815783" y="1770200"/>
            <a:ext cx="10817352" cy="2709863"/>
          </a:xfrm>
        </p:spPr>
        <p:txBody>
          <a:bodyPr>
            <a:normAutofit/>
          </a:bodyPr>
          <a:lstStyle/>
          <a:p>
            <a:pPr marL="0" indent="0">
              <a:buNone/>
            </a:pPr>
            <a:r>
              <a:rPr lang="en-US" sz="1600" b="1">
                <a:latin typeface="+mj-lt"/>
              </a:rPr>
              <a:t>Across the Education Sector in 2024:</a:t>
            </a:r>
          </a:p>
          <a:p>
            <a:r>
              <a:rPr lang="en-US" sz="1600" b="1">
                <a:latin typeface="+mj-lt"/>
              </a:rPr>
              <a:t>57 percent </a:t>
            </a:r>
            <a:r>
              <a:rPr lang="en-US" sz="1600">
                <a:latin typeface="+mj-lt"/>
              </a:rPr>
              <a:t>of Institutes surveyed indicated that they have experienced a </a:t>
            </a:r>
            <a:r>
              <a:rPr lang="en-US" sz="1600" b="1">
                <a:latin typeface="+mj-lt"/>
              </a:rPr>
              <a:t>data breach </a:t>
            </a:r>
            <a:r>
              <a:rPr lang="en-US" sz="1600">
                <a:latin typeface="+mj-lt"/>
              </a:rPr>
              <a:t>in the past five years.</a:t>
            </a:r>
          </a:p>
          <a:p>
            <a:r>
              <a:rPr lang="en-US" sz="1600" b="1">
                <a:latin typeface="+mj-lt"/>
              </a:rPr>
              <a:t>61 percent </a:t>
            </a:r>
            <a:r>
              <a:rPr lang="en-US" sz="1600">
                <a:latin typeface="+mj-lt"/>
              </a:rPr>
              <a:t>of respondents say they are either very or somewhat prepared to respond to a </a:t>
            </a:r>
            <a:r>
              <a:rPr lang="en-US" sz="1600" b="1">
                <a:latin typeface="+mj-lt"/>
              </a:rPr>
              <a:t>cybersecurity incident </a:t>
            </a:r>
            <a:r>
              <a:rPr lang="en-US" sz="1600">
                <a:latin typeface="+mj-lt"/>
              </a:rPr>
              <a:t>and minimize the resulting downtime, while </a:t>
            </a:r>
            <a:r>
              <a:rPr lang="en-US" sz="1600" b="1">
                <a:latin typeface="+mj-lt"/>
              </a:rPr>
              <a:t>28 percent </a:t>
            </a:r>
            <a:r>
              <a:rPr lang="en-US" sz="1600">
                <a:latin typeface="+mj-lt"/>
              </a:rPr>
              <a:t>are very or somewhat unprepared</a:t>
            </a:r>
          </a:p>
          <a:p>
            <a:r>
              <a:rPr lang="en-US" sz="1600" b="1">
                <a:latin typeface="+mj-lt"/>
              </a:rPr>
              <a:t>74 percent </a:t>
            </a:r>
            <a:r>
              <a:rPr lang="en-US" sz="1600">
                <a:latin typeface="+mj-lt"/>
              </a:rPr>
              <a:t>of respondents cite </a:t>
            </a:r>
            <a:r>
              <a:rPr lang="en-US" sz="1600" b="1">
                <a:latin typeface="+mj-lt"/>
              </a:rPr>
              <a:t>Cloud Security Management </a:t>
            </a:r>
            <a:r>
              <a:rPr lang="en-US" sz="1600">
                <a:latin typeface="+mj-lt"/>
              </a:rPr>
              <a:t>and</a:t>
            </a:r>
            <a:r>
              <a:rPr lang="en-US" sz="1600" b="1">
                <a:latin typeface="+mj-lt"/>
              </a:rPr>
              <a:t> Identity and Access Management </a:t>
            </a:r>
            <a:r>
              <a:rPr lang="en-US" sz="1600">
                <a:latin typeface="+mj-lt"/>
              </a:rPr>
              <a:t>as the most important controls for improving visibility into their environment.</a:t>
            </a:r>
          </a:p>
          <a:p>
            <a:r>
              <a:rPr lang="en-US" sz="1600" b="1">
                <a:latin typeface="+mj-lt"/>
              </a:rPr>
              <a:t>Three in five (60%) </a:t>
            </a:r>
            <a:r>
              <a:rPr lang="en-US" sz="1600">
                <a:latin typeface="+mj-lt"/>
              </a:rPr>
              <a:t>teachers claim to have integrated </a:t>
            </a:r>
            <a:r>
              <a:rPr lang="en-US" sz="1600" b="1">
                <a:latin typeface="+mj-lt"/>
              </a:rPr>
              <a:t>AI</a:t>
            </a:r>
            <a:r>
              <a:rPr lang="en-US" sz="1600">
                <a:latin typeface="+mj-lt"/>
              </a:rPr>
              <a:t> into their daily teaching practices.</a:t>
            </a:r>
          </a:p>
          <a:p>
            <a:r>
              <a:rPr lang="en-US" sz="1600" b="1">
                <a:latin typeface="+mj-lt"/>
              </a:rPr>
              <a:t> 71% </a:t>
            </a:r>
            <a:r>
              <a:rPr lang="en-US" sz="1600">
                <a:latin typeface="+mj-lt"/>
              </a:rPr>
              <a:t>of secondary schools reported a breach or attack in the past year, compared to </a:t>
            </a:r>
            <a:r>
              <a:rPr lang="en-US" sz="1600" b="1">
                <a:latin typeface="+mj-lt"/>
              </a:rPr>
              <a:t>52% </a:t>
            </a:r>
            <a:r>
              <a:rPr lang="en-US" sz="1600">
                <a:latin typeface="+mj-lt"/>
              </a:rPr>
              <a:t>of primary schools, likely due to improper monitoring and detection controls.</a:t>
            </a:r>
          </a:p>
        </p:txBody>
      </p:sp>
    </p:spTree>
    <p:extLst>
      <p:ext uri="{BB962C8B-B14F-4D97-AF65-F5344CB8AC3E}">
        <p14:creationId xmlns:p14="http://schemas.microsoft.com/office/powerpoint/2010/main" val="168999823"/>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132940D-3D4B-5130-BD4D-07BE7FC3F31F}"/>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600">
                <a:solidFill>
                  <a:schemeClr val="tx1"/>
                </a:solidFill>
              </a:rPr>
              <a:t>ICTSS - Policy Review and Development Offering</a:t>
            </a:r>
          </a:p>
        </p:txBody>
      </p:sp>
      <p:graphicFrame>
        <p:nvGraphicFramePr>
          <p:cNvPr id="26" name="Content Placeholder 2">
            <a:extLst>
              <a:ext uri="{FF2B5EF4-FFF2-40B4-BE49-F238E27FC236}">
                <a16:creationId xmlns:a16="http://schemas.microsoft.com/office/drawing/2014/main" id="{69091B04-E5AF-0AB5-E1D5-CB94FAA10BAC}"/>
              </a:ext>
            </a:extLst>
          </p:cNvPr>
          <p:cNvGraphicFramePr>
            <a:graphicFrameLocks noGrp="1"/>
          </p:cNvGraphicFramePr>
          <p:nvPr>
            <p:ph idx="1"/>
            <p:extLst>
              <p:ext uri="{D42A27DB-BD31-4B8C-83A1-F6EECF244321}">
                <p14:modId xmlns:p14="http://schemas.microsoft.com/office/powerpoint/2010/main" val="668248119"/>
              </p:ext>
            </p:extLst>
          </p:nvPr>
        </p:nvGraphicFramePr>
        <p:xfrm>
          <a:off x="638378" y="2020424"/>
          <a:ext cx="11455730" cy="42573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3" name="Group 2">
            <a:extLst>
              <a:ext uri="{FF2B5EF4-FFF2-40B4-BE49-F238E27FC236}">
                <a16:creationId xmlns:a16="http://schemas.microsoft.com/office/drawing/2014/main" id="{C4EAD357-22FD-54B5-6CFE-A0600D7DDB45}"/>
              </a:ext>
            </a:extLst>
          </p:cNvPr>
          <p:cNvGrpSpPr/>
          <p:nvPr/>
        </p:nvGrpSpPr>
        <p:grpSpPr>
          <a:xfrm>
            <a:off x="6799327" y="6405799"/>
            <a:ext cx="7131899" cy="276999"/>
            <a:chOff x="9720657" y="7336366"/>
            <a:chExt cx="7131899" cy="276999"/>
          </a:xfrm>
        </p:grpSpPr>
        <p:sp>
          <p:nvSpPr>
            <p:cNvPr id="6" name="Rectangle 5">
              <a:extLst>
                <a:ext uri="{FF2B5EF4-FFF2-40B4-BE49-F238E27FC236}">
                  <a16:creationId xmlns:a16="http://schemas.microsoft.com/office/drawing/2014/main" id="{FA1EC102-B4C7-C12D-A092-747E183D5E75}"/>
                </a:ext>
              </a:extLst>
            </p:cNvPr>
            <p:cNvSpPr/>
            <p:nvPr/>
          </p:nvSpPr>
          <p:spPr>
            <a:xfrm>
              <a:off x="9720657" y="7339754"/>
              <a:ext cx="357727" cy="273611"/>
            </a:xfrm>
            <a:prstGeom prst="rect">
              <a:avLst/>
            </a:prstGeom>
            <a:solidFill>
              <a:schemeClr val="accent5"/>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74C9B01D-58E7-0B2D-F63C-C3C461F06663}"/>
                </a:ext>
              </a:extLst>
            </p:cNvPr>
            <p:cNvSpPr txBox="1"/>
            <p:nvPr/>
          </p:nvSpPr>
          <p:spPr>
            <a:xfrm>
              <a:off x="10078384" y="7336366"/>
              <a:ext cx="6774172" cy="276999"/>
            </a:xfrm>
            <a:prstGeom prst="rect">
              <a:avLst/>
            </a:prstGeom>
            <a:noFill/>
          </p:spPr>
          <p:txBody>
            <a:bodyPr wrap="square" lIns="91440" tIns="45720" rIns="91440" bIns="45720" rtlCol="0" anchor="t">
              <a:spAutoFit/>
            </a:bodyPr>
            <a:lstStyle/>
            <a:p>
              <a:r>
                <a:rPr lang="en-IE" sz="1200" b="1" dirty="0"/>
                <a:t>Top policies requested to be reviewed / developed by ICTSS clients</a:t>
              </a:r>
            </a:p>
          </p:txBody>
        </p:sp>
      </p:grpSp>
      <p:sp>
        <p:nvSpPr>
          <p:cNvPr id="12" name="Title 1">
            <a:extLst>
              <a:ext uri="{FF2B5EF4-FFF2-40B4-BE49-F238E27FC236}">
                <a16:creationId xmlns:a16="http://schemas.microsoft.com/office/drawing/2014/main" id="{A98C6387-D0FF-6A04-8E1F-0EACBF708D31}"/>
              </a:ext>
            </a:extLst>
          </p:cNvPr>
          <p:cNvSpPr txBox="1">
            <a:spLocks/>
          </p:cNvSpPr>
          <p:nvPr/>
        </p:nvSpPr>
        <p:spPr>
          <a:xfrm>
            <a:off x="736270" y="1569628"/>
            <a:ext cx="10817352" cy="6316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dirty="0">
                <a:latin typeface="Aptos"/>
                <a:ea typeface="Lato"/>
                <a:cs typeface="Lato"/>
              </a:rPr>
              <a:t>Key Policies 2024 – ICTSS Compliance Statistics</a:t>
            </a:r>
            <a:endParaRPr lang="en-US" sz="2800" dirty="0">
              <a:latin typeface="Aptos"/>
              <a:ea typeface="Lato"/>
              <a:cs typeface="Calibri" panose="020F0502020204030204"/>
            </a:endParaRPr>
          </a:p>
        </p:txBody>
      </p:sp>
    </p:spTree>
    <p:extLst>
      <p:ext uri="{BB962C8B-B14F-4D97-AF65-F5344CB8AC3E}">
        <p14:creationId xmlns:p14="http://schemas.microsoft.com/office/powerpoint/2010/main" val="270251805"/>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23C83BF-C817-8162-DBEA-7B8C033BACCD}"/>
              </a:ext>
            </a:extLst>
          </p:cNvPr>
          <p:cNvSpPr>
            <a:spLocks noGrp="1"/>
          </p:cNvSpPr>
          <p:nvPr>
            <p:ph idx="1"/>
          </p:nvPr>
        </p:nvSpPr>
        <p:spPr>
          <a:xfrm>
            <a:off x="736270" y="1905793"/>
            <a:ext cx="10818420" cy="4271170"/>
          </a:xfrm>
        </p:spPr>
        <p:txBody>
          <a:bodyPr/>
          <a:lstStyle/>
          <a:p>
            <a:r>
              <a:rPr lang="en-IE" dirty="0"/>
              <a:t>Over 1,700 Staff Trained in 2024 to date</a:t>
            </a:r>
          </a:p>
          <a:p>
            <a:endParaRPr lang="en-IE" sz="1100"/>
          </a:p>
          <a:p>
            <a:r>
              <a:rPr lang="en-IE" dirty="0"/>
              <a:t>Attendance: approx. 40 attendees per session</a:t>
            </a:r>
          </a:p>
          <a:p>
            <a:endParaRPr lang="en-IE" sz="1200"/>
          </a:p>
          <a:p>
            <a:r>
              <a:rPr lang="en-IE" dirty="0"/>
              <a:t>Satisfaction: 4.89/5</a:t>
            </a:r>
          </a:p>
          <a:p>
            <a:endParaRPr lang="en-IE" sz="1200"/>
          </a:p>
          <a:p>
            <a:r>
              <a:rPr lang="en-IE" dirty="0"/>
              <a:t>93% confident in knowledge after training</a:t>
            </a:r>
          </a:p>
          <a:p>
            <a:endParaRPr lang="en-IE" sz="1200"/>
          </a:p>
          <a:p>
            <a:r>
              <a:rPr lang="en-IE" dirty="0"/>
              <a:t>44% confident in knowledge prior to training</a:t>
            </a:r>
          </a:p>
        </p:txBody>
      </p:sp>
      <p:sp>
        <p:nvSpPr>
          <p:cNvPr id="4" name="Rectangle 3">
            <a:extLst>
              <a:ext uri="{FF2B5EF4-FFF2-40B4-BE49-F238E27FC236}">
                <a16:creationId xmlns:a16="http://schemas.microsoft.com/office/drawing/2014/main" id="{957B15F3-66F8-1504-A338-6E5E3F05C2EA}"/>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1">
            <a:extLst>
              <a:ext uri="{FF2B5EF4-FFF2-40B4-BE49-F238E27FC236}">
                <a16:creationId xmlns:a16="http://schemas.microsoft.com/office/drawing/2014/main" id="{8A1A251B-0573-DADE-59E9-BBEA9A31A011}"/>
              </a:ext>
            </a:extLst>
          </p:cNvPr>
          <p:cNvSpPr>
            <a:spLocks noGrp="1"/>
          </p:cNvSpPr>
          <p:nvPr>
            <p:ph type="title"/>
          </p:nvPr>
        </p:nvSpPr>
        <p:spPr>
          <a:xfrm>
            <a:off x="736270" y="365125"/>
            <a:ext cx="10818420" cy="1325563"/>
          </a:xfrm>
        </p:spPr>
        <p:txBody>
          <a:bodyPr/>
          <a:lstStyle/>
          <a:p>
            <a:pPr algn="ctr"/>
            <a:r>
              <a:rPr lang="en-IE"/>
              <a:t>Security Awareness </a:t>
            </a:r>
          </a:p>
        </p:txBody>
      </p:sp>
    </p:spTree>
    <p:extLst>
      <p:ext uri="{BB962C8B-B14F-4D97-AF65-F5344CB8AC3E}">
        <p14:creationId xmlns:p14="http://schemas.microsoft.com/office/powerpoint/2010/main" val="36777080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ireland with text&#10;&#10;Description automatically generated">
            <a:extLst>
              <a:ext uri="{FF2B5EF4-FFF2-40B4-BE49-F238E27FC236}">
                <a16:creationId xmlns:a16="http://schemas.microsoft.com/office/drawing/2014/main" id="{D1439E0E-37DA-574A-D829-83369EF4555B}"/>
              </a:ext>
            </a:extLst>
          </p:cNvPr>
          <p:cNvPicPr>
            <a:picLocks noGrp="1" noChangeAspect="1"/>
          </p:cNvPicPr>
          <p:nvPr>
            <p:ph idx="1"/>
          </p:nvPr>
        </p:nvPicPr>
        <p:blipFill>
          <a:blip r:embed="rId3"/>
          <a:stretch>
            <a:fillRect/>
          </a:stretch>
        </p:blipFill>
        <p:spPr>
          <a:xfrm>
            <a:off x="1520" y="4741"/>
            <a:ext cx="12188958" cy="6845155"/>
          </a:xfrm>
        </p:spPr>
      </p:pic>
      <p:sp>
        <p:nvSpPr>
          <p:cNvPr id="9" name="Subtitle 3">
            <a:extLst>
              <a:ext uri="{FF2B5EF4-FFF2-40B4-BE49-F238E27FC236}">
                <a16:creationId xmlns:a16="http://schemas.microsoft.com/office/drawing/2014/main" id="{E7DEB14D-4C42-90F0-E120-0188EA6BBB9B}"/>
              </a:ext>
            </a:extLst>
          </p:cNvPr>
          <p:cNvSpPr txBox="1">
            <a:spLocks/>
          </p:cNvSpPr>
          <p:nvPr/>
        </p:nvSpPr>
        <p:spPr>
          <a:xfrm>
            <a:off x="772160" y="3429000"/>
            <a:ext cx="6055360" cy="1828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solidFill>
                  <a:schemeClr val="bg1"/>
                </a:solidFill>
              </a:rPr>
              <a:t>Case Studies of Notable Cyber </a:t>
            </a:r>
            <a:r>
              <a:rPr lang="en-US" sz="4000">
                <a:solidFill>
                  <a:srgbClr val="FFFFFF"/>
                </a:solidFill>
              </a:rPr>
              <a:t>Incidents</a:t>
            </a:r>
            <a:endParaRPr lang="en-US"/>
          </a:p>
        </p:txBody>
      </p:sp>
    </p:spTree>
    <p:extLst>
      <p:ext uri="{BB962C8B-B14F-4D97-AF65-F5344CB8AC3E}">
        <p14:creationId xmlns:p14="http://schemas.microsoft.com/office/powerpoint/2010/main" val="771879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D1E49-588C-F707-0446-9773D90A145B}"/>
            </a:ext>
          </a:extLst>
        </p:cNvPr>
        <p:cNvGrpSpPr/>
        <p:nvPr/>
      </p:nvGrpSpPr>
      <p:grpSpPr>
        <a:xfrm>
          <a:off x="0" y="0"/>
          <a:ext cx="0" cy="0"/>
          <a:chOff x="0" y="0"/>
          <a:chExt cx="0" cy="0"/>
        </a:xfrm>
      </p:grpSpPr>
      <p:sp>
        <p:nvSpPr>
          <p:cNvPr id="27" name="Title 2">
            <a:extLst>
              <a:ext uri="{FF2B5EF4-FFF2-40B4-BE49-F238E27FC236}">
                <a16:creationId xmlns:a16="http://schemas.microsoft.com/office/drawing/2014/main" id="{2F9DB918-960F-0336-874C-3D58995AFA48}"/>
              </a:ext>
            </a:extLst>
          </p:cNvPr>
          <p:cNvSpPr>
            <a:spLocks noGrp="1"/>
          </p:cNvSpPr>
          <p:nvPr>
            <p:ph type="title"/>
          </p:nvPr>
        </p:nvSpPr>
        <p:spPr>
          <a:xfrm>
            <a:off x="634425" y="642212"/>
            <a:ext cx="4374759" cy="1325563"/>
          </a:xfrm>
          <a:solidFill>
            <a:srgbClr val="1F83B0"/>
          </a:solidFill>
        </p:spPr>
        <p:txBody>
          <a:bodyPr>
            <a:normAutofit/>
          </a:bodyPr>
          <a:lstStyle/>
          <a:p>
            <a:pPr algn="ctr"/>
            <a:r>
              <a:rPr lang="en-IE" sz="3900" dirty="0">
                <a:solidFill>
                  <a:schemeClr val="bg1"/>
                </a:solidFill>
                <a:effectLst>
                  <a:outerShdw blurRad="38100" dist="38100" dir="2700000" algn="tl">
                    <a:srgbClr val="000000">
                      <a:alpha val="43137"/>
                    </a:srgbClr>
                  </a:outerShdw>
                </a:effectLst>
              </a:rPr>
              <a:t>An International Perspective</a:t>
            </a:r>
          </a:p>
        </p:txBody>
      </p:sp>
      <p:pic>
        <p:nvPicPr>
          <p:cNvPr id="28" name="Picture 27" descr="Rutgers, The State University of New Jersey – Micefa">
            <a:extLst>
              <a:ext uri="{FF2B5EF4-FFF2-40B4-BE49-F238E27FC236}">
                <a16:creationId xmlns:a16="http://schemas.microsoft.com/office/drawing/2014/main" id="{41BC239C-754E-0EBA-6B90-5DA5062ED520}"/>
              </a:ext>
            </a:extLst>
          </p:cNvPr>
          <p:cNvPicPr>
            <a:picLocks noChangeAspect="1"/>
          </p:cNvPicPr>
          <p:nvPr/>
        </p:nvPicPr>
        <p:blipFill>
          <a:blip r:embed="rId3"/>
          <a:stretch>
            <a:fillRect/>
          </a:stretch>
        </p:blipFill>
        <p:spPr>
          <a:xfrm>
            <a:off x="6009194" y="3022838"/>
            <a:ext cx="2613298" cy="709986"/>
          </a:xfrm>
          <a:prstGeom prst="rect">
            <a:avLst/>
          </a:prstGeom>
        </p:spPr>
      </p:pic>
      <p:pic>
        <p:nvPicPr>
          <p:cNvPr id="30" name="Picture 29" descr="A close up of a logo&#10;&#10;Description automatically generated">
            <a:extLst>
              <a:ext uri="{FF2B5EF4-FFF2-40B4-BE49-F238E27FC236}">
                <a16:creationId xmlns:a16="http://schemas.microsoft.com/office/drawing/2014/main" id="{9AB85A2E-B1CC-1E16-6B74-618130F07A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304" y="2564892"/>
            <a:ext cx="2743200" cy="864108"/>
          </a:xfrm>
          <a:prstGeom prst="rect">
            <a:avLst/>
          </a:prstGeom>
        </p:spPr>
      </p:pic>
      <p:pic>
        <p:nvPicPr>
          <p:cNvPr id="33" name="Picture 32" descr="A black background with a black square&#10;&#10;Description automatically generated with medium confidence">
            <a:extLst>
              <a:ext uri="{FF2B5EF4-FFF2-40B4-BE49-F238E27FC236}">
                <a16:creationId xmlns:a16="http://schemas.microsoft.com/office/drawing/2014/main" id="{B763ECE1-D583-07F6-C875-A7B305ED46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6784" y="4349593"/>
            <a:ext cx="3657600" cy="1081266"/>
          </a:xfrm>
          <a:prstGeom prst="rect">
            <a:avLst/>
          </a:prstGeom>
        </p:spPr>
      </p:pic>
      <p:sp>
        <p:nvSpPr>
          <p:cNvPr id="34" name="Title 2">
            <a:extLst>
              <a:ext uri="{FF2B5EF4-FFF2-40B4-BE49-F238E27FC236}">
                <a16:creationId xmlns:a16="http://schemas.microsoft.com/office/drawing/2014/main" id="{E1281400-196D-1A07-3147-15B5D3048375}"/>
              </a:ext>
            </a:extLst>
          </p:cNvPr>
          <p:cNvSpPr txBox="1">
            <a:spLocks/>
          </p:cNvSpPr>
          <p:nvPr/>
        </p:nvSpPr>
        <p:spPr>
          <a:xfrm>
            <a:off x="5028231" y="642212"/>
            <a:ext cx="6520683" cy="1325563"/>
          </a:xfrm>
          <a:prstGeom prst="rect">
            <a:avLst/>
          </a:prstGeom>
          <a:solidFill>
            <a:schemeClr val="accent1"/>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4000">
                <a:solidFill>
                  <a:schemeClr val="bg1"/>
                </a:solidFill>
                <a:effectLst>
                  <a:outerShdw blurRad="38100" dist="38100" dir="2700000" algn="tl">
                    <a:srgbClr val="000000">
                      <a:alpha val="43137"/>
                    </a:srgbClr>
                  </a:outerShdw>
                </a:effectLst>
              </a:rPr>
              <a:t>Some examples: </a:t>
            </a:r>
          </a:p>
        </p:txBody>
      </p:sp>
      <p:pic>
        <p:nvPicPr>
          <p:cNvPr id="2" name="Graphic 1">
            <a:extLst>
              <a:ext uri="{FF2B5EF4-FFF2-40B4-BE49-F238E27FC236}">
                <a16:creationId xmlns:a16="http://schemas.microsoft.com/office/drawing/2014/main" id="{1412C5CC-7632-0A05-FBCB-938B8168F63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480561" y="4787887"/>
            <a:ext cx="5320532" cy="707711"/>
          </a:xfrm>
          <a:prstGeom prst="rect">
            <a:avLst/>
          </a:prstGeom>
        </p:spPr>
      </p:pic>
    </p:spTree>
    <p:extLst>
      <p:ext uri="{BB962C8B-B14F-4D97-AF65-F5344CB8AC3E}">
        <p14:creationId xmlns:p14="http://schemas.microsoft.com/office/powerpoint/2010/main" val="4040356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DE839-392B-F75C-0057-EA9C28DCD4F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6ADA25D0-7BB4-7C93-E754-BDA0CDCA09EE}"/>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1">
            <a:extLst>
              <a:ext uri="{FF2B5EF4-FFF2-40B4-BE49-F238E27FC236}">
                <a16:creationId xmlns:a16="http://schemas.microsoft.com/office/drawing/2014/main" id="{64DE5D94-A55B-A4B7-09DD-486A86E7D793}"/>
              </a:ext>
            </a:extLst>
          </p:cNvPr>
          <p:cNvSpPr txBox="1">
            <a:spLocks/>
          </p:cNvSpPr>
          <p:nvPr/>
        </p:nvSpPr>
        <p:spPr>
          <a:xfrm>
            <a:off x="736270" y="365125"/>
            <a:ext cx="10058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ebdings" panose="05030102010509060703" pitchFamily="18" charset="2"/>
              <a:buChar char=""/>
            </a:pPr>
            <a:r>
              <a:rPr lang="en-IE"/>
              <a:t>Ransomware Attacks </a:t>
            </a:r>
          </a:p>
        </p:txBody>
      </p:sp>
      <p:pic>
        <p:nvPicPr>
          <p:cNvPr id="8" name="Picture 7">
            <a:extLst>
              <a:ext uri="{FF2B5EF4-FFF2-40B4-BE49-F238E27FC236}">
                <a16:creationId xmlns:a16="http://schemas.microsoft.com/office/drawing/2014/main" id="{21B685AD-AD5E-4BCA-2799-2E37639FECE4}"/>
              </a:ext>
            </a:extLst>
          </p:cNvPr>
          <p:cNvPicPr>
            <a:picLocks noChangeAspect="1"/>
          </p:cNvPicPr>
          <p:nvPr/>
        </p:nvPicPr>
        <p:blipFill>
          <a:blip r:embed="rId3"/>
          <a:stretch>
            <a:fillRect/>
          </a:stretch>
        </p:blipFill>
        <p:spPr>
          <a:xfrm>
            <a:off x="11097490" y="130802"/>
            <a:ext cx="914400" cy="819713"/>
          </a:xfrm>
          <a:prstGeom prst="rect">
            <a:avLst/>
          </a:prstGeom>
        </p:spPr>
      </p:pic>
      <p:sp>
        <p:nvSpPr>
          <p:cNvPr id="2" name="Title 1">
            <a:extLst>
              <a:ext uri="{FF2B5EF4-FFF2-40B4-BE49-F238E27FC236}">
                <a16:creationId xmlns:a16="http://schemas.microsoft.com/office/drawing/2014/main" id="{D6CFEFCD-C0FB-C025-547D-A62F15F6C947}"/>
              </a:ext>
            </a:extLst>
          </p:cNvPr>
          <p:cNvSpPr>
            <a:spLocks noGrp="1"/>
          </p:cNvSpPr>
          <p:nvPr>
            <p:ph type="title"/>
          </p:nvPr>
        </p:nvSpPr>
        <p:spPr>
          <a:xfrm>
            <a:off x="736270" y="1629568"/>
            <a:ext cx="10817352" cy="631695"/>
          </a:xfrm>
        </p:spPr>
        <p:txBody>
          <a:bodyPr>
            <a:normAutofit/>
          </a:bodyPr>
          <a:lstStyle/>
          <a:p>
            <a:r>
              <a:rPr lang="en-IE" sz="3800" b="1"/>
              <a:t>Maastricht University (2019)</a:t>
            </a:r>
          </a:p>
        </p:txBody>
      </p:sp>
      <p:graphicFrame>
        <p:nvGraphicFramePr>
          <p:cNvPr id="11" name="Content Placeholder 2">
            <a:extLst>
              <a:ext uri="{FF2B5EF4-FFF2-40B4-BE49-F238E27FC236}">
                <a16:creationId xmlns:a16="http://schemas.microsoft.com/office/drawing/2014/main" id="{3D53F0A2-87B1-7D39-CCA8-8D6A629F3CC4}"/>
              </a:ext>
            </a:extLst>
          </p:cNvPr>
          <p:cNvGraphicFramePr>
            <a:graphicFrameLocks/>
          </p:cNvGraphicFramePr>
          <p:nvPr>
            <p:extLst>
              <p:ext uri="{D42A27DB-BD31-4B8C-83A1-F6EECF244321}">
                <p14:modId xmlns:p14="http://schemas.microsoft.com/office/powerpoint/2010/main" val="2052297809"/>
              </p:ext>
            </p:extLst>
          </p:nvPr>
        </p:nvGraphicFramePr>
        <p:xfrm>
          <a:off x="48947" y="2261263"/>
          <a:ext cx="11504676" cy="38194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descr="A close up of a logo&#10;&#10;Description automatically generated">
            <a:extLst>
              <a:ext uri="{FF2B5EF4-FFF2-40B4-BE49-F238E27FC236}">
                <a16:creationId xmlns:a16="http://schemas.microsoft.com/office/drawing/2014/main" id="{70A43819-2C8A-BCA5-D527-5A07C13AA20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183957" y="5884630"/>
            <a:ext cx="2743200" cy="914401"/>
          </a:xfrm>
          <a:prstGeom prst="rect">
            <a:avLst/>
          </a:prstGeom>
        </p:spPr>
      </p:pic>
    </p:spTree>
    <p:extLst>
      <p:ext uri="{BB962C8B-B14F-4D97-AF65-F5344CB8AC3E}">
        <p14:creationId xmlns:p14="http://schemas.microsoft.com/office/powerpoint/2010/main" val="4142786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D650A-DC3B-CF3A-D4B7-FE2166F5B39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C8A1A0DF-FDD8-8A7A-150D-6C025B9292FF}"/>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1">
            <a:extLst>
              <a:ext uri="{FF2B5EF4-FFF2-40B4-BE49-F238E27FC236}">
                <a16:creationId xmlns:a16="http://schemas.microsoft.com/office/drawing/2014/main" id="{261FE863-18D3-9E70-040D-263F05ECAAB9}"/>
              </a:ext>
            </a:extLst>
          </p:cNvPr>
          <p:cNvSpPr txBox="1">
            <a:spLocks/>
          </p:cNvSpPr>
          <p:nvPr/>
        </p:nvSpPr>
        <p:spPr>
          <a:xfrm>
            <a:off x="736270" y="365125"/>
            <a:ext cx="10058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ebdings" panose="05030102010509060703" pitchFamily="18" charset="2"/>
              <a:buChar char=""/>
            </a:pPr>
            <a:r>
              <a:rPr lang="en-IE"/>
              <a:t>Ransomware Attacks </a:t>
            </a:r>
          </a:p>
        </p:txBody>
      </p:sp>
      <p:pic>
        <p:nvPicPr>
          <p:cNvPr id="8" name="Picture 7">
            <a:extLst>
              <a:ext uri="{FF2B5EF4-FFF2-40B4-BE49-F238E27FC236}">
                <a16:creationId xmlns:a16="http://schemas.microsoft.com/office/drawing/2014/main" id="{AE8FB33E-9C19-99B8-4CB5-CC66DB5BAEB1}"/>
              </a:ext>
            </a:extLst>
          </p:cNvPr>
          <p:cNvPicPr>
            <a:picLocks noChangeAspect="1"/>
          </p:cNvPicPr>
          <p:nvPr/>
        </p:nvPicPr>
        <p:blipFill>
          <a:blip r:embed="rId3"/>
          <a:stretch>
            <a:fillRect/>
          </a:stretch>
        </p:blipFill>
        <p:spPr>
          <a:xfrm>
            <a:off x="11097490" y="130802"/>
            <a:ext cx="914400" cy="819713"/>
          </a:xfrm>
          <a:prstGeom prst="rect">
            <a:avLst/>
          </a:prstGeom>
        </p:spPr>
      </p:pic>
      <p:sp>
        <p:nvSpPr>
          <p:cNvPr id="2" name="Title 1">
            <a:extLst>
              <a:ext uri="{FF2B5EF4-FFF2-40B4-BE49-F238E27FC236}">
                <a16:creationId xmlns:a16="http://schemas.microsoft.com/office/drawing/2014/main" id="{8D4724BD-4FB1-7E1A-CEA7-D3E53958C0E7}"/>
              </a:ext>
            </a:extLst>
          </p:cNvPr>
          <p:cNvSpPr>
            <a:spLocks noGrp="1"/>
          </p:cNvSpPr>
          <p:nvPr>
            <p:ph type="title"/>
          </p:nvPr>
        </p:nvSpPr>
        <p:spPr>
          <a:xfrm>
            <a:off x="736270" y="1629568"/>
            <a:ext cx="10817352" cy="631695"/>
          </a:xfrm>
        </p:spPr>
        <p:txBody>
          <a:bodyPr>
            <a:normAutofit/>
          </a:bodyPr>
          <a:lstStyle/>
          <a:p>
            <a:r>
              <a:rPr lang="en-IE" sz="3800" b="1"/>
              <a:t>Maastricht University </a:t>
            </a:r>
            <a:r>
              <a:rPr lang="en-US" sz="3800" b="1">
                <a:solidFill>
                  <a:srgbClr val="156082"/>
                </a:solidFill>
                <a:latin typeface="var( --e-global-typography-primary-font-family )"/>
              </a:rPr>
              <a:t>Impact</a:t>
            </a:r>
            <a:r>
              <a:rPr lang="en-IE" sz="3800" b="1">
                <a:solidFill>
                  <a:srgbClr val="156082"/>
                </a:solidFill>
                <a:latin typeface="var( --e-global-typography-primary-font-family )"/>
              </a:rPr>
              <a:t>:</a:t>
            </a:r>
            <a:endParaRPr lang="en-IE" sz="3800" b="1">
              <a:solidFill>
                <a:srgbClr val="156082"/>
              </a:solidFill>
            </a:endParaRPr>
          </a:p>
        </p:txBody>
      </p:sp>
      <p:sp>
        <p:nvSpPr>
          <p:cNvPr id="12" name="Title 1">
            <a:extLst>
              <a:ext uri="{FF2B5EF4-FFF2-40B4-BE49-F238E27FC236}">
                <a16:creationId xmlns:a16="http://schemas.microsoft.com/office/drawing/2014/main" id="{08A5B298-4FA8-C5A2-8CF6-AD0F50F75638}"/>
              </a:ext>
            </a:extLst>
          </p:cNvPr>
          <p:cNvSpPr txBox="1">
            <a:spLocks/>
          </p:cNvSpPr>
          <p:nvPr/>
        </p:nvSpPr>
        <p:spPr>
          <a:xfrm>
            <a:off x="736270" y="2275164"/>
            <a:ext cx="10817352" cy="6316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Aptos"/>
                <a:ea typeface="Lato"/>
                <a:cs typeface="Lato"/>
              </a:rPr>
              <a:t>This Ransomware attack had major ramifications for the University as a whole, including:</a:t>
            </a:r>
            <a:endParaRPr lang="en-US" sz="2000" dirty="0">
              <a:latin typeface="Aptos"/>
              <a:ea typeface="Lato"/>
              <a:cs typeface="Calibri" panose="020F0502020204030204"/>
            </a:endParaRPr>
          </a:p>
        </p:txBody>
      </p:sp>
      <p:pic>
        <p:nvPicPr>
          <p:cNvPr id="3" name="Picture 2" descr="A close up of a logo&#10;&#10;Description automatically generated">
            <a:extLst>
              <a:ext uri="{FF2B5EF4-FFF2-40B4-BE49-F238E27FC236}">
                <a16:creationId xmlns:a16="http://schemas.microsoft.com/office/drawing/2014/main" id="{58CD8B8C-A587-A781-1146-6A8AD34A1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2343" y="5912560"/>
            <a:ext cx="2379119" cy="793041"/>
          </a:xfrm>
          <a:prstGeom prst="rect">
            <a:avLst/>
          </a:prstGeom>
        </p:spPr>
      </p:pic>
      <p:graphicFrame>
        <p:nvGraphicFramePr>
          <p:cNvPr id="4" name="Diagram 3">
            <a:extLst>
              <a:ext uri="{FF2B5EF4-FFF2-40B4-BE49-F238E27FC236}">
                <a16:creationId xmlns:a16="http://schemas.microsoft.com/office/drawing/2014/main" id="{2D61FF9C-7850-0CA7-8F38-E33162760A7C}"/>
              </a:ext>
            </a:extLst>
          </p:cNvPr>
          <p:cNvGraphicFramePr/>
          <p:nvPr>
            <p:extLst>
              <p:ext uri="{D42A27DB-BD31-4B8C-83A1-F6EECF244321}">
                <p14:modId xmlns:p14="http://schemas.microsoft.com/office/powerpoint/2010/main" val="749737416"/>
              </p:ext>
            </p:extLst>
          </p:nvPr>
        </p:nvGraphicFramePr>
        <p:xfrm>
          <a:off x="265815" y="2998380"/>
          <a:ext cx="11565648" cy="279281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434617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A0F496B5-CD64-6DB8-BBA1-C736FDD6095D}"/>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2675E35-FE1C-48EA-944F-6CE2A7166676}"/>
              </a:ext>
            </a:extLst>
          </p:cNvPr>
          <p:cNvSpPr>
            <a:spLocks noGrp="1"/>
          </p:cNvSpPr>
          <p:nvPr>
            <p:ph type="title"/>
          </p:nvPr>
        </p:nvSpPr>
        <p:spPr/>
        <p:txBody>
          <a:bodyPr vert="horz" lIns="91440" tIns="45720" rIns="91440" bIns="45720" rtlCol="0" anchor="ctr">
            <a:normAutofit/>
          </a:bodyPr>
          <a:lstStyle/>
          <a:p>
            <a:pPr algn="ctr"/>
            <a:r>
              <a:rPr lang="en-US"/>
              <a:t>ICT Security Services </a:t>
            </a:r>
          </a:p>
        </p:txBody>
      </p:sp>
      <p:pic>
        <p:nvPicPr>
          <p:cNvPr id="21" name="Picture 20" descr="A group of people posing for a photo&#10;&#10;Description automatically generated">
            <a:extLst>
              <a:ext uri="{FF2B5EF4-FFF2-40B4-BE49-F238E27FC236}">
                <a16:creationId xmlns:a16="http://schemas.microsoft.com/office/drawing/2014/main" id="{074BF4DF-9234-7031-30A3-ACB4D446A6ED}"/>
              </a:ext>
            </a:extLst>
          </p:cNvPr>
          <p:cNvPicPr>
            <a:picLocks noChangeAspect="1"/>
          </p:cNvPicPr>
          <p:nvPr/>
        </p:nvPicPr>
        <p:blipFill>
          <a:blip r:embed="rId3"/>
          <a:srcRect l="10353" r="10160" b="-1"/>
          <a:stretch/>
        </p:blipFill>
        <p:spPr>
          <a:xfrm>
            <a:off x="1475284" y="1709736"/>
            <a:ext cx="6258746" cy="4808243"/>
          </a:xfrm>
          <a:prstGeom prst="rect">
            <a:avLst/>
          </a:prstGeom>
          <a:noFill/>
        </p:spPr>
      </p:pic>
    </p:spTree>
    <p:extLst>
      <p:ext uri="{BB962C8B-B14F-4D97-AF65-F5344CB8AC3E}">
        <p14:creationId xmlns:p14="http://schemas.microsoft.com/office/powerpoint/2010/main" val="25481802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2F7706-D624-7F90-3B69-C38518A5B3B8}"/>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B2E83CA2-A1C2-9B0E-FDFE-53488B65D101}"/>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BE7F3978-0CF9-E562-41C1-D4706DB9B1BE}"/>
              </a:ext>
            </a:extLst>
          </p:cNvPr>
          <p:cNvSpPr txBox="1"/>
          <p:nvPr/>
        </p:nvSpPr>
        <p:spPr>
          <a:xfrm>
            <a:off x="529590" y="365125"/>
            <a:ext cx="11870566" cy="1325563"/>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3600" b="1" kern="1200" dirty="0">
                <a:latin typeface="+mj-lt"/>
                <a:ea typeface="+mj-ea"/>
                <a:cs typeface="+mj-cs"/>
              </a:rPr>
              <a:t>Lessons Learned from the Ransomware Case Study</a:t>
            </a:r>
          </a:p>
        </p:txBody>
      </p:sp>
      <p:grpSp>
        <p:nvGrpSpPr>
          <p:cNvPr id="9" name="Group 8">
            <a:extLst>
              <a:ext uri="{FF2B5EF4-FFF2-40B4-BE49-F238E27FC236}">
                <a16:creationId xmlns:a16="http://schemas.microsoft.com/office/drawing/2014/main" id="{56ADE5B9-1BAD-1E79-DE88-39E47947766E}"/>
              </a:ext>
            </a:extLst>
          </p:cNvPr>
          <p:cNvGrpSpPr/>
          <p:nvPr/>
        </p:nvGrpSpPr>
        <p:grpSpPr>
          <a:xfrm>
            <a:off x="529590" y="1838249"/>
            <a:ext cx="10710845" cy="4562749"/>
            <a:chOff x="1837267" y="1394867"/>
            <a:chExt cx="5848227" cy="2878003"/>
          </a:xfrm>
        </p:grpSpPr>
        <p:grpSp>
          <p:nvGrpSpPr>
            <p:cNvPr id="10" name="Group 9">
              <a:extLst>
                <a:ext uri="{FF2B5EF4-FFF2-40B4-BE49-F238E27FC236}">
                  <a16:creationId xmlns:a16="http://schemas.microsoft.com/office/drawing/2014/main" id="{A47ACCF0-CD18-A154-5B42-188EE0D290EA}"/>
                </a:ext>
              </a:extLst>
            </p:cNvPr>
            <p:cNvGrpSpPr>
              <a:grpSpLocks noChangeAspect="1"/>
            </p:cNvGrpSpPr>
            <p:nvPr/>
          </p:nvGrpSpPr>
          <p:grpSpPr bwMode="auto">
            <a:xfrm>
              <a:off x="3890808" y="2733652"/>
              <a:ext cx="1521828" cy="1539218"/>
              <a:chOff x="1786" y="476"/>
              <a:chExt cx="2188" cy="2213"/>
            </a:xfrm>
            <a:solidFill>
              <a:sysClr val="window" lastClr="FFFFFF"/>
            </a:solidFill>
          </p:grpSpPr>
          <p:sp>
            <p:nvSpPr>
              <p:cNvPr id="34" name="Oval 5">
                <a:extLst>
                  <a:ext uri="{FF2B5EF4-FFF2-40B4-BE49-F238E27FC236}">
                    <a16:creationId xmlns:a16="http://schemas.microsoft.com/office/drawing/2014/main" id="{2BB05F7D-EF09-26B8-59F5-530E5203EE25}"/>
                  </a:ext>
                </a:extLst>
              </p:cNvPr>
              <p:cNvSpPr>
                <a:spLocks noChangeArrowheads="1"/>
              </p:cNvSpPr>
              <p:nvPr/>
            </p:nvSpPr>
            <p:spPr bwMode="auto">
              <a:xfrm>
                <a:off x="1879" y="476"/>
                <a:ext cx="1990" cy="2213"/>
              </a:xfrm>
              <a:prstGeom prst="ellipse">
                <a:avLst/>
              </a:prstGeom>
              <a:solidFill>
                <a:srgbClr val="C8BEAF">
                  <a:lumMod val="40000"/>
                  <a:lumOff val="60000"/>
                </a:srgbClr>
              </a:solidFill>
              <a:ln>
                <a:noFill/>
              </a:ln>
              <a:effectLst>
                <a:outerShdw blurRad="50800" dist="38100" dir="5400000" algn="t" rotWithShape="0">
                  <a:prstClr val="black">
                    <a:alpha val="40000"/>
                  </a:prstClr>
                </a:outerShdw>
              </a:effectLst>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35" name="Freeform 6">
                <a:extLst>
                  <a:ext uri="{FF2B5EF4-FFF2-40B4-BE49-F238E27FC236}">
                    <a16:creationId xmlns:a16="http://schemas.microsoft.com/office/drawing/2014/main" id="{E9B1A963-6A4A-DE03-4AE8-DBCF9A3F68B4}"/>
                  </a:ext>
                </a:extLst>
              </p:cNvPr>
              <p:cNvSpPr>
                <a:spLocks/>
              </p:cNvSpPr>
              <p:nvPr/>
            </p:nvSpPr>
            <p:spPr bwMode="auto">
              <a:xfrm>
                <a:off x="2312" y="2579"/>
                <a:ext cx="7"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36" name="Freeform 7">
                <a:extLst>
                  <a:ext uri="{FF2B5EF4-FFF2-40B4-BE49-F238E27FC236}">
                    <a16:creationId xmlns:a16="http://schemas.microsoft.com/office/drawing/2014/main" id="{7BBE71D5-1182-82A3-A494-992E2552CF71}"/>
                  </a:ext>
                </a:extLst>
              </p:cNvPr>
              <p:cNvSpPr>
                <a:spLocks/>
              </p:cNvSpPr>
              <p:nvPr/>
            </p:nvSpPr>
            <p:spPr bwMode="auto">
              <a:xfrm>
                <a:off x="3605" y="796"/>
                <a:ext cx="64" cy="35"/>
              </a:xfrm>
              <a:custGeom>
                <a:avLst/>
                <a:gdLst>
                  <a:gd name="T0" fmla="*/ 1 w 9"/>
                  <a:gd name="T1" fmla="*/ 1 h 5"/>
                  <a:gd name="T2" fmla="*/ 2 w 9"/>
                  <a:gd name="T3" fmla="*/ 4 h 5"/>
                  <a:gd name="T4" fmla="*/ 5 w 9"/>
                  <a:gd name="T5" fmla="*/ 4 h 5"/>
                  <a:gd name="T6" fmla="*/ 7 w 9"/>
                  <a:gd name="T7" fmla="*/ 4 h 5"/>
                  <a:gd name="T8" fmla="*/ 9 w 9"/>
                  <a:gd name="T9" fmla="*/ 5 h 5"/>
                  <a:gd name="T10" fmla="*/ 5 w 9"/>
                  <a:gd name="T11" fmla="*/ 1 h 5"/>
                  <a:gd name="T12" fmla="*/ 2 w 9"/>
                  <a:gd name="T13" fmla="*/ 0 h 5"/>
                  <a:gd name="T14" fmla="*/ 1 w 9"/>
                  <a:gd name="T15" fmla="*/ 1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 h="5">
                    <a:moveTo>
                      <a:pt x="1" y="1"/>
                    </a:moveTo>
                    <a:cubicBezTo>
                      <a:pt x="2" y="2"/>
                      <a:pt x="2" y="2"/>
                      <a:pt x="2" y="4"/>
                    </a:cubicBezTo>
                    <a:cubicBezTo>
                      <a:pt x="3" y="5"/>
                      <a:pt x="4" y="4"/>
                      <a:pt x="5" y="4"/>
                    </a:cubicBezTo>
                    <a:cubicBezTo>
                      <a:pt x="5" y="3"/>
                      <a:pt x="5" y="3"/>
                      <a:pt x="7" y="4"/>
                    </a:cubicBezTo>
                    <a:cubicBezTo>
                      <a:pt x="8" y="5"/>
                      <a:pt x="8" y="5"/>
                      <a:pt x="9" y="5"/>
                    </a:cubicBezTo>
                    <a:cubicBezTo>
                      <a:pt x="7" y="4"/>
                      <a:pt x="6" y="2"/>
                      <a:pt x="5" y="1"/>
                    </a:cubicBezTo>
                    <a:cubicBezTo>
                      <a:pt x="4" y="1"/>
                      <a:pt x="3" y="1"/>
                      <a:pt x="2" y="0"/>
                    </a:cubicBezTo>
                    <a:cubicBezTo>
                      <a:pt x="1" y="0"/>
                      <a:pt x="0"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37" name="Freeform 8">
                <a:extLst>
                  <a:ext uri="{FF2B5EF4-FFF2-40B4-BE49-F238E27FC236}">
                    <a16:creationId xmlns:a16="http://schemas.microsoft.com/office/drawing/2014/main" id="{13D11075-927C-99D0-259B-842308929D60}"/>
                  </a:ext>
                </a:extLst>
              </p:cNvPr>
              <p:cNvSpPr>
                <a:spLocks/>
              </p:cNvSpPr>
              <p:nvPr/>
            </p:nvSpPr>
            <p:spPr bwMode="auto">
              <a:xfrm>
                <a:off x="3569" y="846"/>
                <a:ext cx="36" cy="42"/>
              </a:xfrm>
              <a:custGeom>
                <a:avLst/>
                <a:gdLst>
                  <a:gd name="T0" fmla="*/ 5 w 5"/>
                  <a:gd name="T1" fmla="*/ 5 h 6"/>
                  <a:gd name="T2" fmla="*/ 0 w 5"/>
                  <a:gd name="T3" fmla="*/ 3 h 6"/>
                  <a:gd name="T4" fmla="*/ 5 w 5"/>
                  <a:gd name="T5" fmla="*/ 5 h 6"/>
                </a:gdLst>
                <a:ahLst/>
                <a:cxnLst>
                  <a:cxn ang="0">
                    <a:pos x="T0" y="T1"/>
                  </a:cxn>
                  <a:cxn ang="0">
                    <a:pos x="T2" y="T3"/>
                  </a:cxn>
                  <a:cxn ang="0">
                    <a:pos x="T4" y="T5"/>
                  </a:cxn>
                </a:cxnLst>
                <a:rect l="0" t="0" r="r" b="b"/>
                <a:pathLst>
                  <a:path w="5" h="6">
                    <a:moveTo>
                      <a:pt x="5" y="5"/>
                    </a:moveTo>
                    <a:cubicBezTo>
                      <a:pt x="5" y="4"/>
                      <a:pt x="1" y="0"/>
                      <a:pt x="0" y="3"/>
                    </a:cubicBezTo>
                    <a:cubicBezTo>
                      <a:pt x="0" y="4"/>
                      <a:pt x="4" y="6"/>
                      <a:pt x="5"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38" name="Freeform 9">
                <a:extLst>
                  <a:ext uri="{FF2B5EF4-FFF2-40B4-BE49-F238E27FC236}">
                    <a16:creationId xmlns:a16="http://schemas.microsoft.com/office/drawing/2014/main" id="{ADFE94DA-5C47-CCE9-0D0B-9004CCFF30A0}"/>
                  </a:ext>
                </a:extLst>
              </p:cNvPr>
              <p:cNvSpPr>
                <a:spLocks/>
              </p:cNvSpPr>
              <p:nvPr/>
            </p:nvSpPr>
            <p:spPr bwMode="auto">
              <a:xfrm>
                <a:off x="1786" y="1393"/>
                <a:ext cx="42" cy="85"/>
              </a:xfrm>
              <a:custGeom>
                <a:avLst/>
                <a:gdLst>
                  <a:gd name="T0" fmla="*/ 2 w 6"/>
                  <a:gd name="T1" fmla="*/ 9 h 12"/>
                  <a:gd name="T2" fmla="*/ 5 w 6"/>
                  <a:gd name="T3" fmla="*/ 11 h 12"/>
                  <a:gd name="T4" fmla="*/ 3 w 6"/>
                  <a:gd name="T5" fmla="*/ 6 h 12"/>
                  <a:gd name="T6" fmla="*/ 1 w 6"/>
                  <a:gd name="T7" fmla="*/ 1 h 12"/>
                  <a:gd name="T8" fmla="*/ 1 w 6"/>
                  <a:gd name="T9" fmla="*/ 0 h 12"/>
                  <a:gd name="T10" fmla="*/ 0 w 6"/>
                  <a:gd name="T11" fmla="*/ 4 h 12"/>
                  <a:gd name="T12" fmla="*/ 1 w 6"/>
                  <a:gd name="T13" fmla="*/ 7 h 12"/>
                  <a:gd name="T14" fmla="*/ 2 w 6"/>
                  <a:gd name="T15" fmla="*/ 9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 h="12">
                    <a:moveTo>
                      <a:pt x="2" y="9"/>
                    </a:moveTo>
                    <a:cubicBezTo>
                      <a:pt x="3" y="9"/>
                      <a:pt x="4" y="12"/>
                      <a:pt x="5" y="11"/>
                    </a:cubicBezTo>
                    <a:cubicBezTo>
                      <a:pt x="6" y="9"/>
                      <a:pt x="3" y="7"/>
                      <a:pt x="3" y="6"/>
                    </a:cubicBezTo>
                    <a:cubicBezTo>
                      <a:pt x="2" y="5"/>
                      <a:pt x="3" y="3"/>
                      <a:pt x="1" y="1"/>
                    </a:cubicBezTo>
                    <a:cubicBezTo>
                      <a:pt x="1" y="1"/>
                      <a:pt x="1" y="0"/>
                      <a:pt x="1" y="0"/>
                    </a:cubicBezTo>
                    <a:cubicBezTo>
                      <a:pt x="0" y="2"/>
                      <a:pt x="0" y="3"/>
                      <a:pt x="0" y="4"/>
                    </a:cubicBezTo>
                    <a:cubicBezTo>
                      <a:pt x="1" y="5"/>
                      <a:pt x="1" y="6"/>
                      <a:pt x="1" y="7"/>
                    </a:cubicBezTo>
                    <a:cubicBezTo>
                      <a:pt x="1" y="8"/>
                      <a:pt x="2" y="8"/>
                      <a:pt x="2"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39" name="Freeform 10">
                <a:extLst>
                  <a:ext uri="{FF2B5EF4-FFF2-40B4-BE49-F238E27FC236}">
                    <a16:creationId xmlns:a16="http://schemas.microsoft.com/office/drawing/2014/main" id="{6B26D5BF-2D77-A4D8-88F7-1CC724AAA86A}"/>
                  </a:ext>
                </a:extLst>
              </p:cNvPr>
              <p:cNvSpPr>
                <a:spLocks/>
              </p:cNvSpPr>
              <p:nvPr/>
            </p:nvSpPr>
            <p:spPr bwMode="auto">
              <a:xfrm>
                <a:off x="2141" y="760"/>
                <a:ext cx="43" cy="29"/>
              </a:xfrm>
              <a:custGeom>
                <a:avLst/>
                <a:gdLst>
                  <a:gd name="T0" fmla="*/ 1 w 6"/>
                  <a:gd name="T1" fmla="*/ 4 h 4"/>
                  <a:gd name="T2" fmla="*/ 3 w 6"/>
                  <a:gd name="T3" fmla="*/ 3 h 4"/>
                  <a:gd name="T4" fmla="*/ 6 w 6"/>
                  <a:gd name="T5" fmla="*/ 1 h 4"/>
                  <a:gd name="T6" fmla="*/ 5 w 6"/>
                  <a:gd name="T7" fmla="*/ 0 h 4"/>
                  <a:gd name="T8" fmla="*/ 0 w 6"/>
                  <a:gd name="T9" fmla="*/ 4 h 4"/>
                  <a:gd name="T10" fmla="*/ 1 w 6"/>
                  <a:gd name="T11" fmla="*/ 4 h 4"/>
                </a:gdLst>
                <a:ahLst/>
                <a:cxnLst>
                  <a:cxn ang="0">
                    <a:pos x="T0" y="T1"/>
                  </a:cxn>
                  <a:cxn ang="0">
                    <a:pos x="T2" y="T3"/>
                  </a:cxn>
                  <a:cxn ang="0">
                    <a:pos x="T4" y="T5"/>
                  </a:cxn>
                  <a:cxn ang="0">
                    <a:pos x="T6" y="T7"/>
                  </a:cxn>
                  <a:cxn ang="0">
                    <a:pos x="T8" y="T9"/>
                  </a:cxn>
                  <a:cxn ang="0">
                    <a:pos x="T10" y="T11"/>
                  </a:cxn>
                </a:cxnLst>
                <a:rect l="0" t="0" r="r" b="b"/>
                <a:pathLst>
                  <a:path w="6" h="4">
                    <a:moveTo>
                      <a:pt x="1" y="4"/>
                    </a:moveTo>
                    <a:cubicBezTo>
                      <a:pt x="1" y="4"/>
                      <a:pt x="3" y="3"/>
                      <a:pt x="3" y="3"/>
                    </a:cubicBezTo>
                    <a:cubicBezTo>
                      <a:pt x="4" y="3"/>
                      <a:pt x="6" y="2"/>
                      <a:pt x="6" y="1"/>
                    </a:cubicBezTo>
                    <a:cubicBezTo>
                      <a:pt x="6" y="0"/>
                      <a:pt x="5" y="0"/>
                      <a:pt x="5" y="0"/>
                    </a:cubicBezTo>
                    <a:cubicBezTo>
                      <a:pt x="3" y="1"/>
                      <a:pt x="2" y="3"/>
                      <a:pt x="0" y="4"/>
                    </a:cubicBezTo>
                    <a:cubicBezTo>
                      <a:pt x="1" y="4"/>
                      <a:pt x="1" y="4"/>
                      <a:pt x="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0" name="Freeform 11">
                <a:extLst>
                  <a:ext uri="{FF2B5EF4-FFF2-40B4-BE49-F238E27FC236}">
                    <a16:creationId xmlns:a16="http://schemas.microsoft.com/office/drawing/2014/main" id="{E848C997-99A3-A295-DC9B-985D59258A3D}"/>
                  </a:ext>
                </a:extLst>
              </p:cNvPr>
              <p:cNvSpPr>
                <a:spLocks/>
              </p:cNvSpPr>
              <p:nvPr/>
            </p:nvSpPr>
            <p:spPr bwMode="auto">
              <a:xfrm>
                <a:off x="2198" y="696"/>
                <a:ext cx="241" cy="142"/>
              </a:xfrm>
              <a:custGeom>
                <a:avLst/>
                <a:gdLst>
                  <a:gd name="T0" fmla="*/ 0 w 34"/>
                  <a:gd name="T1" fmla="*/ 7 h 20"/>
                  <a:gd name="T2" fmla="*/ 2 w 34"/>
                  <a:gd name="T3" fmla="*/ 6 h 20"/>
                  <a:gd name="T4" fmla="*/ 3 w 34"/>
                  <a:gd name="T5" fmla="*/ 5 h 20"/>
                  <a:gd name="T6" fmla="*/ 4 w 34"/>
                  <a:gd name="T7" fmla="*/ 7 h 20"/>
                  <a:gd name="T8" fmla="*/ 6 w 34"/>
                  <a:gd name="T9" fmla="*/ 7 h 20"/>
                  <a:gd name="T10" fmla="*/ 5 w 34"/>
                  <a:gd name="T11" fmla="*/ 10 h 20"/>
                  <a:gd name="T12" fmla="*/ 4 w 34"/>
                  <a:gd name="T13" fmla="*/ 11 h 20"/>
                  <a:gd name="T14" fmla="*/ 7 w 34"/>
                  <a:gd name="T15" fmla="*/ 11 h 20"/>
                  <a:gd name="T16" fmla="*/ 9 w 34"/>
                  <a:gd name="T17" fmla="*/ 9 h 20"/>
                  <a:gd name="T18" fmla="*/ 11 w 34"/>
                  <a:gd name="T19" fmla="*/ 8 h 20"/>
                  <a:gd name="T20" fmla="*/ 11 w 34"/>
                  <a:gd name="T21" fmla="*/ 10 h 20"/>
                  <a:gd name="T22" fmla="*/ 8 w 34"/>
                  <a:gd name="T23" fmla="*/ 12 h 20"/>
                  <a:gd name="T24" fmla="*/ 5 w 34"/>
                  <a:gd name="T25" fmla="*/ 13 h 20"/>
                  <a:gd name="T26" fmla="*/ 2 w 34"/>
                  <a:gd name="T27" fmla="*/ 14 h 20"/>
                  <a:gd name="T28" fmla="*/ 2 w 34"/>
                  <a:gd name="T29" fmla="*/ 17 h 20"/>
                  <a:gd name="T30" fmla="*/ 4 w 34"/>
                  <a:gd name="T31" fmla="*/ 16 h 20"/>
                  <a:gd name="T32" fmla="*/ 10 w 34"/>
                  <a:gd name="T33" fmla="*/ 16 h 20"/>
                  <a:gd name="T34" fmla="*/ 13 w 34"/>
                  <a:gd name="T35" fmla="*/ 17 h 20"/>
                  <a:gd name="T36" fmla="*/ 15 w 34"/>
                  <a:gd name="T37" fmla="*/ 18 h 20"/>
                  <a:gd name="T38" fmla="*/ 17 w 34"/>
                  <a:gd name="T39" fmla="*/ 18 h 20"/>
                  <a:gd name="T40" fmla="*/ 19 w 34"/>
                  <a:gd name="T41" fmla="*/ 19 h 20"/>
                  <a:gd name="T42" fmla="*/ 22 w 34"/>
                  <a:gd name="T43" fmla="*/ 19 h 20"/>
                  <a:gd name="T44" fmla="*/ 24 w 34"/>
                  <a:gd name="T45" fmla="*/ 18 h 20"/>
                  <a:gd name="T46" fmla="*/ 26 w 34"/>
                  <a:gd name="T47" fmla="*/ 18 h 20"/>
                  <a:gd name="T48" fmla="*/ 26 w 34"/>
                  <a:gd name="T49" fmla="*/ 15 h 20"/>
                  <a:gd name="T50" fmla="*/ 22 w 34"/>
                  <a:gd name="T51" fmla="*/ 13 h 20"/>
                  <a:gd name="T52" fmla="*/ 22 w 34"/>
                  <a:gd name="T53" fmla="*/ 12 h 20"/>
                  <a:gd name="T54" fmla="*/ 26 w 34"/>
                  <a:gd name="T55" fmla="*/ 13 h 20"/>
                  <a:gd name="T56" fmla="*/ 29 w 34"/>
                  <a:gd name="T57" fmla="*/ 13 h 20"/>
                  <a:gd name="T58" fmla="*/ 32 w 34"/>
                  <a:gd name="T59" fmla="*/ 12 h 20"/>
                  <a:gd name="T60" fmla="*/ 34 w 34"/>
                  <a:gd name="T61" fmla="*/ 10 h 20"/>
                  <a:gd name="T62" fmla="*/ 28 w 34"/>
                  <a:gd name="T63" fmla="*/ 9 h 20"/>
                  <a:gd name="T64" fmla="*/ 25 w 34"/>
                  <a:gd name="T65" fmla="*/ 7 h 20"/>
                  <a:gd name="T66" fmla="*/ 22 w 34"/>
                  <a:gd name="T67" fmla="*/ 7 h 20"/>
                  <a:gd name="T68" fmla="*/ 22 w 34"/>
                  <a:gd name="T69" fmla="*/ 3 h 20"/>
                  <a:gd name="T70" fmla="*/ 14 w 34"/>
                  <a:gd name="T71" fmla="*/ 2 h 20"/>
                  <a:gd name="T72" fmla="*/ 8 w 34"/>
                  <a:gd name="T73" fmla="*/ 0 h 20"/>
                  <a:gd name="T74" fmla="*/ 0 w 34"/>
                  <a:gd name="T75" fmla="*/ 7 h 20"/>
                  <a:gd name="T76" fmla="*/ 0 w 34"/>
                  <a:gd name="T77"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4" h="20">
                    <a:moveTo>
                      <a:pt x="0" y="7"/>
                    </a:moveTo>
                    <a:cubicBezTo>
                      <a:pt x="0" y="7"/>
                      <a:pt x="2" y="7"/>
                      <a:pt x="2" y="6"/>
                    </a:cubicBezTo>
                    <a:cubicBezTo>
                      <a:pt x="2" y="5"/>
                      <a:pt x="2" y="5"/>
                      <a:pt x="3" y="5"/>
                    </a:cubicBezTo>
                    <a:cubicBezTo>
                      <a:pt x="3" y="5"/>
                      <a:pt x="2" y="7"/>
                      <a:pt x="4" y="7"/>
                    </a:cubicBezTo>
                    <a:cubicBezTo>
                      <a:pt x="5" y="6"/>
                      <a:pt x="5" y="6"/>
                      <a:pt x="6" y="7"/>
                    </a:cubicBezTo>
                    <a:cubicBezTo>
                      <a:pt x="7" y="7"/>
                      <a:pt x="5" y="9"/>
                      <a:pt x="5" y="10"/>
                    </a:cubicBezTo>
                    <a:cubicBezTo>
                      <a:pt x="4" y="10"/>
                      <a:pt x="3" y="11"/>
                      <a:pt x="4" y="11"/>
                    </a:cubicBezTo>
                    <a:cubicBezTo>
                      <a:pt x="6" y="11"/>
                      <a:pt x="7" y="11"/>
                      <a:pt x="7" y="11"/>
                    </a:cubicBezTo>
                    <a:cubicBezTo>
                      <a:pt x="7" y="11"/>
                      <a:pt x="8" y="9"/>
                      <a:pt x="9" y="9"/>
                    </a:cubicBezTo>
                    <a:cubicBezTo>
                      <a:pt x="9" y="8"/>
                      <a:pt x="10" y="8"/>
                      <a:pt x="11" y="8"/>
                    </a:cubicBezTo>
                    <a:cubicBezTo>
                      <a:pt x="11" y="9"/>
                      <a:pt x="14" y="9"/>
                      <a:pt x="11" y="10"/>
                    </a:cubicBezTo>
                    <a:cubicBezTo>
                      <a:pt x="9" y="11"/>
                      <a:pt x="8" y="11"/>
                      <a:pt x="8" y="12"/>
                    </a:cubicBezTo>
                    <a:cubicBezTo>
                      <a:pt x="7" y="13"/>
                      <a:pt x="7" y="14"/>
                      <a:pt x="5" y="13"/>
                    </a:cubicBezTo>
                    <a:cubicBezTo>
                      <a:pt x="3" y="13"/>
                      <a:pt x="2" y="13"/>
                      <a:pt x="2" y="14"/>
                    </a:cubicBezTo>
                    <a:cubicBezTo>
                      <a:pt x="1" y="15"/>
                      <a:pt x="1" y="17"/>
                      <a:pt x="2" y="17"/>
                    </a:cubicBezTo>
                    <a:cubicBezTo>
                      <a:pt x="3" y="17"/>
                      <a:pt x="3" y="17"/>
                      <a:pt x="4" y="16"/>
                    </a:cubicBezTo>
                    <a:cubicBezTo>
                      <a:pt x="5" y="16"/>
                      <a:pt x="9" y="16"/>
                      <a:pt x="10" y="16"/>
                    </a:cubicBezTo>
                    <a:cubicBezTo>
                      <a:pt x="11" y="16"/>
                      <a:pt x="12" y="17"/>
                      <a:pt x="13" y="17"/>
                    </a:cubicBezTo>
                    <a:cubicBezTo>
                      <a:pt x="13" y="17"/>
                      <a:pt x="14" y="18"/>
                      <a:pt x="15" y="18"/>
                    </a:cubicBezTo>
                    <a:cubicBezTo>
                      <a:pt x="16" y="19"/>
                      <a:pt x="16" y="17"/>
                      <a:pt x="17" y="18"/>
                    </a:cubicBezTo>
                    <a:cubicBezTo>
                      <a:pt x="19" y="19"/>
                      <a:pt x="18" y="19"/>
                      <a:pt x="19" y="19"/>
                    </a:cubicBezTo>
                    <a:cubicBezTo>
                      <a:pt x="20" y="19"/>
                      <a:pt x="22" y="19"/>
                      <a:pt x="22" y="19"/>
                    </a:cubicBezTo>
                    <a:cubicBezTo>
                      <a:pt x="22" y="19"/>
                      <a:pt x="22" y="17"/>
                      <a:pt x="24" y="18"/>
                    </a:cubicBezTo>
                    <a:cubicBezTo>
                      <a:pt x="25" y="18"/>
                      <a:pt x="26" y="20"/>
                      <a:pt x="26" y="18"/>
                    </a:cubicBezTo>
                    <a:cubicBezTo>
                      <a:pt x="26" y="17"/>
                      <a:pt x="27" y="16"/>
                      <a:pt x="26" y="15"/>
                    </a:cubicBezTo>
                    <a:cubicBezTo>
                      <a:pt x="24" y="14"/>
                      <a:pt x="22" y="14"/>
                      <a:pt x="22" y="13"/>
                    </a:cubicBezTo>
                    <a:cubicBezTo>
                      <a:pt x="22" y="13"/>
                      <a:pt x="22" y="12"/>
                      <a:pt x="22" y="12"/>
                    </a:cubicBezTo>
                    <a:cubicBezTo>
                      <a:pt x="23" y="11"/>
                      <a:pt x="25" y="12"/>
                      <a:pt x="26" y="13"/>
                    </a:cubicBezTo>
                    <a:cubicBezTo>
                      <a:pt x="27" y="13"/>
                      <a:pt x="28" y="14"/>
                      <a:pt x="29" y="13"/>
                    </a:cubicBezTo>
                    <a:cubicBezTo>
                      <a:pt x="30" y="13"/>
                      <a:pt x="31" y="12"/>
                      <a:pt x="32" y="12"/>
                    </a:cubicBezTo>
                    <a:cubicBezTo>
                      <a:pt x="32" y="11"/>
                      <a:pt x="34" y="10"/>
                      <a:pt x="34" y="10"/>
                    </a:cubicBezTo>
                    <a:cubicBezTo>
                      <a:pt x="34" y="10"/>
                      <a:pt x="29" y="9"/>
                      <a:pt x="28" y="9"/>
                    </a:cubicBezTo>
                    <a:cubicBezTo>
                      <a:pt x="28" y="8"/>
                      <a:pt x="26" y="7"/>
                      <a:pt x="25" y="7"/>
                    </a:cubicBezTo>
                    <a:cubicBezTo>
                      <a:pt x="25" y="7"/>
                      <a:pt x="23" y="8"/>
                      <a:pt x="22" y="7"/>
                    </a:cubicBezTo>
                    <a:cubicBezTo>
                      <a:pt x="22" y="5"/>
                      <a:pt x="22" y="3"/>
                      <a:pt x="22" y="3"/>
                    </a:cubicBezTo>
                    <a:cubicBezTo>
                      <a:pt x="21" y="3"/>
                      <a:pt x="15" y="3"/>
                      <a:pt x="14" y="2"/>
                    </a:cubicBezTo>
                    <a:cubicBezTo>
                      <a:pt x="13" y="2"/>
                      <a:pt x="10" y="1"/>
                      <a:pt x="8" y="0"/>
                    </a:cubicBezTo>
                    <a:cubicBezTo>
                      <a:pt x="5" y="2"/>
                      <a:pt x="3" y="4"/>
                      <a:pt x="0" y="7"/>
                    </a:cubicBezTo>
                    <a:cubicBezTo>
                      <a:pt x="0" y="7"/>
                      <a:pt x="0" y="7"/>
                      <a:pt x="0" y="7"/>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1" name="Freeform 12">
                <a:extLst>
                  <a:ext uri="{FF2B5EF4-FFF2-40B4-BE49-F238E27FC236}">
                    <a16:creationId xmlns:a16="http://schemas.microsoft.com/office/drawing/2014/main" id="{37DEC851-D00C-9398-969A-26593089DF09}"/>
                  </a:ext>
                </a:extLst>
              </p:cNvPr>
              <p:cNvSpPr>
                <a:spLocks noEditPoints="1"/>
              </p:cNvSpPr>
              <p:nvPr/>
            </p:nvSpPr>
            <p:spPr bwMode="auto">
              <a:xfrm>
                <a:off x="1793" y="831"/>
                <a:ext cx="995" cy="1770"/>
              </a:xfrm>
              <a:custGeom>
                <a:avLst/>
                <a:gdLst>
                  <a:gd name="T0" fmla="*/ 82 w 140"/>
                  <a:gd name="T1" fmla="*/ 249 h 249"/>
                  <a:gd name="T2" fmla="*/ 81 w 140"/>
                  <a:gd name="T3" fmla="*/ 242 h 249"/>
                  <a:gd name="T4" fmla="*/ 86 w 140"/>
                  <a:gd name="T5" fmla="*/ 233 h 249"/>
                  <a:gd name="T6" fmla="*/ 89 w 140"/>
                  <a:gd name="T7" fmla="*/ 227 h 249"/>
                  <a:gd name="T8" fmla="*/ 95 w 140"/>
                  <a:gd name="T9" fmla="*/ 217 h 249"/>
                  <a:gd name="T10" fmla="*/ 109 w 140"/>
                  <a:gd name="T11" fmla="*/ 211 h 249"/>
                  <a:gd name="T12" fmla="*/ 122 w 140"/>
                  <a:gd name="T13" fmla="*/ 197 h 249"/>
                  <a:gd name="T14" fmla="*/ 133 w 140"/>
                  <a:gd name="T15" fmla="*/ 175 h 249"/>
                  <a:gd name="T16" fmla="*/ 127 w 140"/>
                  <a:gd name="T17" fmla="*/ 151 h 249"/>
                  <a:gd name="T18" fmla="*/ 109 w 140"/>
                  <a:gd name="T19" fmla="*/ 150 h 249"/>
                  <a:gd name="T20" fmla="*/ 109 w 140"/>
                  <a:gd name="T21" fmla="*/ 141 h 249"/>
                  <a:gd name="T22" fmla="*/ 90 w 140"/>
                  <a:gd name="T23" fmla="*/ 124 h 249"/>
                  <a:gd name="T24" fmla="*/ 84 w 140"/>
                  <a:gd name="T25" fmla="*/ 119 h 249"/>
                  <a:gd name="T26" fmla="*/ 72 w 140"/>
                  <a:gd name="T27" fmla="*/ 118 h 249"/>
                  <a:gd name="T28" fmla="*/ 65 w 140"/>
                  <a:gd name="T29" fmla="*/ 113 h 249"/>
                  <a:gd name="T30" fmla="*/ 50 w 140"/>
                  <a:gd name="T31" fmla="*/ 119 h 249"/>
                  <a:gd name="T32" fmla="*/ 41 w 140"/>
                  <a:gd name="T33" fmla="*/ 104 h 249"/>
                  <a:gd name="T34" fmla="*/ 36 w 140"/>
                  <a:gd name="T35" fmla="*/ 92 h 249"/>
                  <a:gd name="T36" fmla="*/ 23 w 140"/>
                  <a:gd name="T37" fmla="*/ 98 h 249"/>
                  <a:gd name="T38" fmla="*/ 25 w 140"/>
                  <a:gd name="T39" fmla="*/ 74 h 249"/>
                  <a:gd name="T40" fmla="*/ 40 w 140"/>
                  <a:gd name="T41" fmla="*/ 71 h 249"/>
                  <a:gd name="T42" fmla="*/ 49 w 140"/>
                  <a:gd name="T43" fmla="*/ 78 h 249"/>
                  <a:gd name="T44" fmla="*/ 57 w 140"/>
                  <a:gd name="T45" fmla="*/ 53 h 249"/>
                  <a:gd name="T46" fmla="*/ 65 w 140"/>
                  <a:gd name="T47" fmla="*/ 46 h 249"/>
                  <a:gd name="T48" fmla="*/ 76 w 140"/>
                  <a:gd name="T49" fmla="*/ 37 h 249"/>
                  <a:gd name="T50" fmla="*/ 88 w 140"/>
                  <a:gd name="T51" fmla="*/ 32 h 249"/>
                  <a:gd name="T52" fmla="*/ 80 w 140"/>
                  <a:gd name="T53" fmla="*/ 30 h 249"/>
                  <a:gd name="T54" fmla="*/ 72 w 140"/>
                  <a:gd name="T55" fmla="*/ 26 h 249"/>
                  <a:gd name="T56" fmla="*/ 86 w 140"/>
                  <a:gd name="T57" fmla="*/ 25 h 249"/>
                  <a:gd name="T58" fmla="*/ 91 w 140"/>
                  <a:gd name="T59" fmla="*/ 28 h 249"/>
                  <a:gd name="T60" fmla="*/ 102 w 140"/>
                  <a:gd name="T61" fmla="*/ 30 h 249"/>
                  <a:gd name="T62" fmla="*/ 96 w 140"/>
                  <a:gd name="T63" fmla="*/ 23 h 249"/>
                  <a:gd name="T64" fmla="*/ 88 w 140"/>
                  <a:gd name="T65" fmla="*/ 12 h 249"/>
                  <a:gd name="T66" fmla="*/ 73 w 140"/>
                  <a:gd name="T67" fmla="*/ 6 h 249"/>
                  <a:gd name="T68" fmla="*/ 58 w 140"/>
                  <a:gd name="T69" fmla="*/ 4 h 249"/>
                  <a:gd name="T70" fmla="*/ 56 w 140"/>
                  <a:gd name="T71" fmla="*/ 15 h 249"/>
                  <a:gd name="T72" fmla="*/ 51 w 140"/>
                  <a:gd name="T73" fmla="*/ 21 h 249"/>
                  <a:gd name="T74" fmla="*/ 42 w 140"/>
                  <a:gd name="T75" fmla="*/ 15 h 249"/>
                  <a:gd name="T76" fmla="*/ 2 w 140"/>
                  <a:gd name="T77" fmla="*/ 80 h 249"/>
                  <a:gd name="T78" fmla="*/ 14 w 140"/>
                  <a:gd name="T79" fmla="*/ 101 h 249"/>
                  <a:gd name="T80" fmla="*/ 27 w 140"/>
                  <a:gd name="T81" fmla="*/ 107 h 249"/>
                  <a:gd name="T82" fmla="*/ 40 w 140"/>
                  <a:gd name="T83" fmla="*/ 120 h 249"/>
                  <a:gd name="T84" fmla="*/ 52 w 140"/>
                  <a:gd name="T85" fmla="*/ 123 h 249"/>
                  <a:gd name="T86" fmla="*/ 48 w 140"/>
                  <a:gd name="T87" fmla="*/ 144 h 249"/>
                  <a:gd name="T88" fmla="*/ 58 w 140"/>
                  <a:gd name="T89" fmla="*/ 174 h 249"/>
                  <a:gd name="T90" fmla="*/ 71 w 140"/>
                  <a:gd name="T91" fmla="*/ 198 h 249"/>
                  <a:gd name="T92" fmla="*/ 70 w 140"/>
                  <a:gd name="T93" fmla="*/ 217 h 249"/>
                  <a:gd name="T94" fmla="*/ 70 w 140"/>
                  <a:gd name="T95" fmla="*/ 231 h 249"/>
                  <a:gd name="T96" fmla="*/ 71 w 140"/>
                  <a:gd name="T97" fmla="*/ 241 h 249"/>
                  <a:gd name="T98" fmla="*/ 75 w 140"/>
                  <a:gd name="T99" fmla="*/ 247 h 249"/>
                  <a:gd name="T100" fmla="*/ 54 w 140"/>
                  <a:gd name="T101" fmla="*/ 42 h 249"/>
                  <a:gd name="T102" fmla="*/ 55 w 140"/>
                  <a:gd name="T103" fmla="*/ 38 h 249"/>
                  <a:gd name="T104" fmla="*/ 48 w 140"/>
                  <a:gd name="T105" fmla="*/ 42 h 249"/>
                  <a:gd name="T106" fmla="*/ 39 w 140"/>
                  <a:gd name="T107" fmla="*/ 46 h 249"/>
                  <a:gd name="T108" fmla="*/ 50 w 140"/>
                  <a:gd name="T109" fmla="*/ 34 h 249"/>
                  <a:gd name="T110" fmla="*/ 40 w 140"/>
                  <a:gd name="T111" fmla="*/ 3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0" h="249">
                    <a:moveTo>
                      <a:pt x="77" y="248"/>
                    </a:moveTo>
                    <a:cubicBezTo>
                      <a:pt x="78" y="248"/>
                      <a:pt x="79" y="248"/>
                      <a:pt x="78" y="246"/>
                    </a:cubicBezTo>
                    <a:cubicBezTo>
                      <a:pt x="78" y="245"/>
                      <a:pt x="81" y="246"/>
                      <a:pt x="80" y="247"/>
                    </a:cubicBezTo>
                    <a:cubicBezTo>
                      <a:pt x="78" y="248"/>
                      <a:pt x="78" y="248"/>
                      <a:pt x="78" y="248"/>
                    </a:cubicBezTo>
                    <a:cubicBezTo>
                      <a:pt x="79" y="248"/>
                      <a:pt x="81" y="249"/>
                      <a:pt x="82" y="249"/>
                    </a:cubicBezTo>
                    <a:cubicBezTo>
                      <a:pt x="83" y="249"/>
                      <a:pt x="86" y="249"/>
                      <a:pt x="86" y="249"/>
                    </a:cubicBezTo>
                    <a:cubicBezTo>
                      <a:pt x="86" y="249"/>
                      <a:pt x="89" y="248"/>
                      <a:pt x="90" y="248"/>
                    </a:cubicBezTo>
                    <a:cubicBezTo>
                      <a:pt x="90" y="248"/>
                      <a:pt x="87" y="248"/>
                      <a:pt x="86" y="248"/>
                    </a:cubicBezTo>
                    <a:cubicBezTo>
                      <a:pt x="84" y="247"/>
                      <a:pt x="82" y="246"/>
                      <a:pt x="81" y="245"/>
                    </a:cubicBezTo>
                    <a:cubicBezTo>
                      <a:pt x="81" y="244"/>
                      <a:pt x="80" y="243"/>
                      <a:pt x="81" y="242"/>
                    </a:cubicBezTo>
                    <a:cubicBezTo>
                      <a:pt x="82" y="242"/>
                      <a:pt x="84" y="240"/>
                      <a:pt x="85" y="240"/>
                    </a:cubicBezTo>
                    <a:cubicBezTo>
                      <a:pt x="85" y="240"/>
                      <a:pt x="86" y="238"/>
                      <a:pt x="85" y="238"/>
                    </a:cubicBezTo>
                    <a:cubicBezTo>
                      <a:pt x="85" y="237"/>
                      <a:pt x="83" y="237"/>
                      <a:pt x="82" y="237"/>
                    </a:cubicBezTo>
                    <a:cubicBezTo>
                      <a:pt x="82" y="237"/>
                      <a:pt x="82" y="236"/>
                      <a:pt x="83" y="235"/>
                    </a:cubicBezTo>
                    <a:cubicBezTo>
                      <a:pt x="85" y="234"/>
                      <a:pt x="85" y="233"/>
                      <a:pt x="86" y="233"/>
                    </a:cubicBezTo>
                    <a:cubicBezTo>
                      <a:pt x="86" y="232"/>
                      <a:pt x="87" y="232"/>
                      <a:pt x="88" y="231"/>
                    </a:cubicBezTo>
                    <a:cubicBezTo>
                      <a:pt x="88" y="230"/>
                      <a:pt x="87" y="230"/>
                      <a:pt x="86" y="230"/>
                    </a:cubicBezTo>
                    <a:cubicBezTo>
                      <a:pt x="85" y="230"/>
                      <a:pt x="85" y="229"/>
                      <a:pt x="84" y="228"/>
                    </a:cubicBezTo>
                    <a:cubicBezTo>
                      <a:pt x="84" y="227"/>
                      <a:pt x="87" y="228"/>
                      <a:pt x="89" y="229"/>
                    </a:cubicBezTo>
                    <a:cubicBezTo>
                      <a:pt x="90" y="229"/>
                      <a:pt x="89" y="228"/>
                      <a:pt x="89" y="227"/>
                    </a:cubicBezTo>
                    <a:cubicBezTo>
                      <a:pt x="89" y="226"/>
                      <a:pt x="89" y="225"/>
                      <a:pt x="90" y="225"/>
                    </a:cubicBezTo>
                    <a:cubicBezTo>
                      <a:pt x="91" y="226"/>
                      <a:pt x="96" y="225"/>
                      <a:pt x="96" y="225"/>
                    </a:cubicBezTo>
                    <a:cubicBezTo>
                      <a:pt x="97" y="225"/>
                      <a:pt x="98" y="223"/>
                      <a:pt x="99" y="222"/>
                    </a:cubicBezTo>
                    <a:cubicBezTo>
                      <a:pt x="99" y="221"/>
                      <a:pt x="100" y="221"/>
                      <a:pt x="99" y="220"/>
                    </a:cubicBezTo>
                    <a:cubicBezTo>
                      <a:pt x="98" y="220"/>
                      <a:pt x="95" y="218"/>
                      <a:pt x="95" y="217"/>
                    </a:cubicBezTo>
                    <a:cubicBezTo>
                      <a:pt x="95" y="217"/>
                      <a:pt x="96" y="214"/>
                      <a:pt x="96" y="213"/>
                    </a:cubicBezTo>
                    <a:cubicBezTo>
                      <a:pt x="96" y="213"/>
                      <a:pt x="96" y="218"/>
                      <a:pt x="99" y="219"/>
                    </a:cubicBezTo>
                    <a:cubicBezTo>
                      <a:pt x="101" y="219"/>
                      <a:pt x="102" y="220"/>
                      <a:pt x="104" y="218"/>
                    </a:cubicBezTo>
                    <a:cubicBezTo>
                      <a:pt x="106" y="216"/>
                      <a:pt x="107" y="215"/>
                      <a:pt x="108" y="214"/>
                    </a:cubicBezTo>
                    <a:cubicBezTo>
                      <a:pt x="108" y="212"/>
                      <a:pt x="108" y="211"/>
                      <a:pt x="109" y="211"/>
                    </a:cubicBezTo>
                    <a:cubicBezTo>
                      <a:pt x="110" y="210"/>
                      <a:pt x="110" y="211"/>
                      <a:pt x="111" y="208"/>
                    </a:cubicBezTo>
                    <a:cubicBezTo>
                      <a:pt x="112" y="206"/>
                      <a:pt x="113" y="208"/>
                      <a:pt x="114" y="206"/>
                    </a:cubicBezTo>
                    <a:cubicBezTo>
                      <a:pt x="115" y="204"/>
                      <a:pt x="112" y="202"/>
                      <a:pt x="114" y="201"/>
                    </a:cubicBezTo>
                    <a:cubicBezTo>
                      <a:pt x="116" y="199"/>
                      <a:pt x="119" y="198"/>
                      <a:pt x="119" y="198"/>
                    </a:cubicBezTo>
                    <a:cubicBezTo>
                      <a:pt x="119" y="198"/>
                      <a:pt x="120" y="197"/>
                      <a:pt x="122" y="197"/>
                    </a:cubicBezTo>
                    <a:cubicBezTo>
                      <a:pt x="124" y="196"/>
                      <a:pt x="126" y="197"/>
                      <a:pt x="127" y="196"/>
                    </a:cubicBezTo>
                    <a:cubicBezTo>
                      <a:pt x="127" y="194"/>
                      <a:pt x="128" y="192"/>
                      <a:pt x="129" y="191"/>
                    </a:cubicBezTo>
                    <a:cubicBezTo>
                      <a:pt x="130" y="190"/>
                      <a:pt x="131" y="188"/>
                      <a:pt x="131" y="187"/>
                    </a:cubicBezTo>
                    <a:cubicBezTo>
                      <a:pt x="130" y="186"/>
                      <a:pt x="132" y="182"/>
                      <a:pt x="132" y="181"/>
                    </a:cubicBezTo>
                    <a:cubicBezTo>
                      <a:pt x="132" y="180"/>
                      <a:pt x="130" y="177"/>
                      <a:pt x="133" y="175"/>
                    </a:cubicBezTo>
                    <a:cubicBezTo>
                      <a:pt x="135" y="172"/>
                      <a:pt x="138" y="169"/>
                      <a:pt x="138" y="168"/>
                    </a:cubicBezTo>
                    <a:cubicBezTo>
                      <a:pt x="138" y="167"/>
                      <a:pt x="140" y="163"/>
                      <a:pt x="140" y="161"/>
                    </a:cubicBezTo>
                    <a:cubicBezTo>
                      <a:pt x="140" y="159"/>
                      <a:pt x="138" y="156"/>
                      <a:pt x="137" y="156"/>
                    </a:cubicBezTo>
                    <a:cubicBezTo>
                      <a:pt x="136" y="155"/>
                      <a:pt x="133" y="155"/>
                      <a:pt x="132" y="153"/>
                    </a:cubicBezTo>
                    <a:cubicBezTo>
                      <a:pt x="131" y="152"/>
                      <a:pt x="128" y="150"/>
                      <a:pt x="127" y="151"/>
                    </a:cubicBezTo>
                    <a:cubicBezTo>
                      <a:pt x="126" y="151"/>
                      <a:pt x="124" y="151"/>
                      <a:pt x="122" y="150"/>
                    </a:cubicBezTo>
                    <a:cubicBezTo>
                      <a:pt x="121" y="149"/>
                      <a:pt x="119" y="148"/>
                      <a:pt x="118" y="147"/>
                    </a:cubicBezTo>
                    <a:cubicBezTo>
                      <a:pt x="117" y="146"/>
                      <a:pt x="115" y="146"/>
                      <a:pt x="114" y="146"/>
                    </a:cubicBezTo>
                    <a:cubicBezTo>
                      <a:pt x="113" y="146"/>
                      <a:pt x="113" y="145"/>
                      <a:pt x="111" y="147"/>
                    </a:cubicBezTo>
                    <a:cubicBezTo>
                      <a:pt x="110" y="150"/>
                      <a:pt x="111" y="151"/>
                      <a:pt x="109" y="150"/>
                    </a:cubicBezTo>
                    <a:cubicBezTo>
                      <a:pt x="106" y="150"/>
                      <a:pt x="109" y="150"/>
                      <a:pt x="110" y="147"/>
                    </a:cubicBezTo>
                    <a:cubicBezTo>
                      <a:pt x="112" y="145"/>
                      <a:pt x="110" y="143"/>
                      <a:pt x="108" y="144"/>
                    </a:cubicBezTo>
                    <a:cubicBezTo>
                      <a:pt x="107" y="144"/>
                      <a:pt x="108" y="146"/>
                      <a:pt x="105" y="146"/>
                    </a:cubicBezTo>
                    <a:cubicBezTo>
                      <a:pt x="102" y="147"/>
                      <a:pt x="102" y="145"/>
                      <a:pt x="104" y="144"/>
                    </a:cubicBezTo>
                    <a:cubicBezTo>
                      <a:pt x="106" y="144"/>
                      <a:pt x="109" y="142"/>
                      <a:pt x="109" y="141"/>
                    </a:cubicBezTo>
                    <a:cubicBezTo>
                      <a:pt x="109" y="141"/>
                      <a:pt x="109" y="138"/>
                      <a:pt x="107" y="138"/>
                    </a:cubicBezTo>
                    <a:cubicBezTo>
                      <a:pt x="106" y="138"/>
                      <a:pt x="106" y="136"/>
                      <a:pt x="104" y="134"/>
                    </a:cubicBezTo>
                    <a:cubicBezTo>
                      <a:pt x="102" y="131"/>
                      <a:pt x="99" y="128"/>
                      <a:pt x="97" y="128"/>
                    </a:cubicBezTo>
                    <a:cubicBezTo>
                      <a:pt x="95" y="129"/>
                      <a:pt x="94" y="131"/>
                      <a:pt x="92" y="128"/>
                    </a:cubicBezTo>
                    <a:cubicBezTo>
                      <a:pt x="91" y="126"/>
                      <a:pt x="90" y="126"/>
                      <a:pt x="90" y="124"/>
                    </a:cubicBezTo>
                    <a:cubicBezTo>
                      <a:pt x="89" y="123"/>
                      <a:pt x="87" y="124"/>
                      <a:pt x="87" y="124"/>
                    </a:cubicBezTo>
                    <a:cubicBezTo>
                      <a:pt x="86" y="123"/>
                      <a:pt x="86" y="123"/>
                      <a:pt x="86" y="123"/>
                    </a:cubicBezTo>
                    <a:cubicBezTo>
                      <a:pt x="86" y="123"/>
                      <a:pt x="84" y="124"/>
                      <a:pt x="85" y="122"/>
                    </a:cubicBezTo>
                    <a:cubicBezTo>
                      <a:pt x="86" y="120"/>
                      <a:pt x="87" y="116"/>
                      <a:pt x="86" y="117"/>
                    </a:cubicBezTo>
                    <a:cubicBezTo>
                      <a:pt x="86" y="117"/>
                      <a:pt x="85" y="120"/>
                      <a:pt x="84" y="119"/>
                    </a:cubicBezTo>
                    <a:cubicBezTo>
                      <a:pt x="83" y="119"/>
                      <a:pt x="84" y="119"/>
                      <a:pt x="82" y="118"/>
                    </a:cubicBezTo>
                    <a:cubicBezTo>
                      <a:pt x="80" y="116"/>
                      <a:pt x="78" y="117"/>
                      <a:pt x="78" y="118"/>
                    </a:cubicBezTo>
                    <a:cubicBezTo>
                      <a:pt x="78" y="119"/>
                      <a:pt x="77" y="120"/>
                      <a:pt x="77" y="120"/>
                    </a:cubicBezTo>
                    <a:cubicBezTo>
                      <a:pt x="77" y="120"/>
                      <a:pt x="77" y="120"/>
                      <a:pt x="76" y="118"/>
                    </a:cubicBezTo>
                    <a:cubicBezTo>
                      <a:pt x="76" y="117"/>
                      <a:pt x="73" y="117"/>
                      <a:pt x="72" y="118"/>
                    </a:cubicBezTo>
                    <a:cubicBezTo>
                      <a:pt x="71" y="119"/>
                      <a:pt x="70" y="115"/>
                      <a:pt x="69" y="115"/>
                    </a:cubicBezTo>
                    <a:cubicBezTo>
                      <a:pt x="69" y="115"/>
                      <a:pt x="67" y="116"/>
                      <a:pt x="66" y="118"/>
                    </a:cubicBezTo>
                    <a:cubicBezTo>
                      <a:pt x="65" y="120"/>
                      <a:pt x="66" y="122"/>
                      <a:pt x="65" y="122"/>
                    </a:cubicBezTo>
                    <a:cubicBezTo>
                      <a:pt x="64" y="122"/>
                      <a:pt x="64" y="118"/>
                      <a:pt x="64" y="117"/>
                    </a:cubicBezTo>
                    <a:cubicBezTo>
                      <a:pt x="65" y="116"/>
                      <a:pt x="66" y="114"/>
                      <a:pt x="65" y="113"/>
                    </a:cubicBezTo>
                    <a:cubicBezTo>
                      <a:pt x="64" y="113"/>
                      <a:pt x="62" y="116"/>
                      <a:pt x="61" y="116"/>
                    </a:cubicBezTo>
                    <a:cubicBezTo>
                      <a:pt x="60" y="116"/>
                      <a:pt x="59" y="117"/>
                      <a:pt x="58" y="119"/>
                    </a:cubicBezTo>
                    <a:cubicBezTo>
                      <a:pt x="57" y="120"/>
                      <a:pt x="56" y="121"/>
                      <a:pt x="55" y="122"/>
                    </a:cubicBezTo>
                    <a:cubicBezTo>
                      <a:pt x="55" y="123"/>
                      <a:pt x="53" y="122"/>
                      <a:pt x="53" y="121"/>
                    </a:cubicBezTo>
                    <a:cubicBezTo>
                      <a:pt x="54" y="121"/>
                      <a:pt x="51" y="119"/>
                      <a:pt x="50" y="119"/>
                    </a:cubicBezTo>
                    <a:cubicBezTo>
                      <a:pt x="50" y="120"/>
                      <a:pt x="49" y="121"/>
                      <a:pt x="47" y="121"/>
                    </a:cubicBezTo>
                    <a:cubicBezTo>
                      <a:pt x="46" y="122"/>
                      <a:pt x="45" y="120"/>
                      <a:pt x="44" y="120"/>
                    </a:cubicBezTo>
                    <a:cubicBezTo>
                      <a:pt x="44" y="119"/>
                      <a:pt x="43" y="119"/>
                      <a:pt x="43" y="116"/>
                    </a:cubicBezTo>
                    <a:cubicBezTo>
                      <a:pt x="43" y="113"/>
                      <a:pt x="43" y="111"/>
                      <a:pt x="44" y="109"/>
                    </a:cubicBezTo>
                    <a:cubicBezTo>
                      <a:pt x="44" y="107"/>
                      <a:pt x="42" y="104"/>
                      <a:pt x="41" y="104"/>
                    </a:cubicBezTo>
                    <a:cubicBezTo>
                      <a:pt x="40" y="105"/>
                      <a:pt x="39" y="106"/>
                      <a:pt x="38" y="106"/>
                    </a:cubicBezTo>
                    <a:cubicBezTo>
                      <a:pt x="37" y="106"/>
                      <a:pt x="37" y="105"/>
                      <a:pt x="35" y="105"/>
                    </a:cubicBezTo>
                    <a:cubicBezTo>
                      <a:pt x="34" y="105"/>
                      <a:pt x="35" y="105"/>
                      <a:pt x="35" y="103"/>
                    </a:cubicBezTo>
                    <a:cubicBezTo>
                      <a:pt x="36" y="101"/>
                      <a:pt x="35" y="99"/>
                      <a:pt x="36" y="97"/>
                    </a:cubicBezTo>
                    <a:cubicBezTo>
                      <a:pt x="38" y="96"/>
                      <a:pt x="37" y="92"/>
                      <a:pt x="36" y="92"/>
                    </a:cubicBezTo>
                    <a:cubicBezTo>
                      <a:pt x="35" y="92"/>
                      <a:pt x="34" y="92"/>
                      <a:pt x="32" y="92"/>
                    </a:cubicBezTo>
                    <a:cubicBezTo>
                      <a:pt x="31" y="92"/>
                      <a:pt x="30" y="94"/>
                      <a:pt x="31" y="95"/>
                    </a:cubicBezTo>
                    <a:cubicBezTo>
                      <a:pt x="31" y="97"/>
                      <a:pt x="30" y="98"/>
                      <a:pt x="29" y="98"/>
                    </a:cubicBezTo>
                    <a:cubicBezTo>
                      <a:pt x="29" y="98"/>
                      <a:pt x="28" y="97"/>
                      <a:pt x="27" y="99"/>
                    </a:cubicBezTo>
                    <a:cubicBezTo>
                      <a:pt x="25" y="100"/>
                      <a:pt x="25" y="100"/>
                      <a:pt x="23" y="98"/>
                    </a:cubicBezTo>
                    <a:cubicBezTo>
                      <a:pt x="22" y="96"/>
                      <a:pt x="20" y="94"/>
                      <a:pt x="20" y="92"/>
                    </a:cubicBezTo>
                    <a:cubicBezTo>
                      <a:pt x="20" y="89"/>
                      <a:pt x="20" y="86"/>
                      <a:pt x="20" y="85"/>
                    </a:cubicBezTo>
                    <a:cubicBezTo>
                      <a:pt x="21" y="83"/>
                      <a:pt x="21" y="81"/>
                      <a:pt x="20" y="80"/>
                    </a:cubicBezTo>
                    <a:cubicBezTo>
                      <a:pt x="19" y="80"/>
                      <a:pt x="21" y="78"/>
                      <a:pt x="22" y="77"/>
                    </a:cubicBezTo>
                    <a:cubicBezTo>
                      <a:pt x="23" y="77"/>
                      <a:pt x="25" y="75"/>
                      <a:pt x="25" y="74"/>
                    </a:cubicBezTo>
                    <a:cubicBezTo>
                      <a:pt x="25" y="74"/>
                      <a:pt x="26" y="74"/>
                      <a:pt x="28" y="74"/>
                    </a:cubicBezTo>
                    <a:cubicBezTo>
                      <a:pt x="30" y="74"/>
                      <a:pt x="30" y="74"/>
                      <a:pt x="31" y="75"/>
                    </a:cubicBezTo>
                    <a:cubicBezTo>
                      <a:pt x="33" y="76"/>
                      <a:pt x="33" y="74"/>
                      <a:pt x="33" y="74"/>
                    </a:cubicBezTo>
                    <a:cubicBezTo>
                      <a:pt x="33" y="73"/>
                      <a:pt x="34" y="72"/>
                      <a:pt x="36" y="73"/>
                    </a:cubicBezTo>
                    <a:cubicBezTo>
                      <a:pt x="37" y="73"/>
                      <a:pt x="40" y="71"/>
                      <a:pt x="40" y="71"/>
                    </a:cubicBezTo>
                    <a:cubicBezTo>
                      <a:pt x="40" y="72"/>
                      <a:pt x="41" y="74"/>
                      <a:pt x="42" y="74"/>
                    </a:cubicBezTo>
                    <a:cubicBezTo>
                      <a:pt x="43" y="73"/>
                      <a:pt x="43" y="71"/>
                      <a:pt x="44" y="74"/>
                    </a:cubicBezTo>
                    <a:cubicBezTo>
                      <a:pt x="44" y="76"/>
                      <a:pt x="45" y="80"/>
                      <a:pt x="46" y="80"/>
                    </a:cubicBezTo>
                    <a:cubicBezTo>
                      <a:pt x="47" y="81"/>
                      <a:pt x="46" y="83"/>
                      <a:pt x="48" y="83"/>
                    </a:cubicBezTo>
                    <a:cubicBezTo>
                      <a:pt x="49" y="83"/>
                      <a:pt x="50" y="79"/>
                      <a:pt x="49" y="78"/>
                    </a:cubicBezTo>
                    <a:cubicBezTo>
                      <a:pt x="49" y="77"/>
                      <a:pt x="48" y="73"/>
                      <a:pt x="47" y="72"/>
                    </a:cubicBezTo>
                    <a:cubicBezTo>
                      <a:pt x="47" y="71"/>
                      <a:pt x="48" y="68"/>
                      <a:pt x="50" y="67"/>
                    </a:cubicBezTo>
                    <a:cubicBezTo>
                      <a:pt x="51" y="66"/>
                      <a:pt x="54" y="62"/>
                      <a:pt x="55" y="61"/>
                    </a:cubicBezTo>
                    <a:cubicBezTo>
                      <a:pt x="56" y="60"/>
                      <a:pt x="60" y="59"/>
                      <a:pt x="59" y="58"/>
                    </a:cubicBezTo>
                    <a:cubicBezTo>
                      <a:pt x="58" y="56"/>
                      <a:pt x="57" y="55"/>
                      <a:pt x="57" y="53"/>
                    </a:cubicBezTo>
                    <a:cubicBezTo>
                      <a:pt x="57" y="52"/>
                      <a:pt x="58" y="53"/>
                      <a:pt x="58" y="53"/>
                    </a:cubicBezTo>
                    <a:cubicBezTo>
                      <a:pt x="59" y="54"/>
                      <a:pt x="61" y="52"/>
                      <a:pt x="60" y="51"/>
                    </a:cubicBezTo>
                    <a:cubicBezTo>
                      <a:pt x="60" y="50"/>
                      <a:pt x="60" y="49"/>
                      <a:pt x="61" y="49"/>
                    </a:cubicBezTo>
                    <a:cubicBezTo>
                      <a:pt x="62" y="49"/>
                      <a:pt x="63" y="48"/>
                      <a:pt x="62" y="47"/>
                    </a:cubicBezTo>
                    <a:cubicBezTo>
                      <a:pt x="62" y="46"/>
                      <a:pt x="64" y="45"/>
                      <a:pt x="65" y="46"/>
                    </a:cubicBezTo>
                    <a:cubicBezTo>
                      <a:pt x="66" y="46"/>
                      <a:pt x="69" y="46"/>
                      <a:pt x="70" y="45"/>
                    </a:cubicBezTo>
                    <a:cubicBezTo>
                      <a:pt x="70" y="45"/>
                      <a:pt x="68" y="43"/>
                      <a:pt x="68" y="42"/>
                    </a:cubicBezTo>
                    <a:cubicBezTo>
                      <a:pt x="68" y="40"/>
                      <a:pt x="70" y="39"/>
                      <a:pt x="72" y="38"/>
                    </a:cubicBezTo>
                    <a:cubicBezTo>
                      <a:pt x="73" y="38"/>
                      <a:pt x="74" y="38"/>
                      <a:pt x="74" y="38"/>
                    </a:cubicBezTo>
                    <a:cubicBezTo>
                      <a:pt x="75" y="37"/>
                      <a:pt x="76" y="35"/>
                      <a:pt x="76" y="37"/>
                    </a:cubicBezTo>
                    <a:cubicBezTo>
                      <a:pt x="76" y="38"/>
                      <a:pt x="76" y="40"/>
                      <a:pt x="77" y="40"/>
                    </a:cubicBezTo>
                    <a:cubicBezTo>
                      <a:pt x="79" y="40"/>
                      <a:pt x="80" y="38"/>
                      <a:pt x="81" y="38"/>
                    </a:cubicBezTo>
                    <a:cubicBezTo>
                      <a:pt x="81" y="38"/>
                      <a:pt x="85" y="37"/>
                      <a:pt x="85" y="37"/>
                    </a:cubicBezTo>
                    <a:cubicBezTo>
                      <a:pt x="86" y="37"/>
                      <a:pt x="90" y="36"/>
                      <a:pt x="90" y="35"/>
                    </a:cubicBezTo>
                    <a:cubicBezTo>
                      <a:pt x="89" y="34"/>
                      <a:pt x="89" y="32"/>
                      <a:pt x="88" y="32"/>
                    </a:cubicBezTo>
                    <a:cubicBezTo>
                      <a:pt x="88" y="31"/>
                      <a:pt x="87" y="32"/>
                      <a:pt x="86" y="33"/>
                    </a:cubicBezTo>
                    <a:cubicBezTo>
                      <a:pt x="86" y="34"/>
                      <a:pt x="85" y="34"/>
                      <a:pt x="84" y="33"/>
                    </a:cubicBezTo>
                    <a:cubicBezTo>
                      <a:pt x="84" y="32"/>
                      <a:pt x="85" y="30"/>
                      <a:pt x="83" y="31"/>
                    </a:cubicBezTo>
                    <a:cubicBezTo>
                      <a:pt x="82" y="32"/>
                      <a:pt x="82" y="32"/>
                      <a:pt x="81" y="32"/>
                    </a:cubicBezTo>
                    <a:cubicBezTo>
                      <a:pt x="81" y="32"/>
                      <a:pt x="80" y="30"/>
                      <a:pt x="80" y="30"/>
                    </a:cubicBezTo>
                    <a:cubicBezTo>
                      <a:pt x="80" y="30"/>
                      <a:pt x="82" y="29"/>
                      <a:pt x="81" y="28"/>
                    </a:cubicBezTo>
                    <a:cubicBezTo>
                      <a:pt x="80" y="26"/>
                      <a:pt x="78" y="27"/>
                      <a:pt x="77" y="28"/>
                    </a:cubicBezTo>
                    <a:cubicBezTo>
                      <a:pt x="75" y="29"/>
                      <a:pt x="75" y="29"/>
                      <a:pt x="73" y="29"/>
                    </a:cubicBezTo>
                    <a:cubicBezTo>
                      <a:pt x="71" y="30"/>
                      <a:pt x="70" y="30"/>
                      <a:pt x="70" y="30"/>
                    </a:cubicBezTo>
                    <a:cubicBezTo>
                      <a:pt x="70" y="30"/>
                      <a:pt x="71" y="28"/>
                      <a:pt x="72" y="26"/>
                    </a:cubicBezTo>
                    <a:cubicBezTo>
                      <a:pt x="73" y="25"/>
                      <a:pt x="77" y="25"/>
                      <a:pt x="78" y="24"/>
                    </a:cubicBezTo>
                    <a:cubicBezTo>
                      <a:pt x="79" y="23"/>
                      <a:pt x="81" y="25"/>
                      <a:pt x="81" y="25"/>
                    </a:cubicBezTo>
                    <a:cubicBezTo>
                      <a:pt x="81" y="25"/>
                      <a:pt x="83" y="23"/>
                      <a:pt x="83" y="24"/>
                    </a:cubicBezTo>
                    <a:cubicBezTo>
                      <a:pt x="83" y="25"/>
                      <a:pt x="82" y="27"/>
                      <a:pt x="83" y="27"/>
                    </a:cubicBezTo>
                    <a:cubicBezTo>
                      <a:pt x="84" y="27"/>
                      <a:pt x="87" y="26"/>
                      <a:pt x="86" y="25"/>
                    </a:cubicBezTo>
                    <a:cubicBezTo>
                      <a:pt x="85" y="25"/>
                      <a:pt x="87" y="24"/>
                      <a:pt x="88" y="23"/>
                    </a:cubicBezTo>
                    <a:cubicBezTo>
                      <a:pt x="89" y="22"/>
                      <a:pt x="91" y="23"/>
                      <a:pt x="92" y="23"/>
                    </a:cubicBezTo>
                    <a:cubicBezTo>
                      <a:pt x="92" y="23"/>
                      <a:pt x="93" y="21"/>
                      <a:pt x="94" y="21"/>
                    </a:cubicBezTo>
                    <a:cubicBezTo>
                      <a:pt x="95" y="21"/>
                      <a:pt x="96" y="22"/>
                      <a:pt x="94" y="24"/>
                    </a:cubicBezTo>
                    <a:cubicBezTo>
                      <a:pt x="92" y="25"/>
                      <a:pt x="92" y="28"/>
                      <a:pt x="91" y="28"/>
                    </a:cubicBezTo>
                    <a:cubicBezTo>
                      <a:pt x="90" y="29"/>
                      <a:pt x="91" y="30"/>
                      <a:pt x="92" y="30"/>
                    </a:cubicBezTo>
                    <a:cubicBezTo>
                      <a:pt x="93" y="30"/>
                      <a:pt x="95" y="30"/>
                      <a:pt x="96" y="30"/>
                    </a:cubicBezTo>
                    <a:cubicBezTo>
                      <a:pt x="97" y="29"/>
                      <a:pt x="98" y="30"/>
                      <a:pt x="98" y="30"/>
                    </a:cubicBezTo>
                    <a:cubicBezTo>
                      <a:pt x="98" y="31"/>
                      <a:pt x="99" y="30"/>
                      <a:pt x="99" y="30"/>
                    </a:cubicBezTo>
                    <a:cubicBezTo>
                      <a:pt x="99" y="30"/>
                      <a:pt x="102" y="29"/>
                      <a:pt x="102" y="30"/>
                    </a:cubicBezTo>
                    <a:cubicBezTo>
                      <a:pt x="103" y="31"/>
                      <a:pt x="103" y="29"/>
                      <a:pt x="103" y="29"/>
                    </a:cubicBezTo>
                    <a:cubicBezTo>
                      <a:pt x="102" y="28"/>
                      <a:pt x="102" y="27"/>
                      <a:pt x="101" y="26"/>
                    </a:cubicBezTo>
                    <a:cubicBezTo>
                      <a:pt x="101" y="24"/>
                      <a:pt x="100" y="24"/>
                      <a:pt x="99" y="25"/>
                    </a:cubicBezTo>
                    <a:cubicBezTo>
                      <a:pt x="98" y="25"/>
                      <a:pt x="97" y="24"/>
                      <a:pt x="96" y="24"/>
                    </a:cubicBezTo>
                    <a:cubicBezTo>
                      <a:pt x="96" y="23"/>
                      <a:pt x="95" y="24"/>
                      <a:pt x="96" y="23"/>
                    </a:cubicBezTo>
                    <a:cubicBezTo>
                      <a:pt x="96" y="22"/>
                      <a:pt x="97" y="21"/>
                      <a:pt x="97" y="20"/>
                    </a:cubicBezTo>
                    <a:cubicBezTo>
                      <a:pt x="98" y="19"/>
                      <a:pt x="100" y="17"/>
                      <a:pt x="98" y="17"/>
                    </a:cubicBezTo>
                    <a:cubicBezTo>
                      <a:pt x="96" y="16"/>
                      <a:pt x="95" y="16"/>
                      <a:pt x="95" y="15"/>
                    </a:cubicBezTo>
                    <a:cubicBezTo>
                      <a:pt x="95" y="14"/>
                      <a:pt x="92" y="12"/>
                      <a:pt x="92" y="12"/>
                    </a:cubicBezTo>
                    <a:cubicBezTo>
                      <a:pt x="91" y="12"/>
                      <a:pt x="88" y="13"/>
                      <a:pt x="88" y="12"/>
                    </a:cubicBezTo>
                    <a:cubicBezTo>
                      <a:pt x="88" y="11"/>
                      <a:pt x="87" y="8"/>
                      <a:pt x="86" y="8"/>
                    </a:cubicBezTo>
                    <a:cubicBezTo>
                      <a:pt x="86" y="7"/>
                      <a:pt x="83" y="3"/>
                      <a:pt x="82" y="3"/>
                    </a:cubicBezTo>
                    <a:cubicBezTo>
                      <a:pt x="82" y="3"/>
                      <a:pt x="81" y="3"/>
                      <a:pt x="80" y="5"/>
                    </a:cubicBezTo>
                    <a:cubicBezTo>
                      <a:pt x="78" y="7"/>
                      <a:pt x="77" y="7"/>
                      <a:pt x="76" y="7"/>
                    </a:cubicBezTo>
                    <a:cubicBezTo>
                      <a:pt x="75" y="7"/>
                      <a:pt x="73" y="7"/>
                      <a:pt x="73" y="6"/>
                    </a:cubicBezTo>
                    <a:cubicBezTo>
                      <a:pt x="72" y="5"/>
                      <a:pt x="75" y="4"/>
                      <a:pt x="74" y="3"/>
                    </a:cubicBezTo>
                    <a:cubicBezTo>
                      <a:pt x="74" y="2"/>
                      <a:pt x="72" y="2"/>
                      <a:pt x="70" y="2"/>
                    </a:cubicBezTo>
                    <a:cubicBezTo>
                      <a:pt x="69" y="2"/>
                      <a:pt x="68" y="0"/>
                      <a:pt x="65" y="0"/>
                    </a:cubicBezTo>
                    <a:cubicBezTo>
                      <a:pt x="63" y="0"/>
                      <a:pt x="60" y="1"/>
                      <a:pt x="60" y="1"/>
                    </a:cubicBezTo>
                    <a:cubicBezTo>
                      <a:pt x="59" y="1"/>
                      <a:pt x="59" y="2"/>
                      <a:pt x="58" y="4"/>
                    </a:cubicBezTo>
                    <a:cubicBezTo>
                      <a:pt x="58" y="6"/>
                      <a:pt x="59" y="6"/>
                      <a:pt x="58" y="7"/>
                    </a:cubicBezTo>
                    <a:cubicBezTo>
                      <a:pt x="56" y="7"/>
                      <a:pt x="56" y="7"/>
                      <a:pt x="57" y="8"/>
                    </a:cubicBezTo>
                    <a:cubicBezTo>
                      <a:pt x="58" y="9"/>
                      <a:pt x="60" y="11"/>
                      <a:pt x="60" y="11"/>
                    </a:cubicBezTo>
                    <a:cubicBezTo>
                      <a:pt x="60" y="11"/>
                      <a:pt x="59" y="13"/>
                      <a:pt x="58" y="14"/>
                    </a:cubicBezTo>
                    <a:cubicBezTo>
                      <a:pt x="57" y="15"/>
                      <a:pt x="56" y="16"/>
                      <a:pt x="56" y="15"/>
                    </a:cubicBezTo>
                    <a:cubicBezTo>
                      <a:pt x="55" y="14"/>
                      <a:pt x="53" y="14"/>
                      <a:pt x="54" y="15"/>
                    </a:cubicBezTo>
                    <a:cubicBezTo>
                      <a:pt x="54" y="16"/>
                      <a:pt x="55" y="16"/>
                      <a:pt x="55" y="17"/>
                    </a:cubicBezTo>
                    <a:cubicBezTo>
                      <a:pt x="55" y="19"/>
                      <a:pt x="56" y="21"/>
                      <a:pt x="55" y="22"/>
                    </a:cubicBezTo>
                    <a:cubicBezTo>
                      <a:pt x="54" y="23"/>
                      <a:pt x="53" y="22"/>
                      <a:pt x="52" y="23"/>
                    </a:cubicBezTo>
                    <a:cubicBezTo>
                      <a:pt x="51" y="23"/>
                      <a:pt x="51" y="21"/>
                      <a:pt x="51" y="21"/>
                    </a:cubicBezTo>
                    <a:cubicBezTo>
                      <a:pt x="52" y="21"/>
                      <a:pt x="51" y="18"/>
                      <a:pt x="51" y="18"/>
                    </a:cubicBezTo>
                    <a:cubicBezTo>
                      <a:pt x="51" y="18"/>
                      <a:pt x="49" y="21"/>
                      <a:pt x="50" y="19"/>
                    </a:cubicBezTo>
                    <a:cubicBezTo>
                      <a:pt x="50" y="18"/>
                      <a:pt x="49" y="18"/>
                      <a:pt x="49" y="17"/>
                    </a:cubicBezTo>
                    <a:cubicBezTo>
                      <a:pt x="49" y="15"/>
                      <a:pt x="48" y="14"/>
                      <a:pt x="47" y="14"/>
                    </a:cubicBezTo>
                    <a:cubicBezTo>
                      <a:pt x="46" y="15"/>
                      <a:pt x="44" y="15"/>
                      <a:pt x="42" y="15"/>
                    </a:cubicBezTo>
                    <a:cubicBezTo>
                      <a:pt x="39" y="14"/>
                      <a:pt x="39" y="14"/>
                      <a:pt x="37" y="13"/>
                    </a:cubicBezTo>
                    <a:cubicBezTo>
                      <a:pt x="35" y="12"/>
                      <a:pt x="34" y="13"/>
                      <a:pt x="33" y="13"/>
                    </a:cubicBezTo>
                    <a:cubicBezTo>
                      <a:pt x="32" y="14"/>
                      <a:pt x="32" y="12"/>
                      <a:pt x="32" y="12"/>
                    </a:cubicBezTo>
                    <a:cubicBezTo>
                      <a:pt x="17" y="30"/>
                      <a:pt x="6" y="53"/>
                      <a:pt x="0" y="77"/>
                    </a:cubicBezTo>
                    <a:cubicBezTo>
                      <a:pt x="1" y="78"/>
                      <a:pt x="2" y="80"/>
                      <a:pt x="2" y="80"/>
                    </a:cubicBezTo>
                    <a:cubicBezTo>
                      <a:pt x="3" y="82"/>
                      <a:pt x="5" y="87"/>
                      <a:pt x="6" y="87"/>
                    </a:cubicBezTo>
                    <a:cubicBezTo>
                      <a:pt x="6" y="87"/>
                      <a:pt x="8" y="90"/>
                      <a:pt x="8" y="90"/>
                    </a:cubicBezTo>
                    <a:cubicBezTo>
                      <a:pt x="8" y="90"/>
                      <a:pt x="9" y="92"/>
                      <a:pt x="8" y="93"/>
                    </a:cubicBezTo>
                    <a:cubicBezTo>
                      <a:pt x="8" y="94"/>
                      <a:pt x="9" y="96"/>
                      <a:pt x="10" y="97"/>
                    </a:cubicBezTo>
                    <a:cubicBezTo>
                      <a:pt x="10" y="98"/>
                      <a:pt x="14" y="98"/>
                      <a:pt x="14" y="101"/>
                    </a:cubicBezTo>
                    <a:cubicBezTo>
                      <a:pt x="14" y="101"/>
                      <a:pt x="15" y="105"/>
                      <a:pt x="16" y="105"/>
                    </a:cubicBezTo>
                    <a:cubicBezTo>
                      <a:pt x="18" y="105"/>
                      <a:pt x="20" y="104"/>
                      <a:pt x="20" y="105"/>
                    </a:cubicBezTo>
                    <a:cubicBezTo>
                      <a:pt x="20" y="105"/>
                      <a:pt x="22" y="108"/>
                      <a:pt x="22" y="106"/>
                    </a:cubicBezTo>
                    <a:cubicBezTo>
                      <a:pt x="23" y="105"/>
                      <a:pt x="23" y="104"/>
                      <a:pt x="24" y="104"/>
                    </a:cubicBezTo>
                    <a:cubicBezTo>
                      <a:pt x="26" y="104"/>
                      <a:pt x="26" y="106"/>
                      <a:pt x="27" y="107"/>
                    </a:cubicBezTo>
                    <a:cubicBezTo>
                      <a:pt x="28" y="108"/>
                      <a:pt x="30" y="110"/>
                      <a:pt x="31" y="110"/>
                    </a:cubicBezTo>
                    <a:cubicBezTo>
                      <a:pt x="31" y="110"/>
                      <a:pt x="33" y="112"/>
                      <a:pt x="33" y="111"/>
                    </a:cubicBezTo>
                    <a:cubicBezTo>
                      <a:pt x="34" y="111"/>
                      <a:pt x="35" y="112"/>
                      <a:pt x="36" y="112"/>
                    </a:cubicBezTo>
                    <a:cubicBezTo>
                      <a:pt x="36" y="112"/>
                      <a:pt x="38" y="114"/>
                      <a:pt x="38" y="116"/>
                    </a:cubicBezTo>
                    <a:cubicBezTo>
                      <a:pt x="37" y="119"/>
                      <a:pt x="40" y="119"/>
                      <a:pt x="40" y="120"/>
                    </a:cubicBezTo>
                    <a:cubicBezTo>
                      <a:pt x="41" y="120"/>
                      <a:pt x="43" y="122"/>
                      <a:pt x="43" y="123"/>
                    </a:cubicBezTo>
                    <a:cubicBezTo>
                      <a:pt x="44" y="124"/>
                      <a:pt x="46" y="124"/>
                      <a:pt x="46" y="125"/>
                    </a:cubicBezTo>
                    <a:cubicBezTo>
                      <a:pt x="47" y="125"/>
                      <a:pt x="47" y="126"/>
                      <a:pt x="48" y="125"/>
                    </a:cubicBezTo>
                    <a:cubicBezTo>
                      <a:pt x="50" y="125"/>
                      <a:pt x="49" y="123"/>
                      <a:pt x="49" y="123"/>
                    </a:cubicBezTo>
                    <a:cubicBezTo>
                      <a:pt x="49" y="123"/>
                      <a:pt x="51" y="122"/>
                      <a:pt x="52" y="123"/>
                    </a:cubicBezTo>
                    <a:cubicBezTo>
                      <a:pt x="52" y="124"/>
                      <a:pt x="53" y="127"/>
                      <a:pt x="53" y="127"/>
                    </a:cubicBezTo>
                    <a:cubicBezTo>
                      <a:pt x="54" y="127"/>
                      <a:pt x="55" y="130"/>
                      <a:pt x="54" y="133"/>
                    </a:cubicBezTo>
                    <a:cubicBezTo>
                      <a:pt x="54" y="135"/>
                      <a:pt x="54" y="137"/>
                      <a:pt x="53" y="137"/>
                    </a:cubicBezTo>
                    <a:cubicBezTo>
                      <a:pt x="53" y="137"/>
                      <a:pt x="51" y="139"/>
                      <a:pt x="50" y="139"/>
                    </a:cubicBezTo>
                    <a:cubicBezTo>
                      <a:pt x="49" y="140"/>
                      <a:pt x="48" y="143"/>
                      <a:pt x="48" y="144"/>
                    </a:cubicBezTo>
                    <a:cubicBezTo>
                      <a:pt x="48" y="145"/>
                      <a:pt x="49" y="148"/>
                      <a:pt x="49" y="150"/>
                    </a:cubicBezTo>
                    <a:cubicBezTo>
                      <a:pt x="49" y="151"/>
                      <a:pt x="48" y="152"/>
                      <a:pt x="48" y="154"/>
                    </a:cubicBezTo>
                    <a:cubicBezTo>
                      <a:pt x="49" y="157"/>
                      <a:pt x="52" y="157"/>
                      <a:pt x="52" y="159"/>
                    </a:cubicBezTo>
                    <a:cubicBezTo>
                      <a:pt x="52" y="161"/>
                      <a:pt x="55" y="166"/>
                      <a:pt x="55" y="167"/>
                    </a:cubicBezTo>
                    <a:cubicBezTo>
                      <a:pt x="56" y="169"/>
                      <a:pt x="58" y="172"/>
                      <a:pt x="58" y="174"/>
                    </a:cubicBezTo>
                    <a:cubicBezTo>
                      <a:pt x="58" y="177"/>
                      <a:pt x="63" y="179"/>
                      <a:pt x="64" y="179"/>
                    </a:cubicBezTo>
                    <a:cubicBezTo>
                      <a:pt x="64" y="179"/>
                      <a:pt x="66" y="181"/>
                      <a:pt x="67" y="181"/>
                    </a:cubicBezTo>
                    <a:cubicBezTo>
                      <a:pt x="68" y="182"/>
                      <a:pt x="69" y="183"/>
                      <a:pt x="70" y="185"/>
                    </a:cubicBezTo>
                    <a:cubicBezTo>
                      <a:pt x="71" y="186"/>
                      <a:pt x="71" y="188"/>
                      <a:pt x="71" y="189"/>
                    </a:cubicBezTo>
                    <a:cubicBezTo>
                      <a:pt x="71" y="189"/>
                      <a:pt x="71" y="195"/>
                      <a:pt x="71" y="198"/>
                    </a:cubicBezTo>
                    <a:cubicBezTo>
                      <a:pt x="71" y="201"/>
                      <a:pt x="73" y="204"/>
                      <a:pt x="72" y="205"/>
                    </a:cubicBezTo>
                    <a:cubicBezTo>
                      <a:pt x="71" y="205"/>
                      <a:pt x="69" y="206"/>
                      <a:pt x="70" y="207"/>
                    </a:cubicBezTo>
                    <a:cubicBezTo>
                      <a:pt x="71" y="208"/>
                      <a:pt x="70" y="208"/>
                      <a:pt x="70" y="209"/>
                    </a:cubicBezTo>
                    <a:cubicBezTo>
                      <a:pt x="70" y="209"/>
                      <a:pt x="71" y="212"/>
                      <a:pt x="71" y="213"/>
                    </a:cubicBezTo>
                    <a:cubicBezTo>
                      <a:pt x="70" y="214"/>
                      <a:pt x="70" y="216"/>
                      <a:pt x="70" y="217"/>
                    </a:cubicBezTo>
                    <a:cubicBezTo>
                      <a:pt x="69" y="217"/>
                      <a:pt x="68" y="218"/>
                      <a:pt x="69" y="220"/>
                    </a:cubicBezTo>
                    <a:cubicBezTo>
                      <a:pt x="69" y="221"/>
                      <a:pt x="68" y="221"/>
                      <a:pt x="68" y="222"/>
                    </a:cubicBezTo>
                    <a:cubicBezTo>
                      <a:pt x="68" y="223"/>
                      <a:pt x="70" y="223"/>
                      <a:pt x="70" y="224"/>
                    </a:cubicBezTo>
                    <a:cubicBezTo>
                      <a:pt x="69" y="226"/>
                      <a:pt x="69" y="226"/>
                      <a:pt x="69" y="227"/>
                    </a:cubicBezTo>
                    <a:cubicBezTo>
                      <a:pt x="69" y="229"/>
                      <a:pt x="70" y="230"/>
                      <a:pt x="70" y="231"/>
                    </a:cubicBezTo>
                    <a:cubicBezTo>
                      <a:pt x="70" y="231"/>
                      <a:pt x="70" y="232"/>
                      <a:pt x="69" y="233"/>
                    </a:cubicBezTo>
                    <a:cubicBezTo>
                      <a:pt x="68" y="234"/>
                      <a:pt x="68" y="235"/>
                      <a:pt x="68" y="236"/>
                    </a:cubicBezTo>
                    <a:cubicBezTo>
                      <a:pt x="68" y="236"/>
                      <a:pt x="69" y="237"/>
                      <a:pt x="69" y="238"/>
                    </a:cubicBezTo>
                    <a:cubicBezTo>
                      <a:pt x="69" y="238"/>
                      <a:pt x="68" y="239"/>
                      <a:pt x="69" y="240"/>
                    </a:cubicBezTo>
                    <a:cubicBezTo>
                      <a:pt x="69" y="241"/>
                      <a:pt x="70" y="241"/>
                      <a:pt x="71" y="241"/>
                    </a:cubicBezTo>
                    <a:cubicBezTo>
                      <a:pt x="71" y="242"/>
                      <a:pt x="69" y="242"/>
                      <a:pt x="70" y="243"/>
                    </a:cubicBezTo>
                    <a:cubicBezTo>
                      <a:pt x="71" y="244"/>
                      <a:pt x="72" y="243"/>
                      <a:pt x="72" y="245"/>
                    </a:cubicBezTo>
                    <a:cubicBezTo>
                      <a:pt x="72" y="245"/>
                      <a:pt x="73" y="246"/>
                      <a:pt x="73" y="246"/>
                    </a:cubicBezTo>
                    <a:cubicBezTo>
                      <a:pt x="73" y="246"/>
                      <a:pt x="74" y="246"/>
                      <a:pt x="74" y="246"/>
                    </a:cubicBezTo>
                    <a:cubicBezTo>
                      <a:pt x="74" y="247"/>
                      <a:pt x="75" y="247"/>
                      <a:pt x="75" y="247"/>
                    </a:cubicBezTo>
                    <a:cubicBezTo>
                      <a:pt x="75" y="247"/>
                      <a:pt x="77" y="248"/>
                      <a:pt x="77" y="248"/>
                    </a:cubicBezTo>
                    <a:close/>
                    <a:moveTo>
                      <a:pt x="55" y="38"/>
                    </a:moveTo>
                    <a:cubicBezTo>
                      <a:pt x="55" y="38"/>
                      <a:pt x="58" y="37"/>
                      <a:pt x="59" y="38"/>
                    </a:cubicBezTo>
                    <a:cubicBezTo>
                      <a:pt x="60" y="39"/>
                      <a:pt x="58" y="39"/>
                      <a:pt x="57" y="40"/>
                    </a:cubicBezTo>
                    <a:cubicBezTo>
                      <a:pt x="55" y="41"/>
                      <a:pt x="55" y="41"/>
                      <a:pt x="54" y="42"/>
                    </a:cubicBezTo>
                    <a:cubicBezTo>
                      <a:pt x="53" y="43"/>
                      <a:pt x="51" y="43"/>
                      <a:pt x="50" y="44"/>
                    </a:cubicBezTo>
                    <a:cubicBezTo>
                      <a:pt x="49" y="45"/>
                      <a:pt x="48" y="46"/>
                      <a:pt x="47" y="45"/>
                    </a:cubicBezTo>
                    <a:cubicBezTo>
                      <a:pt x="47" y="44"/>
                      <a:pt x="48" y="45"/>
                      <a:pt x="48" y="44"/>
                    </a:cubicBezTo>
                    <a:cubicBezTo>
                      <a:pt x="48" y="44"/>
                      <a:pt x="51" y="42"/>
                      <a:pt x="51" y="42"/>
                    </a:cubicBezTo>
                    <a:cubicBezTo>
                      <a:pt x="51" y="42"/>
                      <a:pt x="54" y="37"/>
                      <a:pt x="55" y="38"/>
                    </a:cubicBezTo>
                    <a:close/>
                    <a:moveTo>
                      <a:pt x="50" y="34"/>
                    </a:moveTo>
                    <a:cubicBezTo>
                      <a:pt x="51" y="34"/>
                      <a:pt x="53" y="37"/>
                      <a:pt x="52" y="37"/>
                    </a:cubicBezTo>
                    <a:cubicBezTo>
                      <a:pt x="51" y="38"/>
                      <a:pt x="50" y="37"/>
                      <a:pt x="50" y="35"/>
                    </a:cubicBezTo>
                    <a:cubicBezTo>
                      <a:pt x="50" y="34"/>
                      <a:pt x="49" y="38"/>
                      <a:pt x="49" y="39"/>
                    </a:cubicBezTo>
                    <a:cubicBezTo>
                      <a:pt x="50" y="40"/>
                      <a:pt x="48" y="42"/>
                      <a:pt x="48" y="42"/>
                    </a:cubicBezTo>
                    <a:cubicBezTo>
                      <a:pt x="47" y="42"/>
                      <a:pt x="47" y="40"/>
                      <a:pt x="47" y="38"/>
                    </a:cubicBezTo>
                    <a:cubicBezTo>
                      <a:pt x="47" y="37"/>
                      <a:pt x="46" y="35"/>
                      <a:pt x="45" y="35"/>
                    </a:cubicBezTo>
                    <a:cubicBezTo>
                      <a:pt x="43" y="36"/>
                      <a:pt x="42" y="38"/>
                      <a:pt x="41" y="38"/>
                    </a:cubicBezTo>
                    <a:cubicBezTo>
                      <a:pt x="41" y="39"/>
                      <a:pt x="41" y="42"/>
                      <a:pt x="41" y="43"/>
                    </a:cubicBezTo>
                    <a:cubicBezTo>
                      <a:pt x="41" y="43"/>
                      <a:pt x="41" y="46"/>
                      <a:pt x="39" y="46"/>
                    </a:cubicBezTo>
                    <a:cubicBezTo>
                      <a:pt x="38" y="46"/>
                      <a:pt x="38" y="43"/>
                      <a:pt x="39" y="42"/>
                    </a:cubicBezTo>
                    <a:cubicBezTo>
                      <a:pt x="39" y="40"/>
                      <a:pt x="38" y="38"/>
                      <a:pt x="39" y="36"/>
                    </a:cubicBezTo>
                    <a:cubicBezTo>
                      <a:pt x="40" y="35"/>
                      <a:pt x="42" y="34"/>
                      <a:pt x="43" y="34"/>
                    </a:cubicBezTo>
                    <a:cubicBezTo>
                      <a:pt x="44" y="33"/>
                      <a:pt x="46" y="34"/>
                      <a:pt x="47" y="34"/>
                    </a:cubicBezTo>
                    <a:cubicBezTo>
                      <a:pt x="47" y="34"/>
                      <a:pt x="49" y="34"/>
                      <a:pt x="50" y="34"/>
                    </a:cubicBezTo>
                    <a:close/>
                    <a:moveTo>
                      <a:pt x="36" y="30"/>
                    </a:moveTo>
                    <a:cubicBezTo>
                      <a:pt x="38" y="29"/>
                      <a:pt x="40" y="26"/>
                      <a:pt x="41" y="27"/>
                    </a:cubicBezTo>
                    <a:cubicBezTo>
                      <a:pt x="44" y="29"/>
                      <a:pt x="44" y="29"/>
                      <a:pt x="44" y="29"/>
                    </a:cubicBezTo>
                    <a:cubicBezTo>
                      <a:pt x="45" y="30"/>
                      <a:pt x="44" y="32"/>
                      <a:pt x="43" y="32"/>
                    </a:cubicBezTo>
                    <a:cubicBezTo>
                      <a:pt x="43" y="32"/>
                      <a:pt x="41" y="32"/>
                      <a:pt x="40" y="32"/>
                    </a:cubicBezTo>
                    <a:cubicBezTo>
                      <a:pt x="39" y="32"/>
                      <a:pt x="39" y="31"/>
                      <a:pt x="38" y="31"/>
                    </a:cubicBezTo>
                    <a:cubicBezTo>
                      <a:pt x="38" y="31"/>
                      <a:pt x="36" y="32"/>
                      <a:pt x="36" y="33"/>
                    </a:cubicBezTo>
                    <a:cubicBezTo>
                      <a:pt x="35" y="33"/>
                      <a:pt x="33" y="33"/>
                      <a:pt x="33" y="32"/>
                    </a:cubicBezTo>
                    <a:cubicBezTo>
                      <a:pt x="33" y="31"/>
                      <a:pt x="34" y="31"/>
                      <a:pt x="36" y="3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2" name="Freeform 13">
                <a:extLst>
                  <a:ext uri="{FF2B5EF4-FFF2-40B4-BE49-F238E27FC236}">
                    <a16:creationId xmlns:a16="http://schemas.microsoft.com/office/drawing/2014/main" id="{F87CF0FD-5F27-5839-9F3F-382D156942A0}"/>
                  </a:ext>
                </a:extLst>
              </p:cNvPr>
              <p:cNvSpPr>
                <a:spLocks/>
              </p:cNvSpPr>
              <p:nvPr/>
            </p:nvSpPr>
            <p:spPr bwMode="auto">
              <a:xfrm>
                <a:off x="2098" y="796"/>
                <a:ext cx="93" cy="35"/>
              </a:xfrm>
              <a:custGeom>
                <a:avLst/>
                <a:gdLst>
                  <a:gd name="T0" fmla="*/ 2 w 13"/>
                  <a:gd name="T1" fmla="*/ 4 h 5"/>
                  <a:gd name="T2" fmla="*/ 2 w 13"/>
                  <a:gd name="T3" fmla="*/ 5 h 5"/>
                  <a:gd name="T4" fmla="*/ 5 w 13"/>
                  <a:gd name="T5" fmla="*/ 4 h 5"/>
                  <a:gd name="T6" fmla="*/ 8 w 13"/>
                  <a:gd name="T7" fmla="*/ 3 h 5"/>
                  <a:gd name="T8" fmla="*/ 10 w 13"/>
                  <a:gd name="T9" fmla="*/ 5 h 5"/>
                  <a:gd name="T10" fmla="*/ 11 w 13"/>
                  <a:gd name="T11" fmla="*/ 3 h 5"/>
                  <a:gd name="T12" fmla="*/ 7 w 13"/>
                  <a:gd name="T13" fmla="*/ 1 h 5"/>
                  <a:gd name="T14" fmla="*/ 5 w 13"/>
                  <a:gd name="T15" fmla="*/ 0 h 5"/>
                  <a:gd name="T16" fmla="*/ 4 w 13"/>
                  <a:gd name="T17" fmla="*/ 1 h 5"/>
                  <a:gd name="T18" fmla="*/ 2 w 13"/>
                  <a:gd name="T19" fmla="*/ 3 h 5"/>
                  <a:gd name="T20" fmla="*/ 2 w 13"/>
                  <a:gd name="T21" fmla="*/ 4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 h="5">
                    <a:moveTo>
                      <a:pt x="2" y="4"/>
                    </a:moveTo>
                    <a:cubicBezTo>
                      <a:pt x="0" y="5"/>
                      <a:pt x="1" y="5"/>
                      <a:pt x="2" y="5"/>
                    </a:cubicBezTo>
                    <a:cubicBezTo>
                      <a:pt x="3" y="5"/>
                      <a:pt x="5" y="4"/>
                      <a:pt x="5" y="4"/>
                    </a:cubicBezTo>
                    <a:cubicBezTo>
                      <a:pt x="5" y="4"/>
                      <a:pt x="8" y="2"/>
                      <a:pt x="8" y="3"/>
                    </a:cubicBezTo>
                    <a:cubicBezTo>
                      <a:pt x="9" y="4"/>
                      <a:pt x="8" y="5"/>
                      <a:pt x="10" y="5"/>
                    </a:cubicBezTo>
                    <a:cubicBezTo>
                      <a:pt x="11" y="5"/>
                      <a:pt x="13" y="4"/>
                      <a:pt x="11" y="3"/>
                    </a:cubicBezTo>
                    <a:cubicBezTo>
                      <a:pt x="9" y="2"/>
                      <a:pt x="8" y="2"/>
                      <a:pt x="7" y="1"/>
                    </a:cubicBezTo>
                    <a:cubicBezTo>
                      <a:pt x="6" y="0"/>
                      <a:pt x="6" y="0"/>
                      <a:pt x="5" y="0"/>
                    </a:cubicBezTo>
                    <a:cubicBezTo>
                      <a:pt x="5" y="1"/>
                      <a:pt x="5" y="1"/>
                      <a:pt x="4" y="1"/>
                    </a:cubicBezTo>
                    <a:cubicBezTo>
                      <a:pt x="4" y="1"/>
                      <a:pt x="3" y="2"/>
                      <a:pt x="2" y="3"/>
                    </a:cubicBezTo>
                    <a:cubicBezTo>
                      <a:pt x="2" y="3"/>
                      <a:pt x="2" y="3"/>
                      <a:pt x="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3" name="Freeform 14">
                <a:extLst>
                  <a:ext uri="{FF2B5EF4-FFF2-40B4-BE49-F238E27FC236}">
                    <a16:creationId xmlns:a16="http://schemas.microsoft.com/office/drawing/2014/main" id="{86DBB212-8B3F-A3DF-3AB4-BF07B6DAB257}"/>
                  </a:ext>
                </a:extLst>
              </p:cNvPr>
              <p:cNvSpPr>
                <a:spLocks/>
              </p:cNvSpPr>
              <p:nvPr/>
            </p:nvSpPr>
            <p:spPr bwMode="auto">
              <a:xfrm>
                <a:off x="2134" y="831"/>
                <a:ext cx="21" cy="15"/>
              </a:xfrm>
              <a:custGeom>
                <a:avLst/>
                <a:gdLst>
                  <a:gd name="T0" fmla="*/ 0 w 3"/>
                  <a:gd name="T1" fmla="*/ 1 h 2"/>
                  <a:gd name="T2" fmla="*/ 3 w 3"/>
                  <a:gd name="T3" fmla="*/ 2 h 2"/>
                  <a:gd name="T4" fmla="*/ 0 w 3"/>
                  <a:gd name="T5" fmla="*/ 1 h 2"/>
                </a:gdLst>
                <a:ahLst/>
                <a:cxnLst>
                  <a:cxn ang="0">
                    <a:pos x="T0" y="T1"/>
                  </a:cxn>
                  <a:cxn ang="0">
                    <a:pos x="T2" y="T3"/>
                  </a:cxn>
                  <a:cxn ang="0">
                    <a:pos x="T4" y="T5"/>
                  </a:cxn>
                </a:cxnLst>
                <a:rect l="0" t="0" r="r" b="b"/>
                <a:pathLst>
                  <a:path w="3" h="2">
                    <a:moveTo>
                      <a:pt x="0" y="1"/>
                    </a:moveTo>
                    <a:cubicBezTo>
                      <a:pt x="0" y="2"/>
                      <a:pt x="2" y="2"/>
                      <a:pt x="3" y="2"/>
                    </a:cubicBezTo>
                    <a:cubicBezTo>
                      <a:pt x="3" y="1"/>
                      <a:pt x="2" y="0"/>
                      <a:pt x="0"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4" name="Freeform 15">
                <a:extLst>
                  <a:ext uri="{FF2B5EF4-FFF2-40B4-BE49-F238E27FC236}">
                    <a16:creationId xmlns:a16="http://schemas.microsoft.com/office/drawing/2014/main" id="{630AC5C9-0F3F-6B69-265F-BB3C4AD85A9E}"/>
                  </a:ext>
                </a:extLst>
              </p:cNvPr>
              <p:cNvSpPr>
                <a:spLocks/>
              </p:cNvSpPr>
              <p:nvPr/>
            </p:nvSpPr>
            <p:spPr bwMode="auto">
              <a:xfrm>
                <a:off x="2162" y="838"/>
                <a:ext cx="29" cy="22"/>
              </a:xfrm>
              <a:custGeom>
                <a:avLst/>
                <a:gdLst>
                  <a:gd name="T0" fmla="*/ 2 w 4"/>
                  <a:gd name="T1" fmla="*/ 1 h 3"/>
                  <a:gd name="T2" fmla="*/ 3 w 4"/>
                  <a:gd name="T3" fmla="*/ 2 h 3"/>
                  <a:gd name="T4" fmla="*/ 2 w 4"/>
                  <a:gd name="T5" fmla="*/ 1 h 3"/>
                </a:gdLst>
                <a:ahLst/>
                <a:cxnLst>
                  <a:cxn ang="0">
                    <a:pos x="T0" y="T1"/>
                  </a:cxn>
                  <a:cxn ang="0">
                    <a:pos x="T2" y="T3"/>
                  </a:cxn>
                  <a:cxn ang="0">
                    <a:pos x="T4" y="T5"/>
                  </a:cxn>
                </a:cxnLst>
                <a:rect l="0" t="0" r="r" b="b"/>
                <a:pathLst>
                  <a:path w="4" h="3">
                    <a:moveTo>
                      <a:pt x="2" y="1"/>
                    </a:moveTo>
                    <a:cubicBezTo>
                      <a:pt x="0" y="1"/>
                      <a:pt x="2" y="3"/>
                      <a:pt x="3" y="2"/>
                    </a:cubicBezTo>
                    <a:cubicBezTo>
                      <a:pt x="4" y="1"/>
                      <a:pt x="4" y="0"/>
                      <a:pt x="2"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5" name="Freeform 16">
                <a:extLst>
                  <a:ext uri="{FF2B5EF4-FFF2-40B4-BE49-F238E27FC236}">
                    <a16:creationId xmlns:a16="http://schemas.microsoft.com/office/drawing/2014/main" id="{696BE658-10F6-A5CE-2A34-63DBA380F5C7}"/>
                  </a:ext>
                </a:extLst>
              </p:cNvPr>
              <p:cNvSpPr>
                <a:spLocks/>
              </p:cNvSpPr>
              <p:nvPr/>
            </p:nvSpPr>
            <p:spPr bwMode="auto">
              <a:xfrm>
                <a:off x="2923" y="760"/>
                <a:ext cx="135" cy="50"/>
              </a:xfrm>
              <a:custGeom>
                <a:avLst/>
                <a:gdLst>
                  <a:gd name="T0" fmla="*/ 7 w 19"/>
                  <a:gd name="T1" fmla="*/ 5 h 7"/>
                  <a:gd name="T2" fmla="*/ 10 w 19"/>
                  <a:gd name="T3" fmla="*/ 7 h 7"/>
                  <a:gd name="T4" fmla="*/ 14 w 19"/>
                  <a:gd name="T5" fmla="*/ 5 h 7"/>
                  <a:gd name="T6" fmla="*/ 17 w 19"/>
                  <a:gd name="T7" fmla="*/ 4 h 7"/>
                  <a:gd name="T8" fmla="*/ 18 w 19"/>
                  <a:gd name="T9" fmla="*/ 2 h 7"/>
                  <a:gd name="T10" fmla="*/ 14 w 19"/>
                  <a:gd name="T11" fmla="*/ 0 h 7"/>
                  <a:gd name="T12" fmla="*/ 10 w 19"/>
                  <a:gd name="T13" fmla="*/ 1 h 7"/>
                  <a:gd name="T14" fmla="*/ 6 w 19"/>
                  <a:gd name="T15" fmla="*/ 1 h 7"/>
                  <a:gd name="T16" fmla="*/ 1 w 19"/>
                  <a:gd name="T17" fmla="*/ 0 h 7"/>
                  <a:gd name="T18" fmla="*/ 1 w 19"/>
                  <a:gd name="T19" fmla="*/ 2 h 7"/>
                  <a:gd name="T20" fmla="*/ 3 w 19"/>
                  <a:gd name="T21" fmla="*/ 5 h 7"/>
                  <a:gd name="T22" fmla="*/ 7 w 19"/>
                  <a:gd name="T23"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 h="7">
                    <a:moveTo>
                      <a:pt x="7" y="5"/>
                    </a:moveTo>
                    <a:cubicBezTo>
                      <a:pt x="7" y="6"/>
                      <a:pt x="8" y="7"/>
                      <a:pt x="10" y="7"/>
                    </a:cubicBezTo>
                    <a:cubicBezTo>
                      <a:pt x="12" y="6"/>
                      <a:pt x="13" y="6"/>
                      <a:pt x="14" y="5"/>
                    </a:cubicBezTo>
                    <a:cubicBezTo>
                      <a:pt x="14" y="4"/>
                      <a:pt x="17" y="4"/>
                      <a:pt x="17" y="4"/>
                    </a:cubicBezTo>
                    <a:cubicBezTo>
                      <a:pt x="17" y="4"/>
                      <a:pt x="19" y="3"/>
                      <a:pt x="18" y="2"/>
                    </a:cubicBezTo>
                    <a:cubicBezTo>
                      <a:pt x="17" y="1"/>
                      <a:pt x="15" y="1"/>
                      <a:pt x="14" y="0"/>
                    </a:cubicBezTo>
                    <a:cubicBezTo>
                      <a:pt x="13" y="0"/>
                      <a:pt x="13" y="1"/>
                      <a:pt x="10" y="1"/>
                    </a:cubicBezTo>
                    <a:cubicBezTo>
                      <a:pt x="8" y="1"/>
                      <a:pt x="7" y="2"/>
                      <a:pt x="6" y="1"/>
                    </a:cubicBezTo>
                    <a:cubicBezTo>
                      <a:pt x="5" y="0"/>
                      <a:pt x="1" y="0"/>
                      <a:pt x="1" y="0"/>
                    </a:cubicBezTo>
                    <a:cubicBezTo>
                      <a:pt x="1" y="1"/>
                      <a:pt x="0" y="1"/>
                      <a:pt x="1" y="2"/>
                    </a:cubicBezTo>
                    <a:cubicBezTo>
                      <a:pt x="2" y="4"/>
                      <a:pt x="2" y="5"/>
                      <a:pt x="3" y="5"/>
                    </a:cubicBezTo>
                    <a:cubicBezTo>
                      <a:pt x="4" y="5"/>
                      <a:pt x="6" y="5"/>
                      <a:pt x="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6" name="Freeform 17">
                <a:extLst>
                  <a:ext uri="{FF2B5EF4-FFF2-40B4-BE49-F238E27FC236}">
                    <a16:creationId xmlns:a16="http://schemas.microsoft.com/office/drawing/2014/main" id="{A6C1DBF2-28E3-164F-29B3-6A724D4F57A8}"/>
                  </a:ext>
                </a:extLst>
              </p:cNvPr>
              <p:cNvSpPr>
                <a:spLocks/>
              </p:cNvSpPr>
              <p:nvPr/>
            </p:nvSpPr>
            <p:spPr bwMode="auto">
              <a:xfrm>
                <a:off x="2340" y="512"/>
                <a:ext cx="668" cy="341"/>
              </a:xfrm>
              <a:custGeom>
                <a:avLst/>
                <a:gdLst>
                  <a:gd name="T0" fmla="*/ 3 w 94"/>
                  <a:gd name="T1" fmla="*/ 20 h 48"/>
                  <a:gd name="T2" fmla="*/ 5 w 94"/>
                  <a:gd name="T3" fmla="*/ 20 h 48"/>
                  <a:gd name="T4" fmla="*/ 16 w 94"/>
                  <a:gd name="T5" fmla="*/ 20 h 48"/>
                  <a:gd name="T6" fmla="*/ 22 w 94"/>
                  <a:gd name="T7" fmla="*/ 28 h 48"/>
                  <a:gd name="T8" fmla="*/ 27 w 94"/>
                  <a:gd name="T9" fmla="*/ 27 h 48"/>
                  <a:gd name="T10" fmla="*/ 28 w 94"/>
                  <a:gd name="T11" fmla="*/ 31 h 48"/>
                  <a:gd name="T12" fmla="*/ 27 w 94"/>
                  <a:gd name="T13" fmla="*/ 34 h 48"/>
                  <a:gd name="T14" fmla="*/ 25 w 94"/>
                  <a:gd name="T15" fmla="*/ 34 h 48"/>
                  <a:gd name="T16" fmla="*/ 25 w 94"/>
                  <a:gd name="T17" fmla="*/ 38 h 48"/>
                  <a:gd name="T18" fmla="*/ 27 w 94"/>
                  <a:gd name="T19" fmla="*/ 40 h 48"/>
                  <a:gd name="T20" fmla="*/ 34 w 94"/>
                  <a:gd name="T21" fmla="*/ 46 h 48"/>
                  <a:gd name="T22" fmla="*/ 39 w 94"/>
                  <a:gd name="T23" fmla="*/ 48 h 48"/>
                  <a:gd name="T24" fmla="*/ 43 w 94"/>
                  <a:gd name="T25" fmla="*/ 43 h 48"/>
                  <a:gd name="T26" fmla="*/ 46 w 94"/>
                  <a:gd name="T27" fmla="*/ 40 h 48"/>
                  <a:gd name="T28" fmla="*/ 52 w 94"/>
                  <a:gd name="T29" fmla="*/ 36 h 48"/>
                  <a:gd name="T30" fmla="*/ 61 w 94"/>
                  <a:gd name="T31" fmla="*/ 32 h 48"/>
                  <a:gd name="T32" fmla="*/ 73 w 94"/>
                  <a:gd name="T33" fmla="*/ 30 h 48"/>
                  <a:gd name="T34" fmla="*/ 72 w 94"/>
                  <a:gd name="T35" fmla="*/ 28 h 48"/>
                  <a:gd name="T36" fmla="*/ 75 w 94"/>
                  <a:gd name="T37" fmla="*/ 27 h 48"/>
                  <a:gd name="T38" fmla="*/ 79 w 94"/>
                  <a:gd name="T39" fmla="*/ 27 h 48"/>
                  <a:gd name="T40" fmla="*/ 78 w 94"/>
                  <a:gd name="T41" fmla="*/ 22 h 48"/>
                  <a:gd name="T42" fmla="*/ 85 w 94"/>
                  <a:gd name="T43" fmla="*/ 18 h 48"/>
                  <a:gd name="T44" fmla="*/ 83 w 94"/>
                  <a:gd name="T45" fmla="*/ 16 h 48"/>
                  <a:gd name="T46" fmla="*/ 91 w 94"/>
                  <a:gd name="T47" fmla="*/ 9 h 48"/>
                  <a:gd name="T48" fmla="*/ 87 w 94"/>
                  <a:gd name="T49" fmla="*/ 7 h 48"/>
                  <a:gd name="T50" fmla="*/ 78 w 94"/>
                  <a:gd name="T51" fmla="*/ 5 h 48"/>
                  <a:gd name="T52" fmla="*/ 73 w 94"/>
                  <a:gd name="T53" fmla="*/ 2 h 48"/>
                  <a:gd name="T54" fmla="*/ 65 w 94"/>
                  <a:gd name="T55" fmla="*/ 3 h 48"/>
                  <a:gd name="T56" fmla="*/ 53 w 94"/>
                  <a:gd name="T57" fmla="*/ 3 h 48"/>
                  <a:gd name="T58" fmla="*/ 66 w 94"/>
                  <a:gd name="T59" fmla="*/ 2 h 48"/>
                  <a:gd name="T60" fmla="*/ 58 w 94"/>
                  <a:gd name="T61" fmla="*/ 0 h 48"/>
                  <a:gd name="T62" fmla="*/ 36 w 94"/>
                  <a:gd name="T63" fmla="*/ 5 h 48"/>
                  <a:gd name="T64" fmla="*/ 32 w 94"/>
                  <a:gd name="T65" fmla="*/ 6 h 48"/>
                  <a:gd name="T66" fmla="*/ 27 w 94"/>
                  <a:gd name="T67" fmla="*/ 7 h 48"/>
                  <a:gd name="T68" fmla="*/ 1 w 94"/>
                  <a:gd name="T69" fmla="*/ 21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94" h="48">
                    <a:moveTo>
                      <a:pt x="1" y="21"/>
                    </a:moveTo>
                    <a:cubicBezTo>
                      <a:pt x="1" y="21"/>
                      <a:pt x="3" y="21"/>
                      <a:pt x="3" y="20"/>
                    </a:cubicBezTo>
                    <a:cubicBezTo>
                      <a:pt x="4" y="20"/>
                      <a:pt x="5" y="18"/>
                      <a:pt x="5" y="18"/>
                    </a:cubicBezTo>
                    <a:cubicBezTo>
                      <a:pt x="5" y="18"/>
                      <a:pt x="4" y="19"/>
                      <a:pt x="5" y="20"/>
                    </a:cubicBezTo>
                    <a:cubicBezTo>
                      <a:pt x="6" y="20"/>
                      <a:pt x="9" y="19"/>
                      <a:pt x="10" y="19"/>
                    </a:cubicBezTo>
                    <a:cubicBezTo>
                      <a:pt x="11" y="19"/>
                      <a:pt x="15" y="20"/>
                      <a:pt x="16" y="20"/>
                    </a:cubicBezTo>
                    <a:cubicBezTo>
                      <a:pt x="17" y="21"/>
                      <a:pt x="20" y="21"/>
                      <a:pt x="21" y="22"/>
                    </a:cubicBezTo>
                    <a:cubicBezTo>
                      <a:pt x="22" y="23"/>
                      <a:pt x="21" y="28"/>
                      <a:pt x="22" y="28"/>
                    </a:cubicBezTo>
                    <a:cubicBezTo>
                      <a:pt x="22" y="29"/>
                      <a:pt x="24" y="27"/>
                      <a:pt x="24" y="26"/>
                    </a:cubicBezTo>
                    <a:cubicBezTo>
                      <a:pt x="25" y="26"/>
                      <a:pt x="27" y="26"/>
                      <a:pt x="27" y="27"/>
                    </a:cubicBezTo>
                    <a:cubicBezTo>
                      <a:pt x="28" y="27"/>
                      <a:pt x="29" y="29"/>
                      <a:pt x="29" y="30"/>
                    </a:cubicBezTo>
                    <a:cubicBezTo>
                      <a:pt x="29" y="30"/>
                      <a:pt x="29" y="31"/>
                      <a:pt x="28" y="31"/>
                    </a:cubicBezTo>
                    <a:cubicBezTo>
                      <a:pt x="28" y="31"/>
                      <a:pt x="26" y="34"/>
                      <a:pt x="27" y="33"/>
                    </a:cubicBezTo>
                    <a:cubicBezTo>
                      <a:pt x="27" y="33"/>
                      <a:pt x="27" y="34"/>
                      <a:pt x="27" y="34"/>
                    </a:cubicBezTo>
                    <a:cubicBezTo>
                      <a:pt x="26" y="35"/>
                      <a:pt x="25" y="35"/>
                      <a:pt x="25" y="35"/>
                    </a:cubicBezTo>
                    <a:cubicBezTo>
                      <a:pt x="25" y="35"/>
                      <a:pt x="25" y="34"/>
                      <a:pt x="25" y="34"/>
                    </a:cubicBezTo>
                    <a:cubicBezTo>
                      <a:pt x="24" y="34"/>
                      <a:pt x="24" y="34"/>
                      <a:pt x="24" y="35"/>
                    </a:cubicBezTo>
                    <a:cubicBezTo>
                      <a:pt x="24" y="36"/>
                      <a:pt x="25" y="38"/>
                      <a:pt x="25" y="38"/>
                    </a:cubicBezTo>
                    <a:cubicBezTo>
                      <a:pt x="26" y="39"/>
                      <a:pt x="28" y="39"/>
                      <a:pt x="28" y="39"/>
                    </a:cubicBezTo>
                    <a:cubicBezTo>
                      <a:pt x="29" y="39"/>
                      <a:pt x="27" y="40"/>
                      <a:pt x="27" y="40"/>
                    </a:cubicBezTo>
                    <a:cubicBezTo>
                      <a:pt x="28" y="41"/>
                      <a:pt x="28" y="43"/>
                      <a:pt x="29" y="43"/>
                    </a:cubicBezTo>
                    <a:cubicBezTo>
                      <a:pt x="30" y="44"/>
                      <a:pt x="33" y="46"/>
                      <a:pt x="34" y="46"/>
                    </a:cubicBezTo>
                    <a:cubicBezTo>
                      <a:pt x="34" y="47"/>
                      <a:pt x="37" y="46"/>
                      <a:pt x="37" y="46"/>
                    </a:cubicBezTo>
                    <a:cubicBezTo>
                      <a:pt x="38" y="45"/>
                      <a:pt x="37" y="48"/>
                      <a:pt x="39" y="48"/>
                    </a:cubicBezTo>
                    <a:cubicBezTo>
                      <a:pt x="40" y="48"/>
                      <a:pt x="41" y="48"/>
                      <a:pt x="42" y="47"/>
                    </a:cubicBezTo>
                    <a:cubicBezTo>
                      <a:pt x="43" y="46"/>
                      <a:pt x="43" y="44"/>
                      <a:pt x="43" y="43"/>
                    </a:cubicBezTo>
                    <a:cubicBezTo>
                      <a:pt x="43" y="42"/>
                      <a:pt x="43" y="42"/>
                      <a:pt x="44" y="42"/>
                    </a:cubicBezTo>
                    <a:cubicBezTo>
                      <a:pt x="46" y="42"/>
                      <a:pt x="47" y="42"/>
                      <a:pt x="46" y="40"/>
                    </a:cubicBezTo>
                    <a:cubicBezTo>
                      <a:pt x="46" y="39"/>
                      <a:pt x="45" y="38"/>
                      <a:pt x="47" y="38"/>
                    </a:cubicBezTo>
                    <a:cubicBezTo>
                      <a:pt x="50" y="37"/>
                      <a:pt x="51" y="36"/>
                      <a:pt x="52" y="36"/>
                    </a:cubicBezTo>
                    <a:cubicBezTo>
                      <a:pt x="53" y="36"/>
                      <a:pt x="57" y="36"/>
                      <a:pt x="57" y="36"/>
                    </a:cubicBezTo>
                    <a:cubicBezTo>
                      <a:pt x="58" y="35"/>
                      <a:pt x="59" y="32"/>
                      <a:pt x="61" y="32"/>
                    </a:cubicBezTo>
                    <a:cubicBezTo>
                      <a:pt x="62" y="32"/>
                      <a:pt x="65" y="33"/>
                      <a:pt x="67" y="32"/>
                    </a:cubicBezTo>
                    <a:cubicBezTo>
                      <a:pt x="70" y="32"/>
                      <a:pt x="72" y="30"/>
                      <a:pt x="73" y="30"/>
                    </a:cubicBezTo>
                    <a:cubicBezTo>
                      <a:pt x="74" y="30"/>
                      <a:pt x="76" y="30"/>
                      <a:pt x="76" y="30"/>
                    </a:cubicBezTo>
                    <a:cubicBezTo>
                      <a:pt x="75" y="29"/>
                      <a:pt x="74" y="28"/>
                      <a:pt x="72" y="28"/>
                    </a:cubicBezTo>
                    <a:cubicBezTo>
                      <a:pt x="71" y="28"/>
                      <a:pt x="71" y="25"/>
                      <a:pt x="71" y="25"/>
                    </a:cubicBezTo>
                    <a:cubicBezTo>
                      <a:pt x="72" y="25"/>
                      <a:pt x="75" y="26"/>
                      <a:pt x="75" y="27"/>
                    </a:cubicBezTo>
                    <a:cubicBezTo>
                      <a:pt x="75" y="28"/>
                      <a:pt x="76" y="29"/>
                      <a:pt x="78" y="29"/>
                    </a:cubicBezTo>
                    <a:cubicBezTo>
                      <a:pt x="80" y="29"/>
                      <a:pt x="79" y="27"/>
                      <a:pt x="79" y="27"/>
                    </a:cubicBezTo>
                    <a:cubicBezTo>
                      <a:pt x="78" y="26"/>
                      <a:pt x="78" y="25"/>
                      <a:pt x="78" y="25"/>
                    </a:cubicBezTo>
                    <a:cubicBezTo>
                      <a:pt x="77" y="24"/>
                      <a:pt x="76" y="22"/>
                      <a:pt x="78" y="22"/>
                    </a:cubicBezTo>
                    <a:cubicBezTo>
                      <a:pt x="80" y="22"/>
                      <a:pt x="84" y="24"/>
                      <a:pt x="84" y="22"/>
                    </a:cubicBezTo>
                    <a:cubicBezTo>
                      <a:pt x="84" y="21"/>
                      <a:pt x="84" y="19"/>
                      <a:pt x="85" y="18"/>
                    </a:cubicBezTo>
                    <a:cubicBezTo>
                      <a:pt x="85" y="18"/>
                      <a:pt x="86" y="17"/>
                      <a:pt x="86" y="17"/>
                    </a:cubicBezTo>
                    <a:cubicBezTo>
                      <a:pt x="85" y="17"/>
                      <a:pt x="84" y="17"/>
                      <a:pt x="83" y="16"/>
                    </a:cubicBezTo>
                    <a:cubicBezTo>
                      <a:pt x="83" y="15"/>
                      <a:pt x="84" y="14"/>
                      <a:pt x="85" y="13"/>
                    </a:cubicBezTo>
                    <a:cubicBezTo>
                      <a:pt x="85" y="13"/>
                      <a:pt x="89" y="10"/>
                      <a:pt x="91" y="9"/>
                    </a:cubicBezTo>
                    <a:cubicBezTo>
                      <a:pt x="93" y="9"/>
                      <a:pt x="94" y="7"/>
                      <a:pt x="93" y="7"/>
                    </a:cubicBezTo>
                    <a:cubicBezTo>
                      <a:pt x="91" y="6"/>
                      <a:pt x="88" y="6"/>
                      <a:pt x="87" y="7"/>
                    </a:cubicBezTo>
                    <a:cubicBezTo>
                      <a:pt x="85" y="8"/>
                      <a:pt x="84" y="9"/>
                      <a:pt x="82" y="9"/>
                    </a:cubicBezTo>
                    <a:cubicBezTo>
                      <a:pt x="79" y="8"/>
                      <a:pt x="79" y="6"/>
                      <a:pt x="78" y="5"/>
                    </a:cubicBezTo>
                    <a:cubicBezTo>
                      <a:pt x="76" y="4"/>
                      <a:pt x="77" y="1"/>
                      <a:pt x="75" y="2"/>
                    </a:cubicBezTo>
                    <a:cubicBezTo>
                      <a:pt x="73" y="2"/>
                      <a:pt x="73" y="2"/>
                      <a:pt x="73" y="2"/>
                    </a:cubicBezTo>
                    <a:cubicBezTo>
                      <a:pt x="73" y="2"/>
                      <a:pt x="71" y="2"/>
                      <a:pt x="69" y="2"/>
                    </a:cubicBezTo>
                    <a:cubicBezTo>
                      <a:pt x="68" y="2"/>
                      <a:pt x="66" y="3"/>
                      <a:pt x="65" y="3"/>
                    </a:cubicBezTo>
                    <a:cubicBezTo>
                      <a:pt x="63" y="2"/>
                      <a:pt x="62" y="3"/>
                      <a:pt x="61" y="3"/>
                    </a:cubicBezTo>
                    <a:cubicBezTo>
                      <a:pt x="57" y="4"/>
                      <a:pt x="53" y="3"/>
                      <a:pt x="53" y="3"/>
                    </a:cubicBezTo>
                    <a:cubicBezTo>
                      <a:pt x="52" y="3"/>
                      <a:pt x="56" y="3"/>
                      <a:pt x="58" y="3"/>
                    </a:cubicBezTo>
                    <a:cubicBezTo>
                      <a:pt x="61" y="3"/>
                      <a:pt x="64" y="2"/>
                      <a:pt x="66" y="2"/>
                    </a:cubicBezTo>
                    <a:cubicBezTo>
                      <a:pt x="68" y="2"/>
                      <a:pt x="66" y="1"/>
                      <a:pt x="66" y="1"/>
                    </a:cubicBezTo>
                    <a:cubicBezTo>
                      <a:pt x="64" y="1"/>
                      <a:pt x="61" y="1"/>
                      <a:pt x="58" y="0"/>
                    </a:cubicBezTo>
                    <a:cubicBezTo>
                      <a:pt x="51" y="1"/>
                      <a:pt x="44" y="3"/>
                      <a:pt x="37" y="4"/>
                    </a:cubicBezTo>
                    <a:cubicBezTo>
                      <a:pt x="37" y="5"/>
                      <a:pt x="36" y="5"/>
                      <a:pt x="36" y="5"/>
                    </a:cubicBezTo>
                    <a:cubicBezTo>
                      <a:pt x="35" y="5"/>
                      <a:pt x="35" y="5"/>
                      <a:pt x="35" y="5"/>
                    </a:cubicBezTo>
                    <a:cubicBezTo>
                      <a:pt x="34" y="5"/>
                      <a:pt x="33" y="5"/>
                      <a:pt x="32" y="6"/>
                    </a:cubicBezTo>
                    <a:cubicBezTo>
                      <a:pt x="32" y="6"/>
                      <a:pt x="32" y="6"/>
                      <a:pt x="32" y="7"/>
                    </a:cubicBezTo>
                    <a:cubicBezTo>
                      <a:pt x="31" y="7"/>
                      <a:pt x="28" y="8"/>
                      <a:pt x="27" y="7"/>
                    </a:cubicBezTo>
                    <a:cubicBezTo>
                      <a:pt x="17" y="10"/>
                      <a:pt x="8" y="15"/>
                      <a:pt x="0" y="19"/>
                    </a:cubicBezTo>
                    <a:cubicBezTo>
                      <a:pt x="0" y="20"/>
                      <a:pt x="0" y="21"/>
                      <a:pt x="1" y="2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7" name="Freeform 18">
                <a:extLst>
                  <a:ext uri="{FF2B5EF4-FFF2-40B4-BE49-F238E27FC236}">
                    <a16:creationId xmlns:a16="http://schemas.microsoft.com/office/drawing/2014/main" id="{1CE1619A-9A45-FCBA-DDC5-0608105018CA}"/>
                  </a:ext>
                </a:extLst>
              </p:cNvPr>
              <p:cNvSpPr>
                <a:spLocks/>
              </p:cNvSpPr>
              <p:nvPr/>
            </p:nvSpPr>
            <p:spPr bwMode="auto">
              <a:xfrm>
                <a:off x="2496" y="732"/>
                <a:ext cx="15" cy="21"/>
              </a:xfrm>
              <a:custGeom>
                <a:avLst/>
                <a:gdLst>
                  <a:gd name="T0" fmla="*/ 1 w 2"/>
                  <a:gd name="T1" fmla="*/ 1 h 3"/>
                  <a:gd name="T2" fmla="*/ 1 w 2"/>
                  <a:gd name="T3" fmla="*/ 2 h 3"/>
                  <a:gd name="T4" fmla="*/ 2 w 2"/>
                  <a:gd name="T5" fmla="*/ 2 h 3"/>
                  <a:gd name="T6" fmla="*/ 1 w 2"/>
                  <a:gd name="T7" fmla="*/ 1 h 3"/>
                </a:gdLst>
                <a:ahLst/>
                <a:cxnLst>
                  <a:cxn ang="0">
                    <a:pos x="T0" y="T1"/>
                  </a:cxn>
                  <a:cxn ang="0">
                    <a:pos x="T2" y="T3"/>
                  </a:cxn>
                  <a:cxn ang="0">
                    <a:pos x="T4" y="T5"/>
                  </a:cxn>
                  <a:cxn ang="0">
                    <a:pos x="T6" y="T7"/>
                  </a:cxn>
                </a:cxnLst>
                <a:rect l="0" t="0" r="r" b="b"/>
                <a:pathLst>
                  <a:path w="2" h="3">
                    <a:moveTo>
                      <a:pt x="1" y="1"/>
                    </a:moveTo>
                    <a:cubicBezTo>
                      <a:pt x="0" y="3"/>
                      <a:pt x="1" y="2"/>
                      <a:pt x="1" y="2"/>
                    </a:cubicBezTo>
                    <a:cubicBezTo>
                      <a:pt x="2" y="2"/>
                      <a:pt x="2" y="2"/>
                      <a:pt x="2" y="2"/>
                    </a:cubicBezTo>
                    <a:cubicBezTo>
                      <a:pt x="2" y="1"/>
                      <a:pt x="1" y="0"/>
                      <a:pt x="1" y="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8" name="Freeform 19">
                <a:extLst>
                  <a:ext uri="{FF2B5EF4-FFF2-40B4-BE49-F238E27FC236}">
                    <a16:creationId xmlns:a16="http://schemas.microsoft.com/office/drawing/2014/main" id="{10E0E82A-41FD-8B82-5710-B9AB3EEB2848}"/>
                  </a:ext>
                </a:extLst>
              </p:cNvPr>
              <p:cNvSpPr>
                <a:spLocks/>
              </p:cNvSpPr>
              <p:nvPr/>
            </p:nvSpPr>
            <p:spPr bwMode="auto">
              <a:xfrm>
                <a:off x="2091" y="1457"/>
                <a:ext cx="114" cy="56"/>
              </a:xfrm>
              <a:custGeom>
                <a:avLst/>
                <a:gdLst>
                  <a:gd name="T0" fmla="*/ 13 w 16"/>
                  <a:gd name="T1" fmla="*/ 4 h 8"/>
                  <a:gd name="T2" fmla="*/ 9 w 16"/>
                  <a:gd name="T3" fmla="*/ 1 h 8"/>
                  <a:gd name="T4" fmla="*/ 4 w 16"/>
                  <a:gd name="T5" fmla="*/ 0 h 8"/>
                  <a:gd name="T6" fmla="*/ 0 w 16"/>
                  <a:gd name="T7" fmla="*/ 1 h 8"/>
                  <a:gd name="T8" fmla="*/ 3 w 16"/>
                  <a:gd name="T9" fmla="*/ 3 h 8"/>
                  <a:gd name="T10" fmla="*/ 9 w 16"/>
                  <a:gd name="T11" fmla="*/ 3 h 8"/>
                  <a:gd name="T12" fmla="*/ 13 w 16"/>
                  <a:gd name="T13" fmla="*/ 7 h 8"/>
                  <a:gd name="T14" fmla="*/ 16 w 16"/>
                  <a:gd name="T15" fmla="*/ 7 h 8"/>
                  <a:gd name="T16" fmla="*/ 13 w 16"/>
                  <a:gd name="T17" fmla="*/ 4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
                    <a:moveTo>
                      <a:pt x="13" y="4"/>
                    </a:moveTo>
                    <a:cubicBezTo>
                      <a:pt x="12" y="4"/>
                      <a:pt x="10" y="3"/>
                      <a:pt x="9" y="1"/>
                    </a:cubicBezTo>
                    <a:cubicBezTo>
                      <a:pt x="8" y="0"/>
                      <a:pt x="5" y="0"/>
                      <a:pt x="4" y="0"/>
                    </a:cubicBezTo>
                    <a:cubicBezTo>
                      <a:pt x="3" y="0"/>
                      <a:pt x="0" y="1"/>
                      <a:pt x="0" y="1"/>
                    </a:cubicBezTo>
                    <a:cubicBezTo>
                      <a:pt x="0" y="3"/>
                      <a:pt x="1" y="3"/>
                      <a:pt x="3" y="3"/>
                    </a:cubicBezTo>
                    <a:cubicBezTo>
                      <a:pt x="5" y="3"/>
                      <a:pt x="8" y="2"/>
                      <a:pt x="9" y="3"/>
                    </a:cubicBezTo>
                    <a:cubicBezTo>
                      <a:pt x="9" y="4"/>
                      <a:pt x="12" y="6"/>
                      <a:pt x="13" y="7"/>
                    </a:cubicBezTo>
                    <a:cubicBezTo>
                      <a:pt x="13" y="7"/>
                      <a:pt x="16" y="8"/>
                      <a:pt x="16" y="7"/>
                    </a:cubicBezTo>
                    <a:cubicBezTo>
                      <a:pt x="16" y="6"/>
                      <a:pt x="14" y="4"/>
                      <a:pt x="13"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49" name="Freeform 20">
                <a:extLst>
                  <a:ext uri="{FF2B5EF4-FFF2-40B4-BE49-F238E27FC236}">
                    <a16:creationId xmlns:a16="http://schemas.microsoft.com/office/drawing/2014/main" id="{7346398B-6AA0-8D00-DFDC-CCACF322DA8E}"/>
                  </a:ext>
                </a:extLst>
              </p:cNvPr>
              <p:cNvSpPr>
                <a:spLocks/>
              </p:cNvSpPr>
              <p:nvPr/>
            </p:nvSpPr>
            <p:spPr bwMode="auto">
              <a:xfrm>
                <a:off x="2162" y="1421"/>
                <a:ext cx="22" cy="21"/>
              </a:xfrm>
              <a:custGeom>
                <a:avLst/>
                <a:gdLst>
                  <a:gd name="T0" fmla="*/ 2 w 3"/>
                  <a:gd name="T1" fmla="*/ 3 h 3"/>
                  <a:gd name="T2" fmla="*/ 1 w 3"/>
                  <a:gd name="T3" fmla="*/ 1 h 3"/>
                  <a:gd name="T4" fmla="*/ 2 w 3"/>
                  <a:gd name="T5" fmla="*/ 3 h 3"/>
                </a:gdLst>
                <a:ahLst/>
                <a:cxnLst>
                  <a:cxn ang="0">
                    <a:pos x="T0" y="T1"/>
                  </a:cxn>
                  <a:cxn ang="0">
                    <a:pos x="T2" y="T3"/>
                  </a:cxn>
                  <a:cxn ang="0">
                    <a:pos x="T4" y="T5"/>
                  </a:cxn>
                </a:cxnLst>
                <a:rect l="0" t="0" r="r" b="b"/>
                <a:pathLst>
                  <a:path w="3" h="3">
                    <a:moveTo>
                      <a:pt x="2" y="3"/>
                    </a:moveTo>
                    <a:cubicBezTo>
                      <a:pt x="3" y="2"/>
                      <a:pt x="2" y="0"/>
                      <a:pt x="1" y="1"/>
                    </a:cubicBezTo>
                    <a:cubicBezTo>
                      <a:pt x="0" y="1"/>
                      <a:pt x="0" y="3"/>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0" name="Freeform 21">
                <a:extLst>
                  <a:ext uri="{FF2B5EF4-FFF2-40B4-BE49-F238E27FC236}">
                    <a16:creationId xmlns:a16="http://schemas.microsoft.com/office/drawing/2014/main" id="{9A6EAF04-663C-3C0F-5ADD-91D4569C4748}"/>
                  </a:ext>
                </a:extLst>
              </p:cNvPr>
              <p:cNvSpPr>
                <a:spLocks/>
              </p:cNvSpPr>
              <p:nvPr/>
            </p:nvSpPr>
            <p:spPr bwMode="auto">
              <a:xfrm>
                <a:off x="2162" y="1542"/>
                <a:ext cx="29" cy="28"/>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1"/>
                      <a:pt x="1" y="4"/>
                      <a:pt x="2" y="3"/>
                    </a:cubicBezTo>
                    <a:cubicBezTo>
                      <a:pt x="4" y="3"/>
                      <a:pt x="3"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1" name="Freeform 22">
                <a:extLst>
                  <a:ext uri="{FF2B5EF4-FFF2-40B4-BE49-F238E27FC236}">
                    <a16:creationId xmlns:a16="http://schemas.microsoft.com/office/drawing/2014/main" id="{5E959347-6649-BA42-10E3-060DA80734D6}"/>
                  </a:ext>
                </a:extLst>
              </p:cNvPr>
              <p:cNvSpPr>
                <a:spLocks/>
              </p:cNvSpPr>
              <p:nvPr/>
            </p:nvSpPr>
            <p:spPr bwMode="auto">
              <a:xfrm>
                <a:off x="2312" y="1528"/>
                <a:ext cx="28" cy="28"/>
              </a:xfrm>
              <a:custGeom>
                <a:avLst/>
                <a:gdLst>
                  <a:gd name="T0" fmla="*/ 2 w 4"/>
                  <a:gd name="T1" fmla="*/ 0 h 4"/>
                  <a:gd name="T2" fmla="*/ 2 w 4"/>
                  <a:gd name="T3" fmla="*/ 3 h 4"/>
                  <a:gd name="T4" fmla="*/ 2 w 4"/>
                  <a:gd name="T5" fmla="*/ 0 h 4"/>
                </a:gdLst>
                <a:ahLst/>
                <a:cxnLst>
                  <a:cxn ang="0">
                    <a:pos x="T0" y="T1"/>
                  </a:cxn>
                  <a:cxn ang="0">
                    <a:pos x="T2" y="T3"/>
                  </a:cxn>
                  <a:cxn ang="0">
                    <a:pos x="T4" y="T5"/>
                  </a:cxn>
                </a:cxnLst>
                <a:rect l="0" t="0" r="r" b="b"/>
                <a:pathLst>
                  <a:path w="4" h="4">
                    <a:moveTo>
                      <a:pt x="2" y="0"/>
                    </a:moveTo>
                    <a:cubicBezTo>
                      <a:pt x="0" y="0"/>
                      <a:pt x="1" y="4"/>
                      <a:pt x="2" y="3"/>
                    </a:cubicBezTo>
                    <a:cubicBezTo>
                      <a:pt x="4" y="3"/>
                      <a:pt x="3" y="0"/>
                      <a:pt x="2"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2" name="Freeform 23">
                <a:extLst>
                  <a:ext uri="{FF2B5EF4-FFF2-40B4-BE49-F238E27FC236}">
                    <a16:creationId xmlns:a16="http://schemas.microsoft.com/office/drawing/2014/main" id="{B9138922-9185-8363-ABB9-3B92724F9CF2}"/>
                  </a:ext>
                </a:extLst>
              </p:cNvPr>
              <p:cNvSpPr>
                <a:spLocks/>
              </p:cNvSpPr>
              <p:nvPr/>
            </p:nvSpPr>
            <p:spPr bwMode="auto">
              <a:xfrm>
                <a:off x="2219" y="1506"/>
                <a:ext cx="78" cy="50"/>
              </a:xfrm>
              <a:custGeom>
                <a:avLst/>
                <a:gdLst>
                  <a:gd name="T0" fmla="*/ 7 w 11"/>
                  <a:gd name="T1" fmla="*/ 0 h 7"/>
                  <a:gd name="T2" fmla="*/ 4 w 11"/>
                  <a:gd name="T3" fmla="*/ 1 h 7"/>
                  <a:gd name="T4" fmla="*/ 0 w 11"/>
                  <a:gd name="T5" fmla="*/ 4 h 7"/>
                  <a:gd name="T6" fmla="*/ 3 w 11"/>
                  <a:gd name="T7" fmla="*/ 4 h 7"/>
                  <a:gd name="T8" fmla="*/ 6 w 11"/>
                  <a:gd name="T9" fmla="*/ 6 h 7"/>
                  <a:gd name="T10" fmla="*/ 9 w 11"/>
                  <a:gd name="T11" fmla="*/ 5 h 7"/>
                  <a:gd name="T12" fmla="*/ 11 w 11"/>
                  <a:gd name="T13" fmla="*/ 5 h 7"/>
                  <a:gd name="T14" fmla="*/ 7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7" y="0"/>
                    </a:moveTo>
                    <a:cubicBezTo>
                      <a:pt x="6" y="0"/>
                      <a:pt x="5" y="0"/>
                      <a:pt x="4" y="1"/>
                    </a:cubicBezTo>
                    <a:cubicBezTo>
                      <a:pt x="3" y="1"/>
                      <a:pt x="0" y="4"/>
                      <a:pt x="0" y="4"/>
                    </a:cubicBezTo>
                    <a:cubicBezTo>
                      <a:pt x="0" y="4"/>
                      <a:pt x="2" y="4"/>
                      <a:pt x="3" y="4"/>
                    </a:cubicBezTo>
                    <a:cubicBezTo>
                      <a:pt x="4" y="4"/>
                      <a:pt x="5" y="5"/>
                      <a:pt x="6" y="6"/>
                    </a:cubicBezTo>
                    <a:cubicBezTo>
                      <a:pt x="7" y="6"/>
                      <a:pt x="8" y="5"/>
                      <a:pt x="9" y="5"/>
                    </a:cubicBezTo>
                    <a:cubicBezTo>
                      <a:pt x="10" y="5"/>
                      <a:pt x="10" y="7"/>
                      <a:pt x="11" y="5"/>
                    </a:cubicBezTo>
                    <a:cubicBezTo>
                      <a:pt x="11" y="2"/>
                      <a:pt x="9" y="1"/>
                      <a:pt x="7" y="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3" name="Freeform 24">
                <a:extLst>
                  <a:ext uri="{FF2B5EF4-FFF2-40B4-BE49-F238E27FC236}">
                    <a16:creationId xmlns:a16="http://schemas.microsoft.com/office/drawing/2014/main" id="{F7392268-0478-A5EB-C0DB-73C1C62FC5E7}"/>
                  </a:ext>
                </a:extLst>
              </p:cNvPr>
              <p:cNvSpPr>
                <a:spLocks/>
              </p:cNvSpPr>
              <p:nvPr/>
            </p:nvSpPr>
            <p:spPr bwMode="auto">
              <a:xfrm>
                <a:off x="3726" y="2011"/>
                <a:ext cx="85" cy="206"/>
              </a:xfrm>
              <a:custGeom>
                <a:avLst/>
                <a:gdLst>
                  <a:gd name="T0" fmla="*/ 7 w 12"/>
                  <a:gd name="T1" fmla="*/ 5 h 29"/>
                  <a:gd name="T2" fmla="*/ 4 w 12"/>
                  <a:gd name="T3" fmla="*/ 8 h 29"/>
                  <a:gd name="T4" fmla="*/ 1 w 12"/>
                  <a:gd name="T5" fmla="*/ 13 h 29"/>
                  <a:gd name="T6" fmla="*/ 1 w 12"/>
                  <a:gd name="T7" fmla="*/ 19 h 29"/>
                  <a:gd name="T8" fmla="*/ 1 w 12"/>
                  <a:gd name="T9" fmla="*/ 26 h 29"/>
                  <a:gd name="T10" fmla="*/ 2 w 12"/>
                  <a:gd name="T11" fmla="*/ 29 h 29"/>
                  <a:gd name="T12" fmla="*/ 6 w 12"/>
                  <a:gd name="T13" fmla="*/ 25 h 29"/>
                  <a:gd name="T14" fmla="*/ 8 w 12"/>
                  <a:gd name="T15" fmla="*/ 18 h 29"/>
                  <a:gd name="T16" fmla="*/ 10 w 12"/>
                  <a:gd name="T17" fmla="*/ 11 h 29"/>
                  <a:gd name="T18" fmla="*/ 12 w 12"/>
                  <a:gd name="T19" fmla="*/ 5 h 29"/>
                  <a:gd name="T20" fmla="*/ 11 w 12"/>
                  <a:gd name="T21" fmla="*/ 0 h 29"/>
                  <a:gd name="T22" fmla="*/ 7 w 12"/>
                  <a:gd name="T23" fmla="*/ 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29">
                    <a:moveTo>
                      <a:pt x="7" y="5"/>
                    </a:moveTo>
                    <a:cubicBezTo>
                      <a:pt x="6" y="7"/>
                      <a:pt x="5" y="9"/>
                      <a:pt x="4" y="8"/>
                    </a:cubicBezTo>
                    <a:cubicBezTo>
                      <a:pt x="4" y="8"/>
                      <a:pt x="1" y="10"/>
                      <a:pt x="1" y="13"/>
                    </a:cubicBezTo>
                    <a:cubicBezTo>
                      <a:pt x="2" y="15"/>
                      <a:pt x="2" y="18"/>
                      <a:pt x="1" y="19"/>
                    </a:cubicBezTo>
                    <a:cubicBezTo>
                      <a:pt x="0" y="21"/>
                      <a:pt x="1" y="24"/>
                      <a:pt x="1" y="26"/>
                    </a:cubicBezTo>
                    <a:cubicBezTo>
                      <a:pt x="0" y="28"/>
                      <a:pt x="1" y="29"/>
                      <a:pt x="2" y="29"/>
                    </a:cubicBezTo>
                    <a:cubicBezTo>
                      <a:pt x="4" y="28"/>
                      <a:pt x="5" y="27"/>
                      <a:pt x="6" y="25"/>
                    </a:cubicBezTo>
                    <a:cubicBezTo>
                      <a:pt x="7" y="23"/>
                      <a:pt x="7" y="20"/>
                      <a:pt x="8" y="18"/>
                    </a:cubicBezTo>
                    <a:cubicBezTo>
                      <a:pt x="9" y="16"/>
                      <a:pt x="10" y="12"/>
                      <a:pt x="10" y="11"/>
                    </a:cubicBezTo>
                    <a:cubicBezTo>
                      <a:pt x="11" y="10"/>
                      <a:pt x="12" y="6"/>
                      <a:pt x="12" y="5"/>
                    </a:cubicBezTo>
                    <a:cubicBezTo>
                      <a:pt x="12" y="3"/>
                      <a:pt x="11" y="0"/>
                      <a:pt x="11" y="0"/>
                    </a:cubicBezTo>
                    <a:cubicBezTo>
                      <a:pt x="9" y="0"/>
                      <a:pt x="9" y="3"/>
                      <a:pt x="7" y="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4" name="Freeform 25">
                <a:extLst>
                  <a:ext uri="{FF2B5EF4-FFF2-40B4-BE49-F238E27FC236}">
                    <a16:creationId xmlns:a16="http://schemas.microsoft.com/office/drawing/2014/main" id="{92A3EA7B-9172-2391-1163-A526CA880DB4}"/>
                  </a:ext>
                </a:extLst>
              </p:cNvPr>
              <p:cNvSpPr>
                <a:spLocks/>
              </p:cNvSpPr>
              <p:nvPr/>
            </p:nvSpPr>
            <p:spPr bwMode="auto">
              <a:xfrm>
                <a:off x="3299" y="1151"/>
                <a:ext cx="36" cy="36"/>
              </a:xfrm>
              <a:custGeom>
                <a:avLst/>
                <a:gdLst>
                  <a:gd name="T0" fmla="*/ 4 w 5"/>
                  <a:gd name="T1" fmla="*/ 3 h 5"/>
                  <a:gd name="T2" fmla="*/ 2 w 5"/>
                  <a:gd name="T3" fmla="*/ 0 h 5"/>
                  <a:gd name="T4" fmla="*/ 1 w 5"/>
                  <a:gd name="T5" fmla="*/ 4 h 5"/>
                  <a:gd name="T6" fmla="*/ 4 w 5"/>
                  <a:gd name="T7" fmla="*/ 3 h 5"/>
                </a:gdLst>
                <a:ahLst/>
                <a:cxnLst>
                  <a:cxn ang="0">
                    <a:pos x="T0" y="T1"/>
                  </a:cxn>
                  <a:cxn ang="0">
                    <a:pos x="T2" y="T3"/>
                  </a:cxn>
                  <a:cxn ang="0">
                    <a:pos x="T4" y="T5"/>
                  </a:cxn>
                  <a:cxn ang="0">
                    <a:pos x="T6" y="T7"/>
                  </a:cxn>
                </a:cxnLst>
                <a:rect l="0" t="0" r="r" b="b"/>
                <a:pathLst>
                  <a:path w="5" h="5">
                    <a:moveTo>
                      <a:pt x="4" y="3"/>
                    </a:moveTo>
                    <a:cubicBezTo>
                      <a:pt x="5" y="2"/>
                      <a:pt x="3" y="0"/>
                      <a:pt x="2" y="0"/>
                    </a:cubicBezTo>
                    <a:cubicBezTo>
                      <a:pt x="1" y="0"/>
                      <a:pt x="0" y="3"/>
                      <a:pt x="1" y="4"/>
                    </a:cubicBezTo>
                    <a:cubicBezTo>
                      <a:pt x="2" y="5"/>
                      <a:pt x="3" y="4"/>
                      <a:pt x="4"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5" name="Freeform 26">
                <a:extLst>
                  <a:ext uri="{FF2B5EF4-FFF2-40B4-BE49-F238E27FC236}">
                    <a16:creationId xmlns:a16="http://schemas.microsoft.com/office/drawing/2014/main" id="{9CF8E35E-D15E-2637-E306-5D9E02CE4E97}"/>
                  </a:ext>
                </a:extLst>
              </p:cNvPr>
              <p:cNvSpPr>
                <a:spLocks/>
              </p:cNvSpPr>
              <p:nvPr/>
            </p:nvSpPr>
            <p:spPr bwMode="auto">
              <a:xfrm>
                <a:off x="3221" y="1151"/>
                <a:ext cx="21" cy="21"/>
              </a:xfrm>
              <a:custGeom>
                <a:avLst/>
                <a:gdLst>
                  <a:gd name="T0" fmla="*/ 2 w 3"/>
                  <a:gd name="T1" fmla="*/ 3 h 3"/>
                  <a:gd name="T2" fmla="*/ 1 w 3"/>
                  <a:gd name="T3" fmla="*/ 2 h 3"/>
                  <a:gd name="T4" fmla="*/ 2 w 3"/>
                  <a:gd name="T5" fmla="*/ 3 h 3"/>
                </a:gdLst>
                <a:ahLst/>
                <a:cxnLst>
                  <a:cxn ang="0">
                    <a:pos x="T0" y="T1"/>
                  </a:cxn>
                  <a:cxn ang="0">
                    <a:pos x="T2" y="T3"/>
                  </a:cxn>
                  <a:cxn ang="0">
                    <a:pos x="T4" y="T5"/>
                  </a:cxn>
                </a:cxnLst>
                <a:rect l="0" t="0" r="r" b="b"/>
                <a:pathLst>
                  <a:path w="3" h="3">
                    <a:moveTo>
                      <a:pt x="2" y="3"/>
                    </a:moveTo>
                    <a:cubicBezTo>
                      <a:pt x="3" y="2"/>
                      <a:pt x="2" y="0"/>
                      <a:pt x="1" y="2"/>
                    </a:cubicBezTo>
                    <a:cubicBezTo>
                      <a:pt x="0" y="3"/>
                      <a:pt x="2" y="3"/>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6" name="Freeform 27">
                <a:extLst>
                  <a:ext uri="{FF2B5EF4-FFF2-40B4-BE49-F238E27FC236}">
                    <a16:creationId xmlns:a16="http://schemas.microsoft.com/office/drawing/2014/main" id="{0712ABE7-9073-0F4E-8FF3-DF1FACFF82C3}"/>
                  </a:ext>
                </a:extLst>
              </p:cNvPr>
              <p:cNvSpPr>
                <a:spLocks/>
              </p:cNvSpPr>
              <p:nvPr/>
            </p:nvSpPr>
            <p:spPr bwMode="auto">
              <a:xfrm>
                <a:off x="3363" y="1194"/>
                <a:ext cx="50" cy="35"/>
              </a:xfrm>
              <a:custGeom>
                <a:avLst/>
                <a:gdLst>
                  <a:gd name="T0" fmla="*/ 2 w 7"/>
                  <a:gd name="T1" fmla="*/ 3 h 5"/>
                  <a:gd name="T2" fmla="*/ 5 w 7"/>
                  <a:gd name="T3" fmla="*/ 5 h 5"/>
                  <a:gd name="T4" fmla="*/ 7 w 7"/>
                  <a:gd name="T5" fmla="*/ 3 h 5"/>
                  <a:gd name="T6" fmla="*/ 4 w 7"/>
                  <a:gd name="T7" fmla="*/ 1 h 5"/>
                  <a:gd name="T8" fmla="*/ 1 w 7"/>
                  <a:gd name="T9" fmla="*/ 1 h 5"/>
                  <a:gd name="T10" fmla="*/ 2 w 7"/>
                  <a:gd name="T11" fmla="*/ 3 h 5"/>
                </a:gdLst>
                <a:ahLst/>
                <a:cxnLst>
                  <a:cxn ang="0">
                    <a:pos x="T0" y="T1"/>
                  </a:cxn>
                  <a:cxn ang="0">
                    <a:pos x="T2" y="T3"/>
                  </a:cxn>
                  <a:cxn ang="0">
                    <a:pos x="T4" y="T5"/>
                  </a:cxn>
                  <a:cxn ang="0">
                    <a:pos x="T6" y="T7"/>
                  </a:cxn>
                  <a:cxn ang="0">
                    <a:pos x="T8" y="T9"/>
                  </a:cxn>
                  <a:cxn ang="0">
                    <a:pos x="T10" y="T11"/>
                  </a:cxn>
                </a:cxnLst>
                <a:rect l="0" t="0" r="r" b="b"/>
                <a:pathLst>
                  <a:path w="7" h="5">
                    <a:moveTo>
                      <a:pt x="2" y="3"/>
                    </a:moveTo>
                    <a:cubicBezTo>
                      <a:pt x="3" y="3"/>
                      <a:pt x="4" y="4"/>
                      <a:pt x="5" y="5"/>
                    </a:cubicBezTo>
                    <a:cubicBezTo>
                      <a:pt x="5" y="5"/>
                      <a:pt x="7" y="5"/>
                      <a:pt x="7" y="3"/>
                    </a:cubicBezTo>
                    <a:cubicBezTo>
                      <a:pt x="6" y="1"/>
                      <a:pt x="4" y="1"/>
                      <a:pt x="4" y="1"/>
                    </a:cubicBezTo>
                    <a:cubicBezTo>
                      <a:pt x="3" y="1"/>
                      <a:pt x="1" y="0"/>
                      <a:pt x="1" y="1"/>
                    </a:cubicBezTo>
                    <a:cubicBezTo>
                      <a:pt x="0" y="1"/>
                      <a:pt x="2" y="2"/>
                      <a:pt x="2"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7" name="Freeform 28">
                <a:extLst>
                  <a:ext uri="{FF2B5EF4-FFF2-40B4-BE49-F238E27FC236}">
                    <a16:creationId xmlns:a16="http://schemas.microsoft.com/office/drawing/2014/main" id="{8CF1D961-72AA-0CD3-F106-381AB05AA585}"/>
                  </a:ext>
                </a:extLst>
              </p:cNvPr>
              <p:cNvSpPr>
                <a:spLocks/>
              </p:cNvSpPr>
              <p:nvPr/>
            </p:nvSpPr>
            <p:spPr bwMode="auto">
              <a:xfrm>
                <a:off x="3036" y="917"/>
                <a:ext cx="64" cy="64"/>
              </a:xfrm>
              <a:custGeom>
                <a:avLst/>
                <a:gdLst>
                  <a:gd name="T0" fmla="*/ 1 w 9"/>
                  <a:gd name="T1" fmla="*/ 3 h 9"/>
                  <a:gd name="T2" fmla="*/ 1 w 9"/>
                  <a:gd name="T3" fmla="*/ 6 h 9"/>
                  <a:gd name="T4" fmla="*/ 2 w 9"/>
                  <a:gd name="T5" fmla="*/ 9 h 9"/>
                  <a:gd name="T6" fmla="*/ 6 w 9"/>
                  <a:gd name="T7" fmla="*/ 8 h 9"/>
                  <a:gd name="T8" fmla="*/ 9 w 9"/>
                  <a:gd name="T9" fmla="*/ 5 h 9"/>
                  <a:gd name="T10" fmla="*/ 8 w 9"/>
                  <a:gd name="T11" fmla="*/ 1 h 9"/>
                  <a:gd name="T12" fmla="*/ 5 w 9"/>
                  <a:gd name="T13" fmla="*/ 0 h 9"/>
                  <a:gd name="T14" fmla="*/ 3 w 9"/>
                  <a:gd name="T15" fmla="*/ 2 h 9"/>
                  <a:gd name="T16" fmla="*/ 1 w 9"/>
                  <a:gd name="T17"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 h="9">
                    <a:moveTo>
                      <a:pt x="1" y="3"/>
                    </a:moveTo>
                    <a:cubicBezTo>
                      <a:pt x="1" y="5"/>
                      <a:pt x="2" y="6"/>
                      <a:pt x="1" y="6"/>
                    </a:cubicBezTo>
                    <a:cubicBezTo>
                      <a:pt x="0" y="7"/>
                      <a:pt x="1" y="9"/>
                      <a:pt x="2" y="9"/>
                    </a:cubicBezTo>
                    <a:cubicBezTo>
                      <a:pt x="4" y="9"/>
                      <a:pt x="5" y="8"/>
                      <a:pt x="6" y="8"/>
                    </a:cubicBezTo>
                    <a:cubicBezTo>
                      <a:pt x="8" y="7"/>
                      <a:pt x="9" y="6"/>
                      <a:pt x="9" y="5"/>
                    </a:cubicBezTo>
                    <a:cubicBezTo>
                      <a:pt x="9" y="3"/>
                      <a:pt x="9" y="1"/>
                      <a:pt x="8" y="1"/>
                    </a:cubicBezTo>
                    <a:cubicBezTo>
                      <a:pt x="7" y="0"/>
                      <a:pt x="6" y="0"/>
                      <a:pt x="5" y="0"/>
                    </a:cubicBezTo>
                    <a:cubicBezTo>
                      <a:pt x="4" y="0"/>
                      <a:pt x="4" y="2"/>
                      <a:pt x="3" y="2"/>
                    </a:cubicBezTo>
                    <a:cubicBezTo>
                      <a:pt x="2" y="2"/>
                      <a:pt x="0" y="2"/>
                      <a:pt x="1" y="3"/>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8" name="Freeform 29">
                <a:extLst>
                  <a:ext uri="{FF2B5EF4-FFF2-40B4-BE49-F238E27FC236}">
                    <a16:creationId xmlns:a16="http://schemas.microsoft.com/office/drawing/2014/main" id="{0D41AC60-0022-E947-C79D-15727DBC70DC}"/>
                  </a:ext>
                </a:extLst>
              </p:cNvPr>
              <p:cNvSpPr>
                <a:spLocks/>
              </p:cNvSpPr>
              <p:nvPr/>
            </p:nvSpPr>
            <p:spPr bwMode="auto">
              <a:xfrm>
                <a:off x="3072" y="867"/>
                <a:ext cx="142" cy="135"/>
              </a:xfrm>
              <a:custGeom>
                <a:avLst/>
                <a:gdLst>
                  <a:gd name="T0" fmla="*/ 5 w 20"/>
                  <a:gd name="T1" fmla="*/ 9 h 19"/>
                  <a:gd name="T2" fmla="*/ 9 w 20"/>
                  <a:gd name="T3" fmla="*/ 11 h 19"/>
                  <a:gd name="T4" fmla="*/ 4 w 20"/>
                  <a:gd name="T5" fmla="*/ 16 h 19"/>
                  <a:gd name="T6" fmla="*/ 8 w 20"/>
                  <a:gd name="T7" fmla="*/ 17 h 19"/>
                  <a:gd name="T8" fmla="*/ 8 w 20"/>
                  <a:gd name="T9" fmla="*/ 18 h 19"/>
                  <a:gd name="T10" fmla="*/ 11 w 20"/>
                  <a:gd name="T11" fmla="*/ 17 h 19"/>
                  <a:gd name="T12" fmla="*/ 16 w 20"/>
                  <a:gd name="T13" fmla="*/ 18 h 19"/>
                  <a:gd name="T14" fmla="*/ 19 w 20"/>
                  <a:gd name="T15" fmla="*/ 15 h 19"/>
                  <a:gd name="T16" fmla="*/ 16 w 20"/>
                  <a:gd name="T17" fmla="*/ 11 h 19"/>
                  <a:gd name="T18" fmla="*/ 12 w 20"/>
                  <a:gd name="T19" fmla="*/ 6 h 19"/>
                  <a:gd name="T20" fmla="*/ 14 w 20"/>
                  <a:gd name="T21" fmla="*/ 2 h 19"/>
                  <a:gd name="T22" fmla="*/ 8 w 20"/>
                  <a:gd name="T23" fmla="*/ 1 h 19"/>
                  <a:gd name="T24" fmla="*/ 4 w 20"/>
                  <a:gd name="T25" fmla="*/ 2 h 19"/>
                  <a:gd name="T26" fmla="*/ 2 w 20"/>
                  <a:gd name="T27" fmla="*/ 2 h 19"/>
                  <a:gd name="T28" fmla="*/ 2 w 20"/>
                  <a:gd name="T29" fmla="*/ 5 h 19"/>
                  <a:gd name="T30" fmla="*/ 5 w 20"/>
                  <a:gd name="T31"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 h="19">
                    <a:moveTo>
                      <a:pt x="5" y="9"/>
                    </a:moveTo>
                    <a:cubicBezTo>
                      <a:pt x="7" y="9"/>
                      <a:pt x="11" y="10"/>
                      <a:pt x="9" y="11"/>
                    </a:cubicBezTo>
                    <a:cubicBezTo>
                      <a:pt x="8" y="11"/>
                      <a:pt x="4" y="15"/>
                      <a:pt x="4" y="16"/>
                    </a:cubicBezTo>
                    <a:cubicBezTo>
                      <a:pt x="4" y="17"/>
                      <a:pt x="8" y="17"/>
                      <a:pt x="8" y="17"/>
                    </a:cubicBezTo>
                    <a:cubicBezTo>
                      <a:pt x="8" y="17"/>
                      <a:pt x="7" y="18"/>
                      <a:pt x="8" y="18"/>
                    </a:cubicBezTo>
                    <a:cubicBezTo>
                      <a:pt x="9" y="19"/>
                      <a:pt x="10" y="17"/>
                      <a:pt x="11" y="17"/>
                    </a:cubicBezTo>
                    <a:cubicBezTo>
                      <a:pt x="12" y="17"/>
                      <a:pt x="15" y="18"/>
                      <a:pt x="16" y="18"/>
                    </a:cubicBezTo>
                    <a:cubicBezTo>
                      <a:pt x="18" y="18"/>
                      <a:pt x="20" y="16"/>
                      <a:pt x="19" y="15"/>
                    </a:cubicBezTo>
                    <a:cubicBezTo>
                      <a:pt x="19" y="14"/>
                      <a:pt x="17" y="12"/>
                      <a:pt x="16" y="11"/>
                    </a:cubicBezTo>
                    <a:cubicBezTo>
                      <a:pt x="14" y="10"/>
                      <a:pt x="13" y="7"/>
                      <a:pt x="12" y="6"/>
                    </a:cubicBezTo>
                    <a:cubicBezTo>
                      <a:pt x="10" y="5"/>
                      <a:pt x="15" y="3"/>
                      <a:pt x="14" y="2"/>
                    </a:cubicBezTo>
                    <a:cubicBezTo>
                      <a:pt x="13" y="1"/>
                      <a:pt x="9" y="1"/>
                      <a:pt x="8" y="1"/>
                    </a:cubicBezTo>
                    <a:cubicBezTo>
                      <a:pt x="6" y="0"/>
                      <a:pt x="5" y="1"/>
                      <a:pt x="4" y="2"/>
                    </a:cubicBezTo>
                    <a:cubicBezTo>
                      <a:pt x="4" y="3"/>
                      <a:pt x="3" y="1"/>
                      <a:pt x="2" y="2"/>
                    </a:cubicBezTo>
                    <a:cubicBezTo>
                      <a:pt x="0" y="2"/>
                      <a:pt x="1" y="4"/>
                      <a:pt x="2" y="5"/>
                    </a:cubicBezTo>
                    <a:cubicBezTo>
                      <a:pt x="2" y="6"/>
                      <a:pt x="4" y="8"/>
                      <a:pt x="5" y="9"/>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59" name="Freeform 30">
                <a:extLst>
                  <a:ext uri="{FF2B5EF4-FFF2-40B4-BE49-F238E27FC236}">
                    <a16:creationId xmlns:a16="http://schemas.microsoft.com/office/drawing/2014/main" id="{793B37D5-5999-C389-CF33-7E1564877E85}"/>
                  </a:ext>
                </a:extLst>
              </p:cNvPr>
              <p:cNvSpPr>
                <a:spLocks noEditPoints="1"/>
              </p:cNvSpPr>
              <p:nvPr/>
            </p:nvSpPr>
            <p:spPr bwMode="auto">
              <a:xfrm>
                <a:off x="2937" y="703"/>
                <a:ext cx="1037" cy="1670"/>
              </a:xfrm>
              <a:custGeom>
                <a:avLst/>
                <a:gdLst>
                  <a:gd name="T0" fmla="*/ 43 w 146"/>
                  <a:gd name="T1" fmla="*/ 19 h 235"/>
                  <a:gd name="T2" fmla="*/ 57 w 146"/>
                  <a:gd name="T3" fmla="*/ 30 h 235"/>
                  <a:gd name="T4" fmla="*/ 65 w 146"/>
                  <a:gd name="T5" fmla="*/ 33 h 235"/>
                  <a:gd name="T6" fmla="*/ 72 w 146"/>
                  <a:gd name="T7" fmla="*/ 16 h 235"/>
                  <a:gd name="T8" fmla="*/ 76 w 146"/>
                  <a:gd name="T9" fmla="*/ 24 h 235"/>
                  <a:gd name="T10" fmla="*/ 76 w 146"/>
                  <a:gd name="T11" fmla="*/ 26 h 235"/>
                  <a:gd name="T12" fmla="*/ 67 w 146"/>
                  <a:gd name="T13" fmla="*/ 34 h 235"/>
                  <a:gd name="T14" fmla="*/ 57 w 146"/>
                  <a:gd name="T15" fmla="*/ 34 h 235"/>
                  <a:gd name="T16" fmla="*/ 50 w 146"/>
                  <a:gd name="T17" fmla="*/ 29 h 235"/>
                  <a:gd name="T18" fmla="*/ 38 w 146"/>
                  <a:gd name="T19" fmla="*/ 40 h 235"/>
                  <a:gd name="T20" fmla="*/ 33 w 146"/>
                  <a:gd name="T21" fmla="*/ 50 h 235"/>
                  <a:gd name="T22" fmla="*/ 17 w 146"/>
                  <a:gd name="T23" fmla="*/ 66 h 235"/>
                  <a:gd name="T24" fmla="*/ 27 w 146"/>
                  <a:gd name="T25" fmla="*/ 72 h 235"/>
                  <a:gd name="T26" fmla="*/ 42 w 146"/>
                  <a:gd name="T27" fmla="*/ 61 h 235"/>
                  <a:gd name="T28" fmla="*/ 60 w 146"/>
                  <a:gd name="T29" fmla="*/ 62 h 235"/>
                  <a:gd name="T30" fmla="*/ 71 w 146"/>
                  <a:gd name="T31" fmla="*/ 66 h 235"/>
                  <a:gd name="T32" fmla="*/ 69 w 146"/>
                  <a:gd name="T33" fmla="*/ 60 h 235"/>
                  <a:gd name="T34" fmla="*/ 83 w 146"/>
                  <a:gd name="T35" fmla="*/ 71 h 235"/>
                  <a:gd name="T36" fmla="*/ 90 w 146"/>
                  <a:gd name="T37" fmla="*/ 75 h 235"/>
                  <a:gd name="T38" fmla="*/ 100 w 146"/>
                  <a:gd name="T39" fmla="*/ 85 h 235"/>
                  <a:gd name="T40" fmla="*/ 87 w 146"/>
                  <a:gd name="T41" fmla="*/ 91 h 235"/>
                  <a:gd name="T42" fmla="*/ 70 w 146"/>
                  <a:gd name="T43" fmla="*/ 87 h 235"/>
                  <a:gd name="T44" fmla="*/ 59 w 146"/>
                  <a:gd name="T45" fmla="*/ 75 h 235"/>
                  <a:gd name="T46" fmla="*/ 24 w 146"/>
                  <a:gd name="T47" fmla="*/ 76 h 235"/>
                  <a:gd name="T48" fmla="*/ 3 w 146"/>
                  <a:gd name="T49" fmla="*/ 106 h 235"/>
                  <a:gd name="T50" fmla="*/ 4 w 146"/>
                  <a:gd name="T51" fmla="*/ 135 h 235"/>
                  <a:gd name="T52" fmla="*/ 27 w 146"/>
                  <a:gd name="T53" fmla="*/ 150 h 235"/>
                  <a:gd name="T54" fmla="*/ 53 w 146"/>
                  <a:gd name="T55" fmla="*/ 150 h 235"/>
                  <a:gd name="T56" fmla="*/ 61 w 146"/>
                  <a:gd name="T57" fmla="*/ 176 h 235"/>
                  <a:gd name="T58" fmla="*/ 61 w 146"/>
                  <a:gd name="T59" fmla="*/ 209 h 235"/>
                  <a:gd name="T60" fmla="*/ 66 w 146"/>
                  <a:gd name="T61" fmla="*/ 230 h 235"/>
                  <a:gd name="T62" fmla="*/ 90 w 146"/>
                  <a:gd name="T63" fmla="*/ 223 h 235"/>
                  <a:gd name="T64" fmla="*/ 100 w 146"/>
                  <a:gd name="T65" fmla="*/ 200 h 235"/>
                  <a:gd name="T66" fmla="*/ 107 w 146"/>
                  <a:gd name="T67" fmla="*/ 174 h 235"/>
                  <a:gd name="T68" fmla="*/ 125 w 146"/>
                  <a:gd name="T69" fmla="*/ 139 h 235"/>
                  <a:gd name="T70" fmla="*/ 112 w 146"/>
                  <a:gd name="T71" fmla="*/ 126 h 235"/>
                  <a:gd name="T72" fmla="*/ 99 w 146"/>
                  <a:gd name="T73" fmla="*/ 95 h 235"/>
                  <a:gd name="T74" fmla="*/ 112 w 146"/>
                  <a:gd name="T75" fmla="*/ 117 h 235"/>
                  <a:gd name="T76" fmla="*/ 129 w 146"/>
                  <a:gd name="T77" fmla="*/ 122 h 235"/>
                  <a:gd name="T78" fmla="*/ 132 w 146"/>
                  <a:gd name="T79" fmla="*/ 102 h 235"/>
                  <a:gd name="T80" fmla="*/ 122 w 146"/>
                  <a:gd name="T81" fmla="*/ 94 h 235"/>
                  <a:gd name="T82" fmla="*/ 135 w 146"/>
                  <a:gd name="T83" fmla="*/ 103 h 235"/>
                  <a:gd name="T84" fmla="*/ 103 w 146"/>
                  <a:gd name="T85" fmla="*/ 18 h 235"/>
                  <a:gd name="T86" fmla="*/ 96 w 146"/>
                  <a:gd name="T87" fmla="*/ 13 h 235"/>
                  <a:gd name="T88" fmla="*/ 99 w 146"/>
                  <a:gd name="T89" fmla="*/ 159 h 235"/>
                  <a:gd name="T90" fmla="*/ 122 w 146"/>
                  <a:gd name="T91" fmla="*/ 56 h 235"/>
                  <a:gd name="T92" fmla="*/ 123 w 146"/>
                  <a:gd name="T93" fmla="*/ 61 h 235"/>
                  <a:gd name="T94" fmla="*/ 129 w 146"/>
                  <a:gd name="T95" fmla="*/ 77 h 235"/>
                  <a:gd name="T96" fmla="*/ 121 w 146"/>
                  <a:gd name="T97" fmla="*/ 66 h 235"/>
                  <a:gd name="T98" fmla="*/ 94 w 146"/>
                  <a:gd name="T99" fmla="*/ 25 h 235"/>
                  <a:gd name="T100" fmla="*/ 101 w 146"/>
                  <a:gd name="T101" fmla="*/ 55 h 235"/>
                  <a:gd name="T102" fmla="*/ 110 w 146"/>
                  <a:gd name="T103" fmla="*/ 66 h 235"/>
                  <a:gd name="T104" fmla="*/ 88 w 146"/>
                  <a:gd name="T105" fmla="*/ 66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6" h="235">
                    <a:moveTo>
                      <a:pt x="74" y="1"/>
                    </a:moveTo>
                    <a:cubicBezTo>
                      <a:pt x="71" y="1"/>
                      <a:pt x="61" y="5"/>
                      <a:pt x="60" y="6"/>
                    </a:cubicBezTo>
                    <a:cubicBezTo>
                      <a:pt x="60" y="6"/>
                      <a:pt x="59" y="8"/>
                      <a:pt x="57" y="10"/>
                    </a:cubicBezTo>
                    <a:cubicBezTo>
                      <a:pt x="56" y="11"/>
                      <a:pt x="52" y="12"/>
                      <a:pt x="49" y="13"/>
                    </a:cubicBezTo>
                    <a:cubicBezTo>
                      <a:pt x="47" y="13"/>
                      <a:pt x="43" y="18"/>
                      <a:pt x="43" y="19"/>
                    </a:cubicBezTo>
                    <a:cubicBezTo>
                      <a:pt x="43" y="19"/>
                      <a:pt x="45" y="22"/>
                      <a:pt x="45" y="22"/>
                    </a:cubicBezTo>
                    <a:cubicBezTo>
                      <a:pt x="44" y="23"/>
                      <a:pt x="46" y="26"/>
                      <a:pt x="47" y="26"/>
                    </a:cubicBezTo>
                    <a:cubicBezTo>
                      <a:pt x="49" y="27"/>
                      <a:pt x="52" y="27"/>
                      <a:pt x="52" y="26"/>
                    </a:cubicBezTo>
                    <a:cubicBezTo>
                      <a:pt x="52" y="25"/>
                      <a:pt x="54" y="23"/>
                      <a:pt x="55" y="24"/>
                    </a:cubicBezTo>
                    <a:cubicBezTo>
                      <a:pt x="55" y="26"/>
                      <a:pt x="57" y="29"/>
                      <a:pt x="57" y="30"/>
                    </a:cubicBezTo>
                    <a:cubicBezTo>
                      <a:pt x="57" y="30"/>
                      <a:pt x="57" y="32"/>
                      <a:pt x="57" y="33"/>
                    </a:cubicBezTo>
                    <a:cubicBezTo>
                      <a:pt x="57" y="33"/>
                      <a:pt x="57" y="33"/>
                      <a:pt x="57" y="33"/>
                    </a:cubicBezTo>
                    <a:cubicBezTo>
                      <a:pt x="58" y="33"/>
                      <a:pt x="58" y="35"/>
                      <a:pt x="58" y="35"/>
                    </a:cubicBezTo>
                    <a:cubicBezTo>
                      <a:pt x="58" y="35"/>
                      <a:pt x="59" y="37"/>
                      <a:pt x="60" y="37"/>
                    </a:cubicBezTo>
                    <a:cubicBezTo>
                      <a:pt x="61" y="31"/>
                      <a:pt x="65" y="33"/>
                      <a:pt x="65" y="33"/>
                    </a:cubicBezTo>
                    <a:cubicBezTo>
                      <a:pt x="65" y="33"/>
                      <a:pt x="67" y="31"/>
                      <a:pt x="66" y="30"/>
                    </a:cubicBezTo>
                    <a:cubicBezTo>
                      <a:pt x="66" y="28"/>
                      <a:pt x="68" y="26"/>
                      <a:pt x="68" y="25"/>
                    </a:cubicBezTo>
                    <a:cubicBezTo>
                      <a:pt x="69" y="25"/>
                      <a:pt x="70" y="23"/>
                      <a:pt x="68" y="22"/>
                    </a:cubicBezTo>
                    <a:cubicBezTo>
                      <a:pt x="66" y="21"/>
                      <a:pt x="64" y="20"/>
                      <a:pt x="66" y="19"/>
                    </a:cubicBezTo>
                    <a:cubicBezTo>
                      <a:pt x="68" y="17"/>
                      <a:pt x="70" y="19"/>
                      <a:pt x="72" y="16"/>
                    </a:cubicBezTo>
                    <a:cubicBezTo>
                      <a:pt x="74" y="13"/>
                      <a:pt x="71" y="12"/>
                      <a:pt x="74" y="12"/>
                    </a:cubicBezTo>
                    <a:cubicBezTo>
                      <a:pt x="77" y="12"/>
                      <a:pt x="80" y="12"/>
                      <a:pt x="79" y="13"/>
                    </a:cubicBezTo>
                    <a:cubicBezTo>
                      <a:pt x="79" y="14"/>
                      <a:pt x="75" y="16"/>
                      <a:pt x="74" y="17"/>
                    </a:cubicBezTo>
                    <a:cubicBezTo>
                      <a:pt x="72" y="18"/>
                      <a:pt x="72" y="20"/>
                      <a:pt x="73" y="21"/>
                    </a:cubicBezTo>
                    <a:cubicBezTo>
                      <a:pt x="74" y="22"/>
                      <a:pt x="75" y="24"/>
                      <a:pt x="76" y="24"/>
                    </a:cubicBezTo>
                    <a:cubicBezTo>
                      <a:pt x="77" y="24"/>
                      <a:pt x="79" y="23"/>
                      <a:pt x="80" y="23"/>
                    </a:cubicBezTo>
                    <a:cubicBezTo>
                      <a:pt x="82" y="23"/>
                      <a:pt x="85" y="23"/>
                      <a:pt x="85" y="23"/>
                    </a:cubicBezTo>
                    <a:cubicBezTo>
                      <a:pt x="86" y="23"/>
                      <a:pt x="88" y="26"/>
                      <a:pt x="87" y="26"/>
                    </a:cubicBezTo>
                    <a:cubicBezTo>
                      <a:pt x="86" y="26"/>
                      <a:pt x="84" y="26"/>
                      <a:pt x="82" y="26"/>
                    </a:cubicBezTo>
                    <a:cubicBezTo>
                      <a:pt x="79" y="26"/>
                      <a:pt x="76" y="26"/>
                      <a:pt x="76" y="26"/>
                    </a:cubicBezTo>
                    <a:cubicBezTo>
                      <a:pt x="76" y="27"/>
                      <a:pt x="80" y="28"/>
                      <a:pt x="79" y="29"/>
                    </a:cubicBezTo>
                    <a:cubicBezTo>
                      <a:pt x="78" y="30"/>
                      <a:pt x="76" y="29"/>
                      <a:pt x="75" y="28"/>
                    </a:cubicBezTo>
                    <a:cubicBezTo>
                      <a:pt x="73" y="28"/>
                      <a:pt x="73" y="30"/>
                      <a:pt x="72" y="32"/>
                    </a:cubicBezTo>
                    <a:cubicBezTo>
                      <a:pt x="72" y="33"/>
                      <a:pt x="74" y="36"/>
                      <a:pt x="71" y="35"/>
                    </a:cubicBezTo>
                    <a:cubicBezTo>
                      <a:pt x="69" y="34"/>
                      <a:pt x="67" y="33"/>
                      <a:pt x="67" y="34"/>
                    </a:cubicBezTo>
                    <a:cubicBezTo>
                      <a:pt x="66" y="34"/>
                      <a:pt x="65" y="35"/>
                      <a:pt x="63" y="35"/>
                    </a:cubicBezTo>
                    <a:cubicBezTo>
                      <a:pt x="62" y="36"/>
                      <a:pt x="62" y="38"/>
                      <a:pt x="60" y="37"/>
                    </a:cubicBezTo>
                    <a:cubicBezTo>
                      <a:pt x="60" y="37"/>
                      <a:pt x="60" y="37"/>
                      <a:pt x="60" y="37"/>
                    </a:cubicBezTo>
                    <a:cubicBezTo>
                      <a:pt x="58" y="37"/>
                      <a:pt x="58" y="37"/>
                      <a:pt x="58" y="37"/>
                    </a:cubicBezTo>
                    <a:cubicBezTo>
                      <a:pt x="58" y="36"/>
                      <a:pt x="58" y="35"/>
                      <a:pt x="57" y="34"/>
                    </a:cubicBezTo>
                    <a:cubicBezTo>
                      <a:pt x="57" y="34"/>
                      <a:pt x="57" y="34"/>
                      <a:pt x="57" y="33"/>
                    </a:cubicBezTo>
                    <a:cubicBezTo>
                      <a:pt x="57" y="33"/>
                      <a:pt x="56" y="33"/>
                      <a:pt x="56" y="33"/>
                    </a:cubicBezTo>
                    <a:cubicBezTo>
                      <a:pt x="56" y="33"/>
                      <a:pt x="55" y="33"/>
                      <a:pt x="55" y="31"/>
                    </a:cubicBezTo>
                    <a:cubicBezTo>
                      <a:pt x="54" y="30"/>
                      <a:pt x="55" y="28"/>
                      <a:pt x="54" y="28"/>
                    </a:cubicBezTo>
                    <a:cubicBezTo>
                      <a:pt x="53" y="28"/>
                      <a:pt x="51" y="28"/>
                      <a:pt x="50" y="29"/>
                    </a:cubicBezTo>
                    <a:cubicBezTo>
                      <a:pt x="50" y="30"/>
                      <a:pt x="49" y="32"/>
                      <a:pt x="50" y="33"/>
                    </a:cubicBezTo>
                    <a:cubicBezTo>
                      <a:pt x="51" y="34"/>
                      <a:pt x="53" y="36"/>
                      <a:pt x="51" y="35"/>
                    </a:cubicBezTo>
                    <a:cubicBezTo>
                      <a:pt x="49" y="35"/>
                      <a:pt x="47" y="34"/>
                      <a:pt x="46" y="35"/>
                    </a:cubicBezTo>
                    <a:cubicBezTo>
                      <a:pt x="45" y="36"/>
                      <a:pt x="42" y="39"/>
                      <a:pt x="42" y="39"/>
                    </a:cubicBezTo>
                    <a:cubicBezTo>
                      <a:pt x="42" y="39"/>
                      <a:pt x="38" y="39"/>
                      <a:pt x="38" y="40"/>
                    </a:cubicBezTo>
                    <a:cubicBezTo>
                      <a:pt x="38" y="41"/>
                      <a:pt x="39" y="43"/>
                      <a:pt x="37" y="43"/>
                    </a:cubicBezTo>
                    <a:cubicBezTo>
                      <a:pt x="36" y="43"/>
                      <a:pt x="34" y="43"/>
                      <a:pt x="32" y="44"/>
                    </a:cubicBezTo>
                    <a:cubicBezTo>
                      <a:pt x="30" y="44"/>
                      <a:pt x="30" y="45"/>
                      <a:pt x="27" y="45"/>
                    </a:cubicBezTo>
                    <a:cubicBezTo>
                      <a:pt x="25" y="45"/>
                      <a:pt x="25" y="46"/>
                      <a:pt x="27" y="47"/>
                    </a:cubicBezTo>
                    <a:cubicBezTo>
                      <a:pt x="29" y="47"/>
                      <a:pt x="33" y="49"/>
                      <a:pt x="33" y="50"/>
                    </a:cubicBezTo>
                    <a:cubicBezTo>
                      <a:pt x="33" y="52"/>
                      <a:pt x="33" y="54"/>
                      <a:pt x="32" y="56"/>
                    </a:cubicBezTo>
                    <a:cubicBezTo>
                      <a:pt x="32" y="57"/>
                      <a:pt x="28" y="56"/>
                      <a:pt x="26" y="56"/>
                    </a:cubicBezTo>
                    <a:cubicBezTo>
                      <a:pt x="24" y="56"/>
                      <a:pt x="20" y="55"/>
                      <a:pt x="18" y="56"/>
                    </a:cubicBezTo>
                    <a:cubicBezTo>
                      <a:pt x="16" y="57"/>
                      <a:pt x="17" y="61"/>
                      <a:pt x="17" y="62"/>
                    </a:cubicBezTo>
                    <a:cubicBezTo>
                      <a:pt x="18" y="64"/>
                      <a:pt x="17" y="65"/>
                      <a:pt x="17" y="66"/>
                    </a:cubicBezTo>
                    <a:cubicBezTo>
                      <a:pt x="16" y="66"/>
                      <a:pt x="16" y="68"/>
                      <a:pt x="17" y="69"/>
                    </a:cubicBezTo>
                    <a:cubicBezTo>
                      <a:pt x="18" y="70"/>
                      <a:pt x="18" y="72"/>
                      <a:pt x="19" y="72"/>
                    </a:cubicBezTo>
                    <a:cubicBezTo>
                      <a:pt x="20" y="72"/>
                      <a:pt x="22" y="71"/>
                      <a:pt x="23" y="72"/>
                    </a:cubicBezTo>
                    <a:cubicBezTo>
                      <a:pt x="24" y="73"/>
                      <a:pt x="25" y="76"/>
                      <a:pt x="25" y="75"/>
                    </a:cubicBezTo>
                    <a:cubicBezTo>
                      <a:pt x="26" y="74"/>
                      <a:pt x="26" y="72"/>
                      <a:pt x="27" y="72"/>
                    </a:cubicBezTo>
                    <a:cubicBezTo>
                      <a:pt x="28" y="73"/>
                      <a:pt x="30" y="72"/>
                      <a:pt x="32" y="72"/>
                    </a:cubicBezTo>
                    <a:cubicBezTo>
                      <a:pt x="33" y="72"/>
                      <a:pt x="34" y="70"/>
                      <a:pt x="36" y="69"/>
                    </a:cubicBezTo>
                    <a:cubicBezTo>
                      <a:pt x="37" y="68"/>
                      <a:pt x="36" y="68"/>
                      <a:pt x="36" y="67"/>
                    </a:cubicBezTo>
                    <a:cubicBezTo>
                      <a:pt x="35" y="66"/>
                      <a:pt x="37" y="64"/>
                      <a:pt x="38" y="63"/>
                    </a:cubicBezTo>
                    <a:cubicBezTo>
                      <a:pt x="39" y="62"/>
                      <a:pt x="42" y="63"/>
                      <a:pt x="42" y="61"/>
                    </a:cubicBezTo>
                    <a:cubicBezTo>
                      <a:pt x="42" y="60"/>
                      <a:pt x="42" y="57"/>
                      <a:pt x="44" y="57"/>
                    </a:cubicBezTo>
                    <a:cubicBezTo>
                      <a:pt x="45" y="58"/>
                      <a:pt x="47" y="59"/>
                      <a:pt x="48" y="59"/>
                    </a:cubicBezTo>
                    <a:cubicBezTo>
                      <a:pt x="49" y="59"/>
                      <a:pt x="52" y="57"/>
                      <a:pt x="52" y="56"/>
                    </a:cubicBezTo>
                    <a:cubicBezTo>
                      <a:pt x="53" y="56"/>
                      <a:pt x="55" y="56"/>
                      <a:pt x="56" y="58"/>
                    </a:cubicBezTo>
                    <a:cubicBezTo>
                      <a:pt x="56" y="60"/>
                      <a:pt x="59" y="62"/>
                      <a:pt x="60" y="62"/>
                    </a:cubicBezTo>
                    <a:cubicBezTo>
                      <a:pt x="60" y="63"/>
                      <a:pt x="65" y="65"/>
                      <a:pt x="65" y="65"/>
                    </a:cubicBezTo>
                    <a:cubicBezTo>
                      <a:pt x="66" y="66"/>
                      <a:pt x="67" y="68"/>
                      <a:pt x="67" y="69"/>
                    </a:cubicBezTo>
                    <a:cubicBezTo>
                      <a:pt x="68" y="71"/>
                      <a:pt x="70" y="73"/>
                      <a:pt x="70" y="71"/>
                    </a:cubicBezTo>
                    <a:cubicBezTo>
                      <a:pt x="70" y="70"/>
                      <a:pt x="68" y="66"/>
                      <a:pt x="69" y="66"/>
                    </a:cubicBezTo>
                    <a:cubicBezTo>
                      <a:pt x="70" y="66"/>
                      <a:pt x="71" y="66"/>
                      <a:pt x="71" y="66"/>
                    </a:cubicBezTo>
                    <a:cubicBezTo>
                      <a:pt x="71" y="66"/>
                      <a:pt x="68" y="63"/>
                      <a:pt x="67" y="62"/>
                    </a:cubicBezTo>
                    <a:cubicBezTo>
                      <a:pt x="66" y="62"/>
                      <a:pt x="64" y="60"/>
                      <a:pt x="63" y="58"/>
                    </a:cubicBezTo>
                    <a:cubicBezTo>
                      <a:pt x="62" y="56"/>
                      <a:pt x="59" y="56"/>
                      <a:pt x="59" y="54"/>
                    </a:cubicBezTo>
                    <a:cubicBezTo>
                      <a:pt x="59" y="52"/>
                      <a:pt x="62" y="53"/>
                      <a:pt x="63" y="55"/>
                    </a:cubicBezTo>
                    <a:cubicBezTo>
                      <a:pt x="64" y="57"/>
                      <a:pt x="68" y="59"/>
                      <a:pt x="69" y="60"/>
                    </a:cubicBezTo>
                    <a:cubicBezTo>
                      <a:pt x="70" y="62"/>
                      <a:pt x="72" y="62"/>
                      <a:pt x="72" y="64"/>
                    </a:cubicBezTo>
                    <a:cubicBezTo>
                      <a:pt x="73" y="66"/>
                      <a:pt x="74" y="68"/>
                      <a:pt x="75" y="69"/>
                    </a:cubicBezTo>
                    <a:cubicBezTo>
                      <a:pt x="76" y="69"/>
                      <a:pt x="76" y="76"/>
                      <a:pt x="77" y="77"/>
                    </a:cubicBezTo>
                    <a:cubicBezTo>
                      <a:pt x="77" y="78"/>
                      <a:pt x="80" y="75"/>
                      <a:pt x="80" y="74"/>
                    </a:cubicBezTo>
                    <a:cubicBezTo>
                      <a:pt x="81" y="73"/>
                      <a:pt x="83" y="73"/>
                      <a:pt x="83" y="71"/>
                    </a:cubicBezTo>
                    <a:cubicBezTo>
                      <a:pt x="83" y="70"/>
                      <a:pt x="81" y="69"/>
                      <a:pt x="80" y="68"/>
                    </a:cubicBezTo>
                    <a:cubicBezTo>
                      <a:pt x="79" y="67"/>
                      <a:pt x="81" y="67"/>
                      <a:pt x="82" y="66"/>
                    </a:cubicBezTo>
                    <a:cubicBezTo>
                      <a:pt x="83" y="65"/>
                      <a:pt x="84" y="64"/>
                      <a:pt x="85" y="65"/>
                    </a:cubicBezTo>
                    <a:cubicBezTo>
                      <a:pt x="85" y="67"/>
                      <a:pt x="85" y="71"/>
                      <a:pt x="86" y="72"/>
                    </a:cubicBezTo>
                    <a:cubicBezTo>
                      <a:pt x="86" y="73"/>
                      <a:pt x="89" y="74"/>
                      <a:pt x="90" y="75"/>
                    </a:cubicBezTo>
                    <a:cubicBezTo>
                      <a:pt x="90" y="76"/>
                      <a:pt x="93" y="77"/>
                      <a:pt x="93" y="76"/>
                    </a:cubicBezTo>
                    <a:cubicBezTo>
                      <a:pt x="94" y="75"/>
                      <a:pt x="96" y="77"/>
                      <a:pt x="97" y="77"/>
                    </a:cubicBezTo>
                    <a:cubicBezTo>
                      <a:pt x="97" y="77"/>
                      <a:pt x="99" y="77"/>
                      <a:pt x="100" y="76"/>
                    </a:cubicBezTo>
                    <a:cubicBezTo>
                      <a:pt x="101" y="76"/>
                      <a:pt x="102" y="75"/>
                      <a:pt x="102" y="77"/>
                    </a:cubicBezTo>
                    <a:cubicBezTo>
                      <a:pt x="102" y="80"/>
                      <a:pt x="102" y="84"/>
                      <a:pt x="100" y="85"/>
                    </a:cubicBezTo>
                    <a:cubicBezTo>
                      <a:pt x="99" y="87"/>
                      <a:pt x="100" y="88"/>
                      <a:pt x="98" y="88"/>
                    </a:cubicBezTo>
                    <a:cubicBezTo>
                      <a:pt x="98" y="88"/>
                      <a:pt x="97" y="88"/>
                      <a:pt x="97" y="88"/>
                    </a:cubicBezTo>
                    <a:cubicBezTo>
                      <a:pt x="96" y="87"/>
                      <a:pt x="95" y="87"/>
                      <a:pt x="95" y="87"/>
                    </a:cubicBezTo>
                    <a:cubicBezTo>
                      <a:pt x="93" y="87"/>
                      <a:pt x="91" y="87"/>
                      <a:pt x="89" y="90"/>
                    </a:cubicBezTo>
                    <a:cubicBezTo>
                      <a:pt x="88" y="92"/>
                      <a:pt x="87" y="92"/>
                      <a:pt x="87" y="91"/>
                    </a:cubicBezTo>
                    <a:cubicBezTo>
                      <a:pt x="87" y="90"/>
                      <a:pt x="91" y="87"/>
                      <a:pt x="90" y="86"/>
                    </a:cubicBezTo>
                    <a:cubicBezTo>
                      <a:pt x="90" y="85"/>
                      <a:pt x="86" y="86"/>
                      <a:pt x="84" y="85"/>
                    </a:cubicBezTo>
                    <a:cubicBezTo>
                      <a:pt x="82" y="85"/>
                      <a:pt x="81" y="84"/>
                      <a:pt x="79" y="83"/>
                    </a:cubicBezTo>
                    <a:cubicBezTo>
                      <a:pt x="78" y="83"/>
                      <a:pt x="77" y="87"/>
                      <a:pt x="76" y="89"/>
                    </a:cubicBezTo>
                    <a:cubicBezTo>
                      <a:pt x="74" y="91"/>
                      <a:pt x="72" y="88"/>
                      <a:pt x="70" y="87"/>
                    </a:cubicBezTo>
                    <a:cubicBezTo>
                      <a:pt x="69" y="87"/>
                      <a:pt x="66" y="85"/>
                      <a:pt x="66" y="85"/>
                    </a:cubicBezTo>
                    <a:cubicBezTo>
                      <a:pt x="66" y="85"/>
                      <a:pt x="63" y="83"/>
                      <a:pt x="62" y="83"/>
                    </a:cubicBezTo>
                    <a:cubicBezTo>
                      <a:pt x="61" y="83"/>
                      <a:pt x="59" y="81"/>
                      <a:pt x="58" y="80"/>
                    </a:cubicBezTo>
                    <a:cubicBezTo>
                      <a:pt x="57" y="80"/>
                      <a:pt x="55" y="79"/>
                      <a:pt x="57" y="78"/>
                    </a:cubicBezTo>
                    <a:cubicBezTo>
                      <a:pt x="58" y="77"/>
                      <a:pt x="61" y="79"/>
                      <a:pt x="59" y="75"/>
                    </a:cubicBezTo>
                    <a:cubicBezTo>
                      <a:pt x="58" y="70"/>
                      <a:pt x="53" y="71"/>
                      <a:pt x="52" y="71"/>
                    </a:cubicBezTo>
                    <a:cubicBezTo>
                      <a:pt x="51" y="72"/>
                      <a:pt x="43" y="71"/>
                      <a:pt x="42" y="71"/>
                    </a:cubicBezTo>
                    <a:cubicBezTo>
                      <a:pt x="42" y="71"/>
                      <a:pt x="37" y="73"/>
                      <a:pt x="35" y="74"/>
                    </a:cubicBezTo>
                    <a:cubicBezTo>
                      <a:pt x="34" y="75"/>
                      <a:pt x="31" y="76"/>
                      <a:pt x="30" y="76"/>
                    </a:cubicBezTo>
                    <a:cubicBezTo>
                      <a:pt x="30" y="77"/>
                      <a:pt x="26" y="75"/>
                      <a:pt x="24" y="76"/>
                    </a:cubicBezTo>
                    <a:cubicBezTo>
                      <a:pt x="22" y="78"/>
                      <a:pt x="20" y="80"/>
                      <a:pt x="20" y="80"/>
                    </a:cubicBezTo>
                    <a:cubicBezTo>
                      <a:pt x="19" y="80"/>
                      <a:pt x="18" y="81"/>
                      <a:pt x="17" y="84"/>
                    </a:cubicBezTo>
                    <a:cubicBezTo>
                      <a:pt x="16" y="87"/>
                      <a:pt x="17" y="90"/>
                      <a:pt x="15" y="91"/>
                    </a:cubicBezTo>
                    <a:cubicBezTo>
                      <a:pt x="13" y="92"/>
                      <a:pt x="9" y="94"/>
                      <a:pt x="8" y="95"/>
                    </a:cubicBezTo>
                    <a:cubicBezTo>
                      <a:pt x="6" y="97"/>
                      <a:pt x="5" y="103"/>
                      <a:pt x="3" y="106"/>
                    </a:cubicBezTo>
                    <a:cubicBezTo>
                      <a:pt x="2" y="109"/>
                      <a:pt x="3" y="111"/>
                      <a:pt x="4" y="113"/>
                    </a:cubicBezTo>
                    <a:cubicBezTo>
                      <a:pt x="4" y="115"/>
                      <a:pt x="5" y="118"/>
                      <a:pt x="3" y="121"/>
                    </a:cubicBezTo>
                    <a:cubicBezTo>
                      <a:pt x="1" y="124"/>
                      <a:pt x="2" y="125"/>
                      <a:pt x="1" y="126"/>
                    </a:cubicBezTo>
                    <a:cubicBezTo>
                      <a:pt x="0" y="126"/>
                      <a:pt x="2" y="127"/>
                      <a:pt x="2" y="129"/>
                    </a:cubicBezTo>
                    <a:cubicBezTo>
                      <a:pt x="2" y="131"/>
                      <a:pt x="0" y="133"/>
                      <a:pt x="4" y="135"/>
                    </a:cubicBezTo>
                    <a:cubicBezTo>
                      <a:pt x="7" y="137"/>
                      <a:pt x="10" y="137"/>
                      <a:pt x="11" y="139"/>
                    </a:cubicBezTo>
                    <a:cubicBezTo>
                      <a:pt x="12" y="142"/>
                      <a:pt x="15" y="148"/>
                      <a:pt x="15" y="148"/>
                    </a:cubicBezTo>
                    <a:cubicBezTo>
                      <a:pt x="15" y="148"/>
                      <a:pt x="18" y="151"/>
                      <a:pt x="20" y="152"/>
                    </a:cubicBezTo>
                    <a:cubicBezTo>
                      <a:pt x="21" y="154"/>
                      <a:pt x="22" y="153"/>
                      <a:pt x="22" y="151"/>
                    </a:cubicBezTo>
                    <a:cubicBezTo>
                      <a:pt x="22" y="150"/>
                      <a:pt x="24" y="150"/>
                      <a:pt x="27" y="150"/>
                    </a:cubicBezTo>
                    <a:cubicBezTo>
                      <a:pt x="29" y="150"/>
                      <a:pt x="31" y="150"/>
                      <a:pt x="33" y="150"/>
                    </a:cubicBezTo>
                    <a:cubicBezTo>
                      <a:pt x="36" y="149"/>
                      <a:pt x="38" y="146"/>
                      <a:pt x="39" y="145"/>
                    </a:cubicBezTo>
                    <a:cubicBezTo>
                      <a:pt x="39" y="145"/>
                      <a:pt x="43" y="144"/>
                      <a:pt x="45" y="146"/>
                    </a:cubicBezTo>
                    <a:cubicBezTo>
                      <a:pt x="47" y="148"/>
                      <a:pt x="47" y="150"/>
                      <a:pt x="48" y="151"/>
                    </a:cubicBezTo>
                    <a:cubicBezTo>
                      <a:pt x="49" y="153"/>
                      <a:pt x="51" y="152"/>
                      <a:pt x="53" y="150"/>
                    </a:cubicBezTo>
                    <a:cubicBezTo>
                      <a:pt x="54" y="149"/>
                      <a:pt x="54" y="149"/>
                      <a:pt x="55" y="151"/>
                    </a:cubicBezTo>
                    <a:cubicBezTo>
                      <a:pt x="57" y="152"/>
                      <a:pt x="58" y="153"/>
                      <a:pt x="56" y="155"/>
                    </a:cubicBezTo>
                    <a:cubicBezTo>
                      <a:pt x="55" y="157"/>
                      <a:pt x="55" y="159"/>
                      <a:pt x="54" y="162"/>
                    </a:cubicBezTo>
                    <a:cubicBezTo>
                      <a:pt x="53" y="165"/>
                      <a:pt x="55" y="165"/>
                      <a:pt x="57" y="166"/>
                    </a:cubicBezTo>
                    <a:cubicBezTo>
                      <a:pt x="59" y="167"/>
                      <a:pt x="60" y="175"/>
                      <a:pt x="61" y="176"/>
                    </a:cubicBezTo>
                    <a:cubicBezTo>
                      <a:pt x="62" y="178"/>
                      <a:pt x="60" y="182"/>
                      <a:pt x="61" y="184"/>
                    </a:cubicBezTo>
                    <a:cubicBezTo>
                      <a:pt x="62" y="186"/>
                      <a:pt x="63" y="187"/>
                      <a:pt x="61" y="189"/>
                    </a:cubicBezTo>
                    <a:cubicBezTo>
                      <a:pt x="60" y="190"/>
                      <a:pt x="58" y="192"/>
                      <a:pt x="58" y="196"/>
                    </a:cubicBezTo>
                    <a:cubicBezTo>
                      <a:pt x="57" y="200"/>
                      <a:pt x="58" y="202"/>
                      <a:pt x="58" y="203"/>
                    </a:cubicBezTo>
                    <a:cubicBezTo>
                      <a:pt x="59" y="204"/>
                      <a:pt x="60" y="208"/>
                      <a:pt x="61" y="209"/>
                    </a:cubicBezTo>
                    <a:cubicBezTo>
                      <a:pt x="62" y="210"/>
                      <a:pt x="64" y="212"/>
                      <a:pt x="64" y="214"/>
                    </a:cubicBezTo>
                    <a:cubicBezTo>
                      <a:pt x="64" y="216"/>
                      <a:pt x="61" y="219"/>
                      <a:pt x="62" y="220"/>
                    </a:cubicBezTo>
                    <a:cubicBezTo>
                      <a:pt x="63" y="221"/>
                      <a:pt x="63" y="222"/>
                      <a:pt x="64" y="224"/>
                    </a:cubicBezTo>
                    <a:cubicBezTo>
                      <a:pt x="66" y="225"/>
                      <a:pt x="66" y="228"/>
                      <a:pt x="66" y="228"/>
                    </a:cubicBezTo>
                    <a:cubicBezTo>
                      <a:pt x="66" y="228"/>
                      <a:pt x="66" y="229"/>
                      <a:pt x="66" y="230"/>
                    </a:cubicBezTo>
                    <a:cubicBezTo>
                      <a:pt x="66" y="232"/>
                      <a:pt x="66" y="233"/>
                      <a:pt x="67" y="234"/>
                    </a:cubicBezTo>
                    <a:cubicBezTo>
                      <a:pt x="69" y="235"/>
                      <a:pt x="70" y="235"/>
                      <a:pt x="70" y="234"/>
                    </a:cubicBezTo>
                    <a:cubicBezTo>
                      <a:pt x="71" y="233"/>
                      <a:pt x="75" y="231"/>
                      <a:pt x="77" y="231"/>
                    </a:cubicBezTo>
                    <a:cubicBezTo>
                      <a:pt x="79" y="231"/>
                      <a:pt x="81" y="231"/>
                      <a:pt x="83" y="230"/>
                    </a:cubicBezTo>
                    <a:cubicBezTo>
                      <a:pt x="85" y="228"/>
                      <a:pt x="89" y="224"/>
                      <a:pt x="90" y="223"/>
                    </a:cubicBezTo>
                    <a:cubicBezTo>
                      <a:pt x="91" y="221"/>
                      <a:pt x="94" y="219"/>
                      <a:pt x="94" y="218"/>
                    </a:cubicBezTo>
                    <a:cubicBezTo>
                      <a:pt x="93" y="216"/>
                      <a:pt x="92" y="214"/>
                      <a:pt x="93" y="214"/>
                    </a:cubicBezTo>
                    <a:cubicBezTo>
                      <a:pt x="94" y="213"/>
                      <a:pt x="98" y="212"/>
                      <a:pt x="98" y="211"/>
                    </a:cubicBezTo>
                    <a:cubicBezTo>
                      <a:pt x="99" y="210"/>
                      <a:pt x="98" y="206"/>
                      <a:pt x="98" y="205"/>
                    </a:cubicBezTo>
                    <a:cubicBezTo>
                      <a:pt x="98" y="204"/>
                      <a:pt x="99" y="202"/>
                      <a:pt x="100" y="200"/>
                    </a:cubicBezTo>
                    <a:cubicBezTo>
                      <a:pt x="101" y="198"/>
                      <a:pt x="104" y="196"/>
                      <a:pt x="105" y="195"/>
                    </a:cubicBezTo>
                    <a:cubicBezTo>
                      <a:pt x="105" y="195"/>
                      <a:pt x="108" y="192"/>
                      <a:pt x="108" y="190"/>
                    </a:cubicBezTo>
                    <a:cubicBezTo>
                      <a:pt x="109" y="187"/>
                      <a:pt x="108" y="184"/>
                      <a:pt x="109" y="183"/>
                    </a:cubicBezTo>
                    <a:cubicBezTo>
                      <a:pt x="109" y="182"/>
                      <a:pt x="109" y="181"/>
                      <a:pt x="108" y="179"/>
                    </a:cubicBezTo>
                    <a:cubicBezTo>
                      <a:pt x="107" y="178"/>
                      <a:pt x="107" y="174"/>
                      <a:pt x="107" y="174"/>
                    </a:cubicBezTo>
                    <a:cubicBezTo>
                      <a:pt x="106" y="173"/>
                      <a:pt x="107" y="168"/>
                      <a:pt x="108" y="168"/>
                    </a:cubicBezTo>
                    <a:cubicBezTo>
                      <a:pt x="109" y="167"/>
                      <a:pt x="111" y="163"/>
                      <a:pt x="112" y="162"/>
                    </a:cubicBezTo>
                    <a:cubicBezTo>
                      <a:pt x="113" y="160"/>
                      <a:pt x="116" y="154"/>
                      <a:pt x="117" y="154"/>
                    </a:cubicBezTo>
                    <a:cubicBezTo>
                      <a:pt x="119" y="153"/>
                      <a:pt x="121" y="150"/>
                      <a:pt x="121" y="149"/>
                    </a:cubicBezTo>
                    <a:cubicBezTo>
                      <a:pt x="121" y="147"/>
                      <a:pt x="125" y="140"/>
                      <a:pt x="125" y="139"/>
                    </a:cubicBezTo>
                    <a:cubicBezTo>
                      <a:pt x="125" y="138"/>
                      <a:pt x="126" y="133"/>
                      <a:pt x="126" y="132"/>
                    </a:cubicBezTo>
                    <a:cubicBezTo>
                      <a:pt x="125" y="131"/>
                      <a:pt x="121" y="134"/>
                      <a:pt x="120" y="134"/>
                    </a:cubicBezTo>
                    <a:cubicBezTo>
                      <a:pt x="119" y="134"/>
                      <a:pt x="118" y="136"/>
                      <a:pt x="116" y="136"/>
                    </a:cubicBezTo>
                    <a:cubicBezTo>
                      <a:pt x="114" y="136"/>
                      <a:pt x="115" y="133"/>
                      <a:pt x="114" y="132"/>
                    </a:cubicBezTo>
                    <a:cubicBezTo>
                      <a:pt x="114" y="131"/>
                      <a:pt x="112" y="127"/>
                      <a:pt x="112" y="126"/>
                    </a:cubicBezTo>
                    <a:cubicBezTo>
                      <a:pt x="111" y="126"/>
                      <a:pt x="110" y="124"/>
                      <a:pt x="109" y="122"/>
                    </a:cubicBezTo>
                    <a:cubicBezTo>
                      <a:pt x="108" y="119"/>
                      <a:pt x="106" y="118"/>
                      <a:pt x="104" y="116"/>
                    </a:cubicBezTo>
                    <a:cubicBezTo>
                      <a:pt x="103" y="114"/>
                      <a:pt x="105" y="109"/>
                      <a:pt x="103" y="106"/>
                    </a:cubicBezTo>
                    <a:cubicBezTo>
                      <a:pt x="102" y="103"/>
                      <a:pt x="101" y="100"/>
                      <a:pt x="100" y="97"/>
                    </a:cubicBezTo>
                    <a:cubicBezTo>
                      <a:pt x="100" y="97"/>
                      <a:pt x="100" y="96"/>
                      <a:pt x="99" y="95"/>
                    </a:cubicBezTo>
                    <a:cubicBezTo>
                      <a:pt x="101" y="95"/>
                      <a:pt x="103" y="94"/>
                      <a:pt x="103" y="95"/>
                    </a:cubicBezTo>
                    <a:cubicBezTo>
                      <a:pt x="103" y="97"/>
                      <a:pt x="105" y="100"/>
                      <a:pt x="105" y="102"/>
                    </a:cubicBezTo>
                    <a:cubicBezTo>
                      <a:pt x="105" y="104"/>
                      <a:pt x="107" y="103"/>
                      <a:pt x="107" y="105"/>
                    </a:cubicBezTo>
                    <a:cubicBezTo>
                      <a:pt x="107" y="107"/>
                      <a:pt x="108" y="112"/>
                      <a:pt x="109" y="112"/>
                    </a:cubicBezTo>
                    <a:cubicBezTo>
                      <a:pt x="109" y="113"/>
                      <a:pt x="112" y="116"/>
                      <a:pt x="112" y="117"/>
                    </a:cubicBezTo>
                    <a:cubicBezTo>
                      <a:pt x="113" y="118"/>
                      <a:pt x="113" y="120"/>
                      <a:pt x="113" y="123"/>
                    </a:cubicBezTo>
                    <a:cubicBezTo>
                      <a:pt x="114" y="126"/>
                      <a:pt x="114" y="129"/>
                      <a:pt x="115" y="130"/>
                    </a:cubicBezTo>
                    <a:cubicBezTo>
                      <a:pt x="116" y="131"/>
                      <a:pt x="120" y="129"/>
                      <a:pt x="120" y="128"/>
                    </a:cubicBezTo>
                    <a:cubicBezTo>
                      <a:pt x="121" y="128"/>
                      <a:pt x="125" y="125"/>
                      <a:pt x="126" y="125"/>
                    </a:cubicBezTo>
                    <a:cubicBezTo>
                      <a:pt x="127" y="124"/>
                      <a:pt x="127" y="123"/>
                      <a:pt x="129" y="122"/>
                    </a:cubicBezTo>
                    <a:cubicBezTo>
                      <a:pt x="131" y="122"/>
                      <a:pt x="132" y="120"/>
                      <a:pt x="133" y="118"/>
                    </a:cubicBezTo>
                    <a:cubicBezTo>
                      <a:pt x="134" y="117"/>
                      <a:pt x="135" y="113"/>
                      <a:pt x="136" y="112"/>
                    </a:cubicBezTo>
                    <a:cubicBezTo>
                      <a:pt x="136" y="111"/>
                      <a:pt x="137" y="110"/>
                      <a:pt x="136" y="108"/>
                    </a:cubicBezTo>
                    <a:cubicBezTo>
                      <a:pt x="136" y="107"/>
                      <a:pt x="134" y="105"/>
                      <a:pt x="133" y="105"/>
                    </a:cubicBezTo>
                    <a:cubicBezTo>
                      <a:pt x="132" y="104"/>
                      <a:pt x="132" y="102"/>
                      <a:pt x="132" y="102"/>
                    </a:cubicBezTo>
                    <a:cubicBezTo>
                      <a:pt x="131" y="102"/>
                      <a:pt x="131" y="103"/>
                      <a:pt x="130" y="104"/>
                    </a:cubicBezTo>
                    <a:cubicBezTo>
                      <a:pt x="129" y="105"/>
                      <a:pt x="128" y="107"/>
                      <a:pt x="127" y="106"/>
                    </a:cubicBezTo>
                    <a:cubicBezTo>
                      <a:pt x="127" y="106"/>
                      <a:pt x="128" y="105"/>
                      <a:pt x="126" y="103"/>
                    </a:cubicBezTo>
                    <a:cubicBezTo>
                      <a:pt x="125" y="102"/>
                      <a:pt x="125" y="101"/>
                      <a:pt x="125" y="100"/>
                    </a:cubicBezTo>
                    <a:cubicBezTo>
                      <a:pt x="125" y="99"/>
                      <a:pt x="122" y="96"/>
                      <a:pt x="122" y="94"/>
                    </a:cubicBezTo>
                    <a:cubicBezTo>
                      <a:pt x="121" y="92"/>
                      <a:pt x="123" y="90"/>
                      <a:pt x="124" y="91"/>
                    </a:cubicBezTo>
                    <a:cubicBezTo>
                      <a:pt x="125" y="93"/>
                      <a:pt x="125" y="96"/>
                      <a:pt x="127" y="97"/>
                    </a:cubicBezTo>
                    <a:cubicBezTo>
                      <a:pt x="128" y="98"/>
                      <a:pt x="129" y="100"/>
                      <a:pt x="130" y="101"/>
                    </a:cubicBezTo>
                    <a:cubicBezTo>
                      <a:pt x="131" y="101"/>
                      <a:pt x="132" y="99"/>
                      <a:pt x="133" y="99"/>
                    </a:cubicBezTo>
                    <a:cubicBezTo>
                      <a:pt x="133" y="99"/>
                      <a:pt x="134" y="103"/>
                      <a:pt x="135" y="103"/>
                    </a:cubicBezTo>
                    <a:cubicBezTo>
                      <a:pt x="136" y="104"/>
                      <a:pt x="139" y="104"/>
                      <a:pt x="139" y="104"/>
                    </a:cubicBezTo>
                    <a:cubicBezTo>
                      <a:pt x="140" y="104"/>
                      <a:pt x="142" y="105"/>
                      <a:pt x="142" y="104"/>
                    </a:cubicBezTo>
                    <a:cubicBezTo>
                      <a:pt x="142" y="103"/>
                      <a:pt x="146" y="101"/>
                      <a:pt x="146" y="101"/>
                    </a:cubicBezTo>
                    <a:cubicBezTo>
                      <a:pt x="146" y="101"/>
                      <a:pt x="146" y="100"/>
                      <a:pt x="146" y="98"/>
                    </a:cubicBezTo>
                    <a:cubicBezTo>
                      <a:pt x="140" y="67"/>
                      <a:pt x="124" y="39"/>
                      <a:pt x="103" y="18"/>
                    </a:cubicBezTo>
                    <a:cubicBezTo>
                      <a:pt x="102" y="18"/>
                      <a:pt x="102" y="18"/>
                      <a:pt x="101" y="17"/>
                    </a:cubicBezTo>
                    <a:cubicBezTo>
                      <a:pt x="99" y="16"/>
                      <a:pt x="99" y="16"/>
                      <a:pt x="99" y="17"/>
                    </a:cubicBezTo>
                    <a:cubicBezTo>
                      <a:pt x="98" y="17"/>
                      <a:pt x="97" y="18"/>
                      <a:pt x="96" y="17"/>
                    </a:cubicBezTo>
                    <a:cubicBezTo>
                      <a:pt x="96" y="15"/>
                      <a:pt x="96" y="15"/>
                      <a:pt x="95" y="14"/>
                    </a:cubicBezTo>
                    <a:cubicBezTo>
                      <a:pt x="94" y="13"/>
                      <a:pt x="95" y="13"/>
                      <a:pt x="96" y="13"/>
                    </a:cubicBezTo>
                    <a:cubicBezTo>
                      <a:pt x="97" y="14"/>
                      <a:pt x="98" y="14"/>
                      <a:pt x="99" y="14"/>
                    </a:cubicBezTo>
                    <a:cubicBezTo>
                      <a:pt x="95" y="11"/>
                      <a:pt x="92" y="8"/>
                      <a:pt x="88" y="5"/>
                    </a:cubicBezTo>
                    <a:cubicBezTo>
                      <a:pt x="88" y="5"/>
                      <a:pt x="88" y="5"/>
                      <a:pt x="88" y="5"/>
                    </a:cubicBezTo>
                    <a:cubicBezTo>
                      <a:pt x="86" y="5"/>
                      <a:pt x="78" y="0"/>
                      <a:pt x="74" y="1"/>
                    </a:cubicBezTo>
                    <a:close/>
                    <a:moveTo>
                      <a:pt x="99" y="159"/>
                    </a:moveTo>
                    <a:cubicBezTo>
                      <a:pt x="100" y="160"/>
                      <a:pt x="98" y="165"/>
                      <a:pt x="96" y="165"/>
                    </a:cubicBezTo>
                    <a:cubicBezTo>
                      <a:pt x="95" y="165"/>
                      <a:pt x="96" y="160"/>
                      <a:pt x="96" y="159"/>
                    </a:cubicBezTo>
                    <a:cubicBezTo>
                      <a:pt x="97" y="158"/>
                      <a:pt x="99" y="158"/>
                      <a:pt x="99" y="159"/>
                    </a:cubicBezTo>
                    <a:close/>
                    <a:moveTo>
                      <a:pt x="118" y="56"/>
                    </a:moveTo>
                    <a:cubicBezTo>
                      <a:pt x="119" y="55"/>
                      <a:pt x="121" y="57"/>
                      <a:pt x="122" y="56"/>
                    </a:cubicBezTo>
                    <a:cubicBezTo>
                      <a:pt x="123" y="56"/>
                      <a:pt x="124" y="55"/>
                      <a:pt x="124" y="54"/>
                    </a:cubicBezTo>
                    <a:cubicBezTo>
                      <a:pt x="125" y="54"/>
                      <a:pt x="127" y="55"/>
                      <a:pt x="127" y="56"/>
                    </a:cubicBezTo>
                    <a:cubicBezTo>
                      <a:pt x="128" y="57"/>
                      <a:pt x="129" y="59"/>
                      <a:pt x="129" y="60"/>
                    </a:cubicBezTo>
                    <a:cubicBezTo>
                      <a:pt x="128" y="60"/>
                      <a:pt x="126" y="60"/>
                      <a:pt x="126" y="59"/>
                    </a:cubicBezTo>
                    <a:cubicBezTo>
                      <a:pt x="125" y="58"/>
                      <a:pt x="123" y="59"/>
                      <a:pt x="123" y="61"/>
                    </a:cubicBezTo>
                    <a:cubicBezTo>
                      <a:pt x="123" y="63"/>
                      <a:pt x="124" y="62"/>
                      <a:pt x="124" y="62"/>
                    </a:cubicBezTo>
                    <a:cubicBezTo>
                      <a:pt x="125" y="63"/>
                      <a:pt x="125" y="64"/>
                      <a:pt x="126" y="66"/>
                    </a:cubicBezTo>
                    <a:cubicBezTo>
                      <a:pt x="126" y="67"/>
                      <a:pt x="127" y="66"/>
                      <a:pt x="128" y="67"/>
                    </a:cubicBezTo>
                    <a:cubicBezTo>
                      <a:pt x="128" y="68"/>
                      <a:pt x="126" y="69"/>
                      <a:pt x="127" y="70"/>
                    </a:cubicBezTo>
                    <a:cubicBezTo>
                      <a:pt x="128" y="72"/>
                      <a:pt x="129" y="76"/>
                      <a:pt x="129" y="77"/>
                    </a:cubicBezTo>
                    <a:cubicBezTo>
                      <a:pt x="129" y="78"/>
                      <a:pt x="127" y="78"/>
                      <a:pt x="126" y="78"/>
                    </a:cubicBezTo>
                    <a:cubicBezTo>
                      <a:pt x="125" y="78"/>
                      <a:pt x="122" y="76"/>
                      <a:pt x="122" y="76"/>
                    </a:cubicBezTo>
                    <a:cubicBezTo>
                      <a:pt x="121" y="75"/>
                      <a:pt x="120" y="71"/>
                      <a:pt x="121" y="71"/>
                    </a:cubicBezTo>
                    <a:cubicBezTo>
                      <a:pt x="122" y="71"/>
                      <a:pt x="122" y="71"/>
                      <a:pt x="124" y="69"/>
                    </a:cubicBezTo>
                    <a:cubicBezTo>
                      <a:pt x="125" y="68"/>
                      <a:pt x="122" y="67"/>
                      <a:pt x="121" y="66"/>
                    </a:cubicBezTo>
                    <a:cubicBezTo>
                      <a:pt x="120" y="66"/>
                      <a:pt x="118" y="62"/>
                      <a:pt x="117" y="60"/>
                    </a:cubicBezTo>
                    <a:cubicBezTo>
                      <a:pt x="117" y="59"/>
                      <a:pt x="117" y="57"/>
                      <a:pt x="118" y="56"/>
                    </a:cubicBezTo>
                    <a:close/>
                    <a:moveTo>
                      <a:pt x="94" y="25"/>
                    </a:moveTo>
                    <a:cubicBezTo>
                      <a:pt x="93" y="26"/>
                      <a:pt x="89" y="24"/>
                      <a:pt x="89" y="23"/>
                    </a:cubicBezTo>
                    <a:cubicBezTo>
                      <a:pt x="90" y="20"/>
                      <a:pt x="94" y="24"/>
                      <a:pt x="94" y="25"/>
                    </a:cubicBezTo>
                    <a:close/>
                    <a:moveTo>
                      <a:pt x="91" y="54"/>
                    </a:moveTo>
                    <a:cubicBezTo>
                      <a:pt x="92" y="53"/>
                      <a:pt x="93" y="53"/>
                      <a:pt x="94" y="53"/>
                    </a:cubicBezTo>
                    <a:cubicBezTo>
                      <a:pt x="95" y="53"/>
                      <a:pt x="97" y="57"/>
                      <a:pt x="97" y="58"/>
                    </a:cubicBezTo>
                    <a:cubicBezTo>
                      <a:pt x="98" y="59"/>
                      <a:pt x="99" y="57"/>
                      <a:pt x="99" y="57"/>
                    </a:cubicBezTo>
                    <a:cubicBezTo>
                      <a:pt x="100" y="57"/>
                      <a:pt x="101" y="56"/>
                      <a:pt x="101" y="55"/>
                    </a:cubicBezTo>
                    <a:cubicBezTo>
                      <a:pt x="101" y="54"/>
                      <a:pt x="102" y="54"/>
                      <a:pt x="103" y="54"/>
                    </a:cubicBezTo>
                    <a:cubicBezTo>
                      <a:pt x="105" y="54"/>
                      <a:pt x="104" y="55"/>
                      <a:pt x="103" y="55"/>
                    </a:cubicBezTo>
                    <a:cubicBezTo>
                      <a:pt x="102" y="56"/>
                      <a:pt x="102" y="57"/>
                      <a:pt x="104" y="57"/>
                    </a:cubicBezTo>
                    <a:cubicBezTo>
                      <a:pt x="106" y="58"/>
                      <a:pt x="107" y="60"/>
                      <a:pt x="109" y="62"/>
                    </a:cubicBezTo>
                    <a:cubicBezTo>
                      <a:pt x="111" y="63"/>
                      <a:pt x="111" y="66"/>
                      <a:pt x="110" y="66"/>
                    </a:cubicBezTo>
                    <a:cubicBezTo>
                      <a:pt x="109" y="67"/>
                      <a:pt x="106" y="67"/>
                      <a:pt x="105" y="66"/>
                    </a:cubicBezTo>
                    <a:cubicBezTo>
                      <a:pt x="104" y="66"/>
                      <a:pt x="102" y="64"/>
                      <a:pt x="100" y="64"/>
                    </a:cubicBezTo>
                    <a:cubicBezTo>
                      <a:pt x="98" y="63"/>
                      <a:pt x="96" y="63"/>
                      <a:pt x="95" y="64"/>
                    </a:cubicBezTo>
                    <a:cubicBezTo>
                      <a:pt x="95" y="66"/>
                      <a:pt x="92" y="65"/>
                      <a:pt x="91" y="65"/>
                    </a:cubicBezTo>
                    <a:cubicBezTo>
                      <a:pt x="90" y="65"/>
                      <a:pt x="89" y="67"/>
                      <a:pt x="88" y="66"/>
                    </a:cubicBezTo>
                    <a:cubicBezTo>
                      <a:pt x="88" y="66"/>
                      <a:pt x="89" y="62"/>
                      <a:pt x="88" y="62"/>
                    </a:cubicBezTo>
                    <a:cubicBezTo>
                      <a:pt x="87" y="62"/>
                      <a:pt x="88" y="59"/>
                      <a:pt x="89" y="59"/>
                    </a:cubicBezTo>
                    <a:cubicBezTo>
                      <a:pt x="90" y="58"/>
                      <a:pt x="91" y="56"/>
                      <a:pt x="91" y="5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60" name="Freeform 31">
                <a:extLst>
                  <a:ext uri="{FF2B5EF4-FFF2-40B4-BE49-F238E27FC236}">
                    <a16:creationId xmlns:a16="http://schemas.microsoft.com/office/drawing/2014/main" id="{37F6F4DF-07C6-9E96-B257-9ED91DBB1E4E}"/>
                  </a:ext>
                </a:extLst>
              </p:cNvPr>
              <p:cNvSpPr>
                <a:spLocks/>
              </p:cNvSpPr>
              <p:nvPr/>
            </p:nvSpPr>
            <p:spPr bwMode="auto">
              <a:xfrm>
                <a:off x="3342" y="938"/>
                <a:ext cx="21" cy="28"/>
              </a:xfrm>
              <a:custGeom>
                <a:avLst/>
                <a:gdLst>
                  <a:gd name="T0" fmla="*/ 1 w 3"/>
                  <a:gd name="T1" fmla="*/ 4 h 4"/>
                  <a:gd name="T2" fmla="*/ 3 w 3"/>
                  <a:gd name="T3" fmla="*/ 4 h 4"/>
                  <a:gd name="T4" fmla="*/ 1 w 3"/>
                  <a:gd name="T5" fmla="*/ 2 h 4"/>
                  <a:gd name="T6" fmla="*/ 0 w 3"/>
                  <a:gd name="T7" fmla="*/ 0 h 4"/>
                  <a:gd name="T8" fmla="*/ 0 w 3"/>
                  <a:gd name="T9" fmla="*/ 0 h 4"/>
                  <a:gd name="T10" fmla="*/ 0 w 3"/>
                  <a:gd name="T11" fmla="*/ 1 h 4"/>
                  <a:gd name="T12" fmla="*/ 1 w 3"/>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1" y="4"/>
                    </a:moveTo>
                    <a:cubicBezTo>
                      <a:pt x="1" y="4"/>
                      <a:pt x="1" y="4"/>
                      <a:pt x="3" y="4"/>
                    </a:cubicBezTo>
                    <a:cubicBezTo>
                      <a:pt x="2" y="4"/>
                      <a:pt x="1" y="2"/>
                      <a:pt x="1" y="2"/>
                    </a:cubicBezTo>
                    <a:cubicBezTo>
                      <a:pt x="1" y="2"/>
                      <a:pt x="1" y="0"/>
                      <a:pt x="0" y="0"/>
                    </a:cubicBezTo>
                    <a:cubicBezTo>
                      <a:pt x="0" y="0"/>
                      <a:pt x="0" y="0"/>
                      <a:pt x="0" y="0"/>
                    </a:cubicBezTo>
                    <a:cubicBezTo>
                      <a:pt x="0" y="1"/>
                      <a:pt x="0" y="1"/>
                      <a:pt x="0" y="1"/>
                    </a:cubicBezTo>
                    <a:cubicBezTo>
                      <a:pt x="1" y="2"/>
                      <a:pt x="1" y="3"/>
                      <a:pt x="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grpSp>
        <p:sp>
          <p:nvSpPr>
            <p:cNvPr id="13" name="Oval 12">
              <a:extLst>
                <a:ext uri="{FF2B5EF4-FFF2-40B4-BE49-F238E27FC236}">
                  <a16:creationId xmlns:a16="http://schemas.microsoft.com/office/drawing/2014/main" id="{1A6CC433-4BE2-7A73-6BAF-874FC2AD3EF6}"/>
                </a:ext>
              </a:extLst>
            </p:cNvPr>
            <p:cNvSpPr>
              <a:spLocks noChangeAspect="1"/>
            </p:cNvSpPr>
            <p:nvPr/>
          </p:nvSpPr>
          <p:spPr>
            <a:xfrm>
              <a:off x="3677600" y="3488422"/>
              <a:ext cx="81843" cy="81843"/>
            </a:xfrm>
            <a:prstGeom prst="ellipse">
              <a:avLst/>
            </a:prstGeom>
            <a:solidFill>
              <a:srgbClr val="4F2D7F"/>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mj-lt"/>
                <a:ea typeface="+mn-ea"/>
                <a:cs typeface="+mn-cs"/>
              </a:endParaRPr>
            </a:p>
          </p:txBody>
        </p:sp>
        <p:sp>
          <p:nvSpPr>
            <p:cNvPr id="14" name="Oval 13">
              <a:extLst>
                <a:ext uri="{FF2B5EF4-FFF2-40B4-BE49-F238E27FC236}">
                  <a16:creationId xmlns:a16="http://schemas.microsoft.com/office/drawing/2014/main" id="{35E66C62-3284-1C89-8652-7177C7E1A62A}"/>
                </a:ext>
              </a:extLst>
            </p:cNvPr>
            <p:cNvSpPr>
              <a:spLocks noChangeAspect="1"/>
            </p:cNvSpPr>
            <p:nvPr/>
          </p:nvSpPr>
          <p:spPr>
            <a:xfrm>
              <a:off x="3953802" y="2828707"/>
              <a:ext cx="81843" cy="81843"/>
            </a:xfrm>
            <a:prstGeom prst="ellipse">
              <a:avLst/>
            </a:prstGeom>
            <a:solidFill>
              <a:srgbClr val="00A7B5"/>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mj-lt"/>
                <a:ea typeface="+mn-ea"/>
                <a:cs typeface="+mn-cs"/>
              </a:endParaRPr>
            </a:p>
          </p:txBody>
        </p:sp>
        <p:sp>
          <p:nvSpPr>
            <p:cNvPr id="15" name="Oval 14">
              <a:extLst>
                <a:ext uri="{FF2B5EF4-FFF2-40B4-BE49-F238E27FC236}">
                  <a16:creationId xmlns:a16="http://schemas.microsoft.com/office/drawing/2014/main" id="{8FF906AA-6B33-914C-20CE-DC57AFE42F26}"/>
                </a:ext>
              </a:extLst>
            </p:cNvPr>
            <p:cNvSpPr>
              <a:spLocks noChangeAspect="1"/>
            </p:cNvSpPr>
            <p:nvPr/>
          </p:nvSpPr>
          <p:spPr>
            <a:xfrm>
              <a:off x="4609525" y="2555222"/>
              <a:ext cx="81843" cy="81843"/>
            </a:xfrm>
            <a:prstGeom prst="ellipse">
              <a:avLst/>
            </a:prstGeom>
            <a:solidFill>
              <a:srgbClr val="9BD732"/>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mj-lt"/>
                <a:ea typeface="+mn-ea"/>
                <a:cs typeface="+mn-cs"/>
              </a:endParaRPr>
            </a:p>
          </p:txBody>
        </p:sp>
        <p:sp>
          <p:nvSpPr>
            <p:cNvPr id="16" name="Oval 15">
              <a:extLst>
                <a:ext uri="{FF2B5EF4-FFF2-40B4-BE49-F238E27FC236}">
                  <a16:creationId xmlns:a16="http://schemas.microsoft.com/office/drawing/2014/main" id="{C03F2CCF-E589-C479-6491-7D8166D013F6}"/>
                </a:ext>
              </a:extLst>
            </p:cNvPr>
            <p:cNvSpPr>
              <a:spLocks noChangeAspect="1"/>
            </p:cNvSpPr>
            <p:nvPr/>
          </p:nvSpPr>
          <p:spPr>
            <a:xfrm>
              <a:off x="5269704" y="2828707"/>
              <a:ext cx="81843" cy="81843"/>
            </a:xfrm>
            <a:prstGeom prst="ellipse">
              <a:avLst/>
            </a:prstGeom>
            <a:solidFill>
              <a:srgbClr val="9BD732"/>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mj-lt"/>
                <a:ea typeface="+mn-ea"/>
                <a:cs typeface="+mn-cs"/>
              </a:endParaRPr>
            </a:p>
          </p:txBody>
        </p:sp>
        <p:sp>
          <p:nvSpPr>
            <p:cNvPr id="17" name="Oval 16">
              <a:extLst>
                <a:ext uri="{FF2B5EF4-FFF2-40B4-BE49-F238E27FC236}">
                  <a16:creationId xmlns:a16="http://schemas.microsoft.com/office/drawing/2014/main" id="{B537B517-FB46-1F43-FEA3-A51D9C56ACB7}"/>
                </a:ext>
              </a:extLst>
            </p:cNvPr>
            <p:cNvSpPr>
              <a:spLocks noChangeAspect="1"/>
            </p:cNvSpPr>
            <p:nvPr/>
          </p:nvSpPr>
          <p:spPr>
            <a:xfrm>
              <a:off x="5542530" y="3488422"/>
              <a:ext cx="81843" cy="81843"/>
            </a:xfrm>
            <a:prstGeom prst="ellipse">
              <a:avLst/>
            </a:prstGeom>
            <a:solidFill>
              <a:srgbClr val="747678"/>
            </a:solidFill>
            <a:ln w="9525"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white"/>
                </a:solidFill>
                <a:effectLst/>
                <a:uLnTx/>
                <a:uFillTx/>
                <a:latin typeface="+mj-lt"/>
                <a:ea typeface="+mn-ea"/>
                <a:cs typeface="+mn-cs"/>
              </a:endParaRPr>
            </a:p>
          </p:txBody>
        </p:sp>
        <p:sp>
          <p:nvSpPr>
            <p:cNvPr id="18" name="Rectangle 17">
              <a:extLst>
                <a:ext uri="{FF2B5EF4-FFF2-40B4-BE49-F238E27FC236}">
                  <a16:creationId xmlns:a16="http://schemas.microsoft.com/office/drawing/2014/main" id="{C968C75E-D799-B02F-A492-9658926B71AB}"/>
                </a:ext>
              </a:extLst>
            </p:cNvPr>
            <p:cNvSpPr/>
            <p:nvPr/>
          </p:nvSpPr>
          <p:spPr>
            <a:xfrm>
              <a:off x="1837267" y="3333317"/>
              <a:ext cx="1120574" cy="349440"/>
            </a:xfrm>
            <a:prstGeom prst="rect">
              <a:avLst/>
            </a:prstGeom>
          </p:spPr>
          <p:txBody>
            <a:bodyPr wrap="square" lIns="0" tIns="0" rIns="0" bIns="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solidFill>
                  <a:effectLst/>
                  <a:uLnTx/>
                  <a:uFillTx/>
                  <a:latin typeface="+mj-lt"/>
                </a:rPr>
                <a:t>Regular Access Control Reviews</a:t>
              </a:r>
            </a:p>
          </p:txBody>
        </p:sp>
        <p:sp>
          <p:nvSpPr>
            <p:cNvPr id="19" name="Oval 61">
              <a:extLst>
                <a:ext uri="{FF2B5EF4-FFF2-40B4-BE49-F238E27FC236}">
                  <a16:creationId xmlns:a16="http://schemas.microsoft.com/office/drawing/2014/main" id="{55B28D28-95A6-D7CF-7226-3E5D8AD9D288}"/>
                </a:ext>
              </a:extLst>
            </p:cNvPr>
            <p:cNvSpPr>
              <a:spLocks noChangeArrowheads="1"/>
            </p:cNvSpPr>
            <p:nvPr/>
          </p:nvSpPr>
          <p:spPr bwMode="auto">
            <a:xfrm>
              <a:off x="5751269" y="3267319"/>
              <a:ext cx="520469" cy="520042"/>
            </a:xfrm>
            <a:prstGeom prst="ellipse">
              <a:avLst/>
            </a:prstGeom>
            <a:solidFill>
              <a:srgbClr val="C8BEAF"/>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20" name="Oval 59">
              <a:extLst>
                <a:ext uri="{FF2B5EF4-FFF2-40B4-BE49-F238E27FC236}">
                  <a16:creationId xmlns:a16="http://schemas.microsoft.com/office/drawing/2014/main" id="{9057FEA4-79BB-D5DB-62E4-D20713FE9BA4}"/>
                </a:ext>
              </a:extLst>
            </p:cNvPr>
            <p:cNvSpPr>
              <a:spLocks noChangeArrowheads="1"/>
            </p:cNvSpPr>
            <p:nvPr/>
          </p:nvSpPr>
          <p:spPr bwMode="auto">
            <a:xfrm>
              <a:off x="5394961" y="2354526"/>
              <a:ext cx="520469" cy="521746"/>
            </a:xfrm>
            <a:prstGeom prst="ellipse">
              <a:avLst/>
            </a:prstGeom>
            <a:solidFill>
              <a:srgbClr val="E92841"/>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21" name="Oval 60">
              <a:extLst>
                <a:ext uri="{FF2B5EF4-FFF2-40B4-BE49-F238E27FC236}">
                  <a16:creationId xmlns:a16="http://schemas.microsoft.com/office/drawing/2014/main" id="{292262AB-EE26-BF88-FEAE-F2D00FCA2178}"/>
                </a:ext>
              </a:extLst>
            </p:cNvPr>
            <p:cNvSpPr>
              <a:spLocks noChangeArrowheads="1"/>
            </p:cNvSpPr>
            <p:nvPr/>
          </p:nvSpPr>
          <p:spPr bwMode="auto">
            <a:xfrm>
              <a:off x="4392125" y="1914072"/>
              <a:ext cx="522000" cy="521746"/>
            </a:xfrm>
            <a:prstGeom prst="ellipse">
              <a:avLst/>
            </a:prstGeom>
            <a:solidFill>
              <a:srgbClr val="9BD732"/>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22" name="Oval 62">
              <a:extLst>
                <a:ext uri="{FF2B5EF4-FFF2-40B4-BE49-F238E27FC236}">
                  <a16:creationId xmlns:a16="http://schemas.microsoft.com/office/drawing/2014/main" id="{A8F3354A-B967-F356-F13A-004265E4B81E}"/>
                </a:ext>
              </a:extLst>
            </p:cNvPr>
            <p:cNvSpPr>
              <a:spLocks noChangeAspect="1" noChangeArrowheads="1"/>
            </p:cNvSpPr>
            <p:nvPr/>
          </p:nvSpPr>
          <p:spPr bwMode="auto">
            <a:xfrm rot="21540000">
              <a:off x="3388564" y="2355353"/>
              <a:ext cx="522000" cy="520042"/>
            </a:xfrm>
            <a:prstGeom prst="ellipse">
              <a:avLst/>
            </a:prstGeom>
            <a:solidFill>
              <a:srgbClr val="00A7B5"/>
            </a:solidFill>
            <a:ln>
              <a:noFill/>
            </a:ln>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23" name="Rectangle 22">
              <a:extLst>
                <a:ext uri="{FF2B5EF4-FFF2-40B4-BE49-F238E27FC236}">
                  <a16:creationId xmlns:a16="http://schemas.microsoft.com/office/drawing/2014/main" id="{AC8A7EF4-DEE7-796B-FC48-11D7315595BD}"/>
                </a:ext>
              </a:extLst>
            </p:cNvPr>
            <p:cNvSpPr/>
            <p:nvPr/>
          </p:nvSpPr>
          <p:spPr>
            <a:xfrm>
              <a:off x="1942624" y="2431306"/>
              <a:ext cx="1336691" cy="349440"/>
            </a:xfrm>
            <a:prstGeom prst="rect">
              <a:avLst/>
            </a:prstGeom>
          </p:spPr>
          <p:txBody>
            <a:bodyPr wrap="square" lIns="0" tIns="0" rIns="0" bIns="0">
              <a:spAutoFit/>
            </a:bodyPr>
            <a:lstStyle/>
            <a:p>
              <a:pPr marL="0" marR="0" lvl="0" indent="0" algn="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solidFill>
                  <a:effectLst/>
                  <a:uLnTx/>
                  <a:uFillTx/>
                  <a:latin typeface="+mj-lt"/>
                </a:rPr>
                <a:t>Well defined and tested Incident Response Plans</a:t>
              </a:r>
            </a:p>
          </p:txBody>
        </p:sp>
        <p:sp>
          <p:nvSpPr>
            <p:cNvPr id="24" name="Rectangle 23">
              <a:extLst>
                <a:ext uri="{FF2B5EF4-FFF2-40B4-BE49-F238E27FC236}">
                  <a16:creationId xmlns:a16="http://schemas.microsoft.com/office/drawing/2014/main" id="{1961F806-DFC0-4070-2221-EF79146C9DFE}"/>
                </a:ext>
              </a:extLst>
            </p:cNvPr>
            <p:cNvSpPr/>
            <p:nvPr/>
          </p:nvSpPr>
          <p:spPr>
            <a:xfrm>
              <a:off x="3384065" y="1394867"/>
              <a:ext cx="2531365" cy="524160"/>
            </a:xfrm>
            <a:prstGeom prst="rect">
              <a:avLst/>
            </a:prstGeom>
          </p:spPr>
          <p:txBody>
            <a:bodyPr wrap="square" lIns="0" tIns="0" rIns="0" bIns="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solidFill>
                  <a:effectLst/>
                  <a:uLnTx/>
                  <a:uFillTx/>
                  <a:latin typeface="+mj-lt"/>
                </a:rPr>
                <a:t>There is a need for robust cyber defenses (including strong patching and firewalls, antivirus, and anti-malware systems)</a:t>
              </a:r>
            </a:p>
          </p:txBody>
        </p:sp>
        <p:sp>
          <p:nvSpPr>
            <p:cNvPr id="25" name="Oval 35">
              <a:extLst>
                <a:ext uri="{FF2B5EF4-FFF2-40B4-BE49-F238E27FC236}">
                  <a16:creationId xmlns:a16="http://schemas.microsoft.com/office/drawing/2014/main" id="{4EF12ECD-2361-A00B-DEF3-06A3E589B544}"/>
                </a:ext>
              </a:extLst>
            </p:cNvPr>
            <p:cNvSpPr>
              <a:spLocks noChangeAspect="1" noChangeArrowheads="1"/>
            </p:cNvSpPr>
            <p:nvPr/>
          </p:nvSpPr>
          <p:spPr bwMode="auto">
            <a:xfrm>
              <a:off x="3051744" y="3266340"/>
              <a:ext cx="522000" cy="522000"/>
            </a:xfrm>
            <a:prstGeom prst="ellipse">
              <a:avLst/>
            </a:prstGeom>
            <a:solidFill>
              <a:srgbClr val="4F2D7F"/>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b="0" i="0" u="none" strike="noStrike" kern="0" cap="none" spc="0" normalizeH="0" baseline="0" noProof="0">
                <a:ln>
                  <a:noFill/>
                </a:ln>
                <a:solidFill>
                  <a:prstClr val="black"/>
                </a:solidFill>
                <a:effectLst/>
                <a:uLnTx/>
                <a:uFillTx/>
                <a:latin typeface="+mj-lt"/>
              </a:endParaRPr>
            </a:p>
          </p:txBody>
        </p:sp>
        <p:sp>
          <p:nvSpPr>
            <p:cNvPr id="27" name="Rectangle 26">
              <a:extLst>
                <a:ext uri="{FF2B5EF4-FFF2-40B4-BE49-F238E27FC236}">
                  <a16:creationId xmlns:a16="http://schemas.microsoft.com/office/drawing/2014/main" id="{31C3346C-199D-B121-BFEA-24C83F25EDA4}"/>
                </a:ext>
              </a:extLst>
            </p:cNvPr>
            <p:cNvSpPr/>
            <p:nvPr/>
          </p:nvSpPr>
          <p:spPr>
            <a:xfrm>
              <a:off x="6386407" y="3333317"/>
              <a:ext cx="1299087" cy="349440"/>
            </a:xfrm>
            <a:prstGeom prst="rect">
              <a:avLst/>
            </a:prstGeom>
          </p:spPr>
          <p:txBody>
            <a:bodyPr wrap="square"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solidFill>
                  <a:effectLst/>
                  <a:uLnTx/>
                  <a:uFillTx/>
                  <a:latin typeface="+mj-lt"/>
                </a:rPr>
                <a:t>Strong Email and Web Security capabilities</a:t>
              </a:r>
            </a:p>
          </p:txBody>
        </p:sp>
        <p:sp>
          <p:nvSpPr>
            <p:cNvPr id="28" name="Rectangle 27">
              <a:extLst>
                <a:ext uri="{FF2B5EF4-FFF2-40B4-BE49-F238E27FC236}">
                  <a16:creationId xmlns:a16="http://schemas.microsoft.com/office/drawing/2014/main" id="{74FBE3AA-F6B8-5786-004D-EEF9AD91DF71}"/>
                </a:ext>
              </a:extLst>
            </p:cNvPr>
            <p:cNvSpPr/>
            <p:nvPr/>
          </p:nvSpPr>
          <p:spPr>
            <a:xfrm>
              <a:off x="6029236" y="2431306"/>
              <a:ext cx="1368902" cy="174720"/>
            </a:xfrm>
            <a:prstGeom prst="rect">
              <a:avLst/>
            </a:prstGeom>
          </p:spPr>
          <p:txBody>
            <a:bodyPr wrap="square" lIns="0" tIns="0" rIns="0" bIns="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a:ln>
                    <a:noFill/>
                  </a:ln>
                  <a:solidFill>
                    <a:prstClr val="black"/>
                  </a:solidFill>
                  <a:effectLst/>
                  <a:uLnTx/>
                  <a:uFillTx/>
                  <a:latin typeface="+mj-lt"/>
                </a:rPr>
                <a:t>Employee Training</a:t>
              </a:r>
            </a:p>
          </p:txBody>
        </p:sp>
        <p:pic>
          <p:nvPicPr>
            <p:cNvPr id="29" name="Picture 156" descr="Email outline">
              <a:extLst>
                <a:ext uri="{FF2B5EF4-FFF2-40B4-BE49-F238E27FC236}">
                  <a16:creationId xmlns:a16="http://schemas.microsoft.com/office/drawing/2014/main" id="{AC88B05E-864E-DE12-8491-36A9A2556440}"/>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790594" y="3306431"/>
              <a:ext cx="441818" cy="441818"/>
            </a:xfrm>
            <a:prstGeom prst="rect">
              <a:avLst/>
            </a:prstGeom>
          </p:spPr>
        </p:pic>
        <p:pic>
          <p:nvPicPr>
            <p:cNvPr id="30" name="Picture 157" descr="Shield Tick outline">
              <a:extLst>
                <a:ext uri="{FF2B5EF4-FFF2-40B4-BE49-F238E27FC236}">
                  <a16:creationId xmlns:a16="http://schemas.microsoft.com/office/drawing/2014/main" id="{DC7D75FC-3683-B8CC-4E5F-A72F46763429}"/>
                </a:ext>
              </a:extLst>
            </p:cNvPr>
            <p:cNvPicPr>
              <a:picLocks noChangeAspect="1"/>
            </p:cNvPicPr>
            <p:nvPr/>
          </p:nvPicPr>
          <p:blipFill>
            <a:blip r:embed="rId5">
              <a:extLst>
                <a:ext uri="{96DAC541-7B7A-43D3-8B79-37D633B846F1}">
                  <asvg:svgBlip xmlns:asvg="http://schemas.microsoft.com/office/drawing/2016/SVG/main" r:embed="rId6"/>
                </a:ext>
              </a:extLst>
            </a:blip>
            <a:srcRect/>
            <a:stretch/>
          </p:blipFill>
          <p:spPr>
            <a:xfrm>
              <a:off x="4432216" y="1954036"/>
              <a:ext cx="441818" cy="441818"/>
            </a:xfrm>
            <a:prstGeom prst="rect">
              <a:avLst/>
            </a:prstGeom>
          </p:spPr>
        </p:pic>
        <p:pic>
          <p:nvPicPr>
            <p:cNvPr id="31" name="Picture 158" descr="Teacher outline">
              <a:extLst>
                <a:ext uri="{FF2B5EF4-FFF2-40B4-BE49-F238E27FC236}">
                  <a16:creationId xmlns:a16="http://schemas.microsoft.com/office/drawing/2014/main" id="{7C5CF79E-C27A-4F29-E496-7B67A92FDC7A}"/>
                </a:ext>
              </a:extLst>
            </p:cNvPr>
            <p:cNvPicPr>
              <a:picLocks noChangeAspect="1"/>
            </p:cNvPicPr>
            <p:nvPr/>
          </p:nvPicPr>
          <p:blipFill>
            <a:blip r:embed="rId7">
              <a:extLst>
                <a:ext uri="{96DAC541-7B7A-43D3-8B79-37D633B846F1}">
                  <asvg:svgBlip xmlns:asvg="http://schemas.microsoft.com/office/drawing/2016/SVG/main" r:embed="rId8"/>
                </a:ext>
              </a:extLst>
            </a:blip>
            <a:srcRect/>
            <a:stretch/>
          </p:blipFill>
          <p:spPr>
            <a:xfrm>
              <a:off x="5434286" y="2394490"/>
              <a:ext cx="441818" cy="441818"/>
            </a:xfrm>
            <a:prstGeom prst="rect">
              <a:avLst/>
            </a:prstGeom>
          </p:spPr>
        </p:pic>
        <p:pic>
          <p:nvPicPr>
            <p:cNvPr id="32" name="Picture 159" descr="Key outline">
              <a:extLst>
                <a:ext uri="{FF2B5EF4-FFF2-40B4-BE49-F238E27FC236}">
                  <a16:creationId xmlns:a16="http://schemas.microsoft.com/office/drawing/2014/main" id="{43392F10-06BD-C514-656F-F5A1C38FCE9F}"/>
                </a:ext>
              </a:extLst>
            </p:cNvPr>
            <p:cNvPicPr>
              <a:picLocks noChangeAspect="1"/>
            </p:cNvPicPr>
            <p:nvPr/>
          </p:nvPicPr>
          <p:blipFill>
            <a:blip r:embed="rId9">
              <a:extLst>
                <a:ext uri="{96DAC541-7B7A-43D3-8B79-37D633B846F1}">
                  <asvg:svgBlip xmlns:asvg="http://schemas.microsoft.com/office/drawing/2016/SVG/main" r:embed="rId10"/>
                </a:ext>
              </a:extLst>
            </a:blip>
            <a:srcRect/>
            <a:stretch/>
          </p:blipFill>
          <p:spPr>
            <a:xfrm>
              <a:off x="3091835" y="3306431"/>
              <a:ext cx="441818" cy="441818"/>
            </a:xfrm>
            <a:prstGeom prst="rect">
              <a:avLst/>
            </a:prstGeom>
          </p:spPr>
        </p:pic>
        <p:pic>
          <p:nvPicPr>
            <p:cNvPr id="33" name="Picture 160" descr="Clipboard Mixed outline">
              <a:extLst>
                <a:ext uri="{FF2B5EF4-FFF2-40B4-BE49-F238E27FC236}">
                  <a16:creationId xmlns:a16="http://schemas.microsoft.com/office/drawing/2014/main" id="{C78DF8A6-E944-75E2-AEFA-6FF21C0F7968}"/>
                </a:ext>
              </a:extLst>
            </p:cNvPr>
            <p:cNvPicPr>
              <a:picLocks noChangeAspect="1"/>
            </p:cNvPicPr>
            <p:nvPr/>
          </p:nvPicPr>
          <p:blipFill>
            <a:blip r:embed="rId11">
              <a:extLst>
                <a:ext uri="{96DAC541-7B7A-43D3-8B79-37D633B846F1}">
                  <asvg:svgBlip xmlns:asvg="http://schemas.microsoft.com/office/drawing/2016/SVG/main" r:embed="rId12"/>
                </a:ext>
              </a:extLst>
            </a:blip>
            <a:srcRect/>
            <a:stretch/>
          </p:blipFill>
          <p:spPr>
            <a:xfrm>
              <a:off x="3428655" y="2394490"/>
              <a:ext cx="441818" cy="441818"/>
            </a:xfrm>
            <a:prstGeom prst="rect">
              <a:avLst/>
            </a:prstGeom>
          </p:spPr>
        </p:pic>
      </p:grpSp>
    </p:spTree>
    <p:extLst>
      <p:ext uri="{BB962C8B-B14F-4D97-AF65-F5344CB8AC3E}">
        <p14:creationId xmlns:p14="http://schemas.microsoft.com/office/powerpoint/2010/main" val="334289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A9244C-C55F-978F-0DA5-91BBF7101F8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829ADB3A-42B2-B45A-A655-7CDA4E2EC9DD}"/>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7" name="Title 1">
            <a:extLst>
              <a:ext uri="{FF2B5EF4-FFF2-40B4-BE49-F238E27FC236}">
                <a16:creationId xmlns:a16="http://schemas.microsoft.com/office/drawing/2014/main" id="{10B59A46-B188-EAB1-9BDC-0F59A4C86FB8}"/>
              </a:ext>
            </a:extLst>
          </p:cNvPr>
          <p:cNvSpPr txBox="1">
            <a:spLocks/>
          </p:cNvSpPr>
          <p:nvPr/>
        </p:nvSpPr>
        <p:spPr>
          <a:xfrm>
            <a:off x="736270" y="365125"/>
            <a:ext cx="10058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ebdings" panose="05030102010509060703" pitchFamily="18" charset="2"/>
              <a:buChar char=""/>
            </a:pPr>
            <a:r>
              <a:rPr lang="en-IE"/>
              <a:t>Phishing Attacks </a:t>
            </a:r>
          </a:p>
        </p:txBody>
      </p:sp>
      <p:sp>
        <p:nvSpPr>
          <p:cNvPr id="2" name="Title 1">
            <a:extLst>
              <a:ext uri="{FF2B5EF4-FFF2-40B4-BE49-F238E27FC236}">
                <a16:creationId xmlns:a16="http://schemas.microsoft.com/office/drawing/2014/main" id="{B8628573-B75D-32F2-9224-D44420EA8FDE}"/>
              </a:ext>
            </a:extLst>
          </p:cNvPr>
          <p:cNvSpPr>
            <a:spLocks noGrp="1"/>
          </p:cNvSpPr>
          <p:nvPr>
            <p:ph type="title"/>
          </p:nvPr>
        </p:nvSpPr>
        <p:spPr>
          <a:xfrm>
            <a:off x="736270" y="1629568"/>
            <a:ext cx="10817352" cy="631695"/>
          </a:xfrm>
        </p:spPr>
        <p:txBody>
          <a:bodyPr>
            <a:normAutofit/>
          </a:bodyPr>
          <a:lstStyle/>
          <a:p>
            <a:r>
              <a:rPr lang="en-IE" sz="3800" b="1"/>
              <a:t>University of West Scotland (2023)</a:t>
            </a:r>
            <a:endParaRPr lang="en-IE" sz="3800" b="1">
              <a:solidFill>
                <a:srgbClr val="156082"/>
              </a:solidFill>
            </a:endParaRPr>
          </a:p>
        </p:txBody>
      </p:sp>
      <p:pic>
        <p:nvPicPr>
          <p:cNvPr id="3" name="Picture 2">
            <a:extLst>
              <a:ext uri="{FF2B5EF4-FFF2-40B4-BE49-F238E27FC236}">
                <a16:creationId xmlns:a16="http://schemas.microsoft.com/office/drawing/2014/main" id="{63695BE4-AFC9-6ADA-00F6-98B9C16287A5}"/>
              </a:ext>
            </a:extLst>
          </p:cNvPr>
          <p:cNvPicPr>
            <a:picLocks noChangeAspect="1"/>
          </p:cNvPicPr>
          <p:nvPr/>
        </p:nvPicPr>
        <p:blipFill>
          <a:blip r:embed="rId4"/>
          <a:stretch>
            <a:fillRect/>
          </a:stretch>
        </p:blipFill>
        <p:spPr>
          <a:xfrm>
            <a:off x="11097490" y="130802"/>
            <a:ext cx="914400" cy="819713"/>
          </a:xfrm>
          <a:prstGeom prst="rect">
            <a:avLst/>
          </a:prstGeom>
        </p:spPr>
      </p:pic>
      <p:graphicFrame>
        <p:nvGraphicFramePr>
          <p:cNvPr id="10" name="Content Placeholder 2">
            <a:extLst>
              <a:ext uri="{FF2B5EF4-FFF2-40B4-BE49-F238E27FC236}">
                <a16:creationId xmlns:a16="http://schemas.microsoft.com/office/drawing/2014/main" id="{9A2E6D0E-151A-7CD4-C787-F85F56910F25}"/>
              </a:ext>
            </a:extLst>
          </p:cNvPr>
          <p:cNvGraphicFramePr>
            <a:graphicFrameLocks noGrp="1"/>
          </p:cNvGraphicFramePr>
          <p:nvPr>
            <p:ph idx="1"/>
            <p:extLst>
              <p:ext uri="{D42A27DB-BD31-4B8C-83A1-F6EECF244321}">
                <p14:modId xmlns:p14="http://schemas.microsoft.com/office/powerpoint/2010/main" val="3915914915"/>
              </p:ext>
            </p:extLst>
          </p:nvPr>
        </p:nvGraphicFramePr>
        <p:xfrm>
          <a:off x="736271" y="2396200"/>
          <a:ext cx="10938278" cy="32330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18" name="Graphic 17">
            <a:extLst>
              <a:ext uri="{FF2B5EF4-FFF2-40B4-BE49-F238E27FC236}">
                <a16:creationId xmlns:a16="http://schemas.microsoft.com/office/drawing/2014/main" id="{9702ABF5-F78B-6A2A-A345-61A13CE4BCA0}"/>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6625151" y="781545"/>
            <a:ext cx="4292229" cy="554895"/>
          </a:xfrm>
          <a:prstGeom prst="rect">
            <a:avLst/>
          </a:prstGeom>
        </p:spPr>
      </p:pic>
    </p:spTree>
    <p:extLst>
      <p:ext uri="{BB962C8B-B14F-4D97-AF65-F5344CB8AC3E}">
        <p14:creationId xmlns:p14="http://schemas.microsoft.com/office/powerpoint/2010/main" val="1298815773"/>
      </p:ext>
    </p:extLst>
  </p:cSld>
  <p:clrMapOvr>
    <a:masterClrMapping/>
  </p:clrMapOvr>
  <p:extLst>
    <p:ext uri="{6950BFC3-D8DA-4A85-94F7-54DA5524770B}">
      <p188:commentRel xmlns:p188="http://schemas.microsoft.com/office/powerpoint/2018/8/main" r:id="rId3"/>
    </p:ext>
  </p:extLs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6944B-7CE5-6DFA-478F-B36B4670C67A}"/>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2AF6D425-138A-DADC-BD4D-F3726874D1A2}"/>
              </a:ext>
            </a:extLst>
          </p:cNvPr>
          <p:cNvSpPr/>
          <p:nvPr/>
        </p:nvSpPr>
        <p:spPr>
          <a:xfrm>
            <a:off x="0" y="493314"/>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sp>
        <p:nvSpPr>
          <p:cNvPr id="7" name="Title 1">
            <a:extLst>
              <a:ext uri="{FF2B5EF4-FFF2-40B4-BE49-F238E27FC236}">
                <a16:creationId xmlns:a16="http://schemas.microsoft.com/office/drawing/2014/main" id="{C29F39B3-A7E6-CEC4-A2D9-903A56A031D1}"/>
              </a:ext>
            </a:extLst>
          </p:cNvPr>
          <p:cNvSpPr txBox="1">
            <a:spLocks/>
          </p:cNvSpPr>
          <p:nvPr/>
        </p:nvSpPr>
        <p:spPr>
          <a:xfrm>
            <a:off x="736270" y="365125"/>
            <a:ext cx="100584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ebdings" panose="05030102010509060703" pitchFamily="18" charset="2"/>
              <a:buChar char=""/>
            </a:pPr>
            <a:r>
              <a:rPr lang="en-IE" dirty="0"/>
              <a:t>Phishing Attacks </a:t>
            </a:r>
          </a:p>
        </p:txBody>
      </p:sp>
      <p:sp>
        <p:nvSpPr>
          <p:cNvPr id="2" name="Title 1">
            <a:extLst>
              <a:ext uri="{FF2B5EF4-FFF2-40B4-BE49-F238E27FC236}">
                <a16:creationId xmlns:a16="http://schemas.microsoft.com/office/drawing/2014/main" id="{D4D29E0F-4BBB-7E1A-7EC0-560EE2C42B26}"/>
              </a:ext>
            </a:extLst>
          </p:cNvPr>
          <p:cNvSpPr>
            <a:spLocks noGrp="1"/>
          </p:cNvSpPr>
          <p:nvPr>
            <p:ph type="title"/>
          </p:nvPr>
        </p:nvSpPr>
        <p:spPr>
          <a:xfrm>
            <a:off x="736270" y="1629568"/>
            <a:ext cx="10817352" cy="631695"/>
          </a:xfrm>
        </p:spPr>
        <p:txBody>
          <a:bodyPr>
            <a:normAutofit/>
          </a:bodyPr>
          <a:lstStyle/>
          <a:p>
            <a:r>
              <a:rPr lang="en-IE" sz="3800" b="1"/>
              <a:t>University of West Scotland </a:t>
            </a:r>
            <a:r>
              <a:rPr lang="en-US" sz="3800" b="1">
                <a:solidFill>
                  <a:srgbClr val="156082"/>
                </a:solidFill>
                <a:latin typeface="var( --e-global-typography-primary-font-family )"/>
              </a:rPr>
              <a:t>Response and Impact</a:t>
            </a:r>
            <a:r>
              <a:rPr lang="en-IE" sz="3800" b="1">
                <a:solidFill>
                  <a:srgbClr val="156082"/>
                </a:solidFill>
                <a:latin typeface="var( --e-global-typography-primary-font-family )"/>
              </a:rPr>
              <a:t>:</a:t>
            </a:r>
            <a:endParaRPr lang="en-IE" sz="3800" b="1">
              <a:solidFill>
                <a:srgbClr val="156082"/>
              </a:solidFill>
            </a:endParaRPr>
          </a:p>
        </p:txBody>
      </p:sp>
      <p:sp>
        <p:nvSpPr>
          <p:cNvPr id="12" name="Title 1">
            <a:extLst>
              <a:ext uri="{FF2B5EF4-FFF2-40B4-BE49-F238E27FC236}">
                <a16:creationId xmlns:a16="http://schemas.microsoft.com/office/drawing/2014/main" id="{79D063EF-443C-B537-7D5A-8CACE6D88578}"/>
              </a:ext>
            </a:extLst>
          </p:cNvPr>
          <p:cNvSpPr txBox="1">
            <a:spLocks/>
          </p:cNvSpPr>
          <p:nvPr/>
        </p:nvSpPr>
        <p:spPr>
          <a:xfrm>
            <a:off x="736270" y="2275164"/>
            <a:ext cx="10817352" cy="631695"/>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dirty="0">
                <a:latin typeface="Aptos"/>
                <a:ea typeface="Lato"/>
                <a:cs typeface="Lato"/>
              </a:rPr>
              <a:t>Following the attack, UWS would look into implementing several key cybersecurity enhancements including:</a:t>
            </a:r>
            <a:endParaRPr lang="en-US" sz="2000" dirty="0">
              <a:latin typeface="Aptos"/>
              <a:ea typeface="Lato"/>
              <a:cs typeface="Calibri" panose="020F0502020204030204"/>
            </a:endParaRPr>
          </a:p>
        </p:txBody>
      </p:sp>
      <p:graphicFrame>
        <p:nvGraphicFramePr>
          <p:cNvPr id="4" name="Diagram 3">
            <a:extLst>
              <a:ext uri="{FF2B5EF4-FFF2-40B4-BE49-F238E27FC236}">
                <a16:creationId xmlns:a16="http://schemas.microsoft.com/office/drawing/2014/main" id="{604F7756-9DF8-15CB-65C7-E47A956335A4}"/>
              </a:ext>
            </a:extLst>
          </p:cNvPr>
          <p:cNvGraphicFramePr/>
          <p:nvPr>
            <p:extLst>
              <p:ext uri="{D42A27DB-BD31-4B8C-83A1-F6EECF244321}">
                <p14:modId xmlns:p14="http://schemas.microsoft.com/office/powerpoint/2010/main" val="3741527595"/>
              </p:ext>
            </p:extLst>
          </p:nvPr>
        </p:nvGraphicFramePr>
        <p:xfrm>
          <a:off x="736270" y="2928124"/>
          <a:ext cx="11275620" cy="30899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a:extLst>
              <a:ext uri="{FF2B5EF4-FFF2-40B4-BE49-F238E27FC236}">
                <a16:creationId xmlns:a16="http://schemas.microsoft.com/office/drawing/2014/main" id="{763946C7-AA41-A500-FB92-D8CBE1F54435}"/>
              </a:ext>
            </a:extLst>
          </p:cNvPr>
          <p:cNvPicPr>
            <a:picLocks noChangeAspect="1"/>
          </p:cNvPicPr>
          <p:nvPr/>
        </p:nvPicPr>
        <p:blipFill>
          <a:blip r:embed="rId8"/>
          <a:stretch>
            <a:fillRect/>
          </a:stretch>
        </p:blipFill>
        <p:spPr>
          <a:xfrm>
            <a:off x="11097490" y="130802"/>
            <a:ext cx="914400" cy="819713"/>
          </a:xfrm>
          <a:prstGeom prst="rect">
            <a:avLst/>
          </a:prstGeom>
        </p:spPr>
      </p:pic>
      <p:pic>
        <p:nvPicPr>
          <p:cNvPr id="5" name="Graphic 4">
            <a:extLst>
              <a:ext uri="{FF2B5EF4-FFF2-40B4-BE49-F238E27FC236}">
                <a16:creationId xmlns:a16="http://schemas.microsoft.com/office/drawing/2014/main" id="{11DB84BB-6AE1-8818-76BB-EDCAA8F8AB5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197024" y="673829"/>
            <a:ext cx="4749055" cy="631696"/>
          </a:xfrm>
          <a:prstGeom prst="rect">
            <a:avLst/>
          </a:prstGeom>
        </p:spPr>
      </p:pic>
    </p:spTree>
    <p:extLst>
      <p:ext uri="{BB962C8B-B14F-4D97-AF65-F5344CB8AC3E}">
        <p14:creationId xmlns:p14="http://schemas.microsoft.com/office/powerpoint/2010/main" val="489703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A38A0-1EA7-9898-5514-956CF36A2BE5}"/>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4109C251-C400-EA7F-8036-F0A079E60B5B}"/>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sz="1100"/>
          </a:p>
        </p:txBody>
      </p:sp>
      <p:sp>
        <p:nvSpPr>
          <p:cNvPr id="4" name="TextBox 3">
            <a:extLst>
              <a:ext uri="{FF2B5EF4-FFF2-40B4-BE49-F238E27FC236}">
                <a16:creationId xmlns:a16="http://schemas.microsoft.com/office/drawing/2014/main" id="{EF27B85E-C50E-C7DF-470C-81E7B2DE881C}"/>
              </a:ext>
            </a:extLst>
          </p:cNvPr>
          <p:cNvSpPr txBox="1"/>
          <p:nvPr/>
        </p:nvSpPr>
        <p:spPr>
          <a:xfrm>
            <a:off x="701040" y="365125"/>
            <a:ext cx="10294062" cy="1325563"/>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4000" dirty="0">
                <a:latin typeface="+mj-lt"/>
                <a:ea typeface="+mj-ea"/>
                <a:cs typeface="+mj-cs"/>
              </a:rPr>
              <a:t>Lessons Learned from the previous Case Study</a:t>
            </a:r>
          </a:p>
        </p:txBody>
      </p:sp>
      <p:graphicFrame>
        <p:nvGraphicFramePr>
          <p:cNvPr id="5" name="Content Placeholder 2">
            <a:extLst>
              <a:ext uri="{FF2B5EF4-FFF2-40B4-BE49-F238E27FC236}">
                <a16:creationId xmlns:a16="http://schemas.microsoft.com/office/drawing/2014/main" id="{5F300462-5642-D6DA-3A95-5F170C0A562C}"/>
              </a:ext>
            </a:extLst>
          </p:cNvPr>
          <p:cNvGraphicFramePr>
            <a:graphicFrameLocks/>
          </p:cNvGraphicFramePr>
          <p:nvPr>
            <p:extLst>
              <p:ext uri="{D42A27DB-BD31-4B8C-83A1-F6EECF244321}">
                <p14:modId xmlns:p14="http://schemas.microsoft.com/office/powerpoint/2010/main" val="3680975843"/>
              </p:ext>
            </p:extLst>
          </p:nvPr>
        </p:nvGraphicFramePr>
        <p:xfrm>
          <a:off x="701040" y="1690688"/>
          <a:ext cx="7496662" cy="4176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079578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40C51-1553-8787-A4AE-F084F929D7F2}"/>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A9B56E79-4ADA-5CD1-0D06-498EC4D6A64F}"/>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08FD3A51-5410-FBD9-FAF0-1C360A646DB0}"/>
              </a:ext>
            </a:extLst>
          </p:cNvPr>
          <p:cNvSpPr>
            <a:spLocks noGrp="1"/>
          </p:cNvSpPr>
          <p:nvPr>
            <p:ph type="title"/>
          </p:nvPr>
        </p:nvSpPr>
        <p:spPr>
          <a:xfrm>
            <a:off x="736270" y="365125"/>
            <a:ext cx="10058400" cy="1325563"/>
          </a:xfrm>
        </p:spPr>
        <p:txBody>
          <a:bodyPr anchor="ctr">
            <a:normAutofit/>
          </a:bodyPr>
          <a:lstStyle/>
          <a:p>
            <a:pPr marL="571500" indent="-571500">
              <a:buFont typeface="Webdings" panose="05030102010509060703" pitchFamily="18" charset="2"/>
              <a:buChar char=""/>
            </a:pPr>
            <a:r>
              <a:rPr lang="en-IE"/>
              <a:t>IoT Vulnerabilities</a:t>
            </a:r>
          </a:p>
        </p:txBody>
      </p:sp>
      <p:pic>
        <p:nvPicPr>
          <p:cNvPr id="8" name="Picture 7">
            <a:extLst>
              <a:ext uri="{FF2B5EF4-FFF2-40B4-BE49-F238E27FC236}">
                <a16:creationId xmlns:a16="http://schemas.microsoft.com/office/drawing/2014/main" id="{9BE18E5E-4791-9456-E810-1286A0738E77}"/>
              </a:ext>
            </a:extLst>
          </p:cNvPr>
          <p:cNvPicPr>
            <a:picLocks noChangeAspect="1"/>
          </p:cNvPicPr>
          <p:nvPr/>
        </p:nvPicPr>
        <p:blipFill>
          <a:blip r:embed="rId3"/>
          <a:stretch>
            <a:fillRect/>
          </a:stretch>
        </p:blipFill>
        <p:spPr>
          <a:xfrm>
            <a:off x="11097490" y="130801"/>
            <a:ext cx="914400" cy="819713"/>
          </a:xfrm>
          <a:prstGeom prst="rect">
            <a:avLst/>
          </a:prstGeom>
        </p:spPr>
      </p:pic>
      <p:pic>
        <p:nvPicPr>
          <p:cNvPr id="5" name="Picture 4" descr="Rutgers, The State University of New Jersey – Micefa">
            <a:extLst>
              <a:ext uri="{FF2B5EF4-FFF2-40B4-BE49-F238E27FC236}">
                <a16:creationId xmlns:a16="http://schemas.microsoft.com/office/drawing/2014/main" id="{53EDEB27-9A0F-7718-8AF3-CC675809FCA8}"/>
              </a:ext>
            </a:extLst>
          </p:cNvPr>
          <p:cNvPicPr>
            <a:picLocks noChangeAspect="1"/>
          </p:cNvPicPr>
          <p:nvPr/>
        </p:nvPicPr>
        <p:blipFill>
          <a:blip r:embed="rId4"/>
          <a:stretch>
            <a:fillRect/>
          </a:stretch>
        </p:blipFill>
        <p:spPr>
          <a:xfrm>
            <a:off x="7423562" y="664791"/>
            <a:ext cx="2743200" cy="745278"/>
          </a:xfrm>
          <a:prstGeom prst="rect">
            <a:avLst/>
          </a:prstGeom>
        </p:spPr>
      </p:pic>
      <p:sp>
        <p:nvSpPr>
          <p:cNvPr id="10" name="Title 1">
            <a:extLst>
              <a:ext uri="{FF2B5EF4-FFF2-40B4-BE49-F238E27FC236}">
                <a16:creationId xmlns:a16="http://schemas.microsoft.com/office/drawing/2014/main" id="{F24B0429-F8B4-9931-E075-00E37371CB28}"/>
              </a:ext>
            </a:extLst>
          </p:cNvPr>
          <p:cNvSpPr txBox="1">
            <a:spLocks/>
          </p:cNvSpPr>
          <p:nvPr/>
        </p:nvSpPr>
        <p:spPr>
          <a:xfrm>
            <a:off x="736270" y="1629568"/>
            <a:ext cx="10817352" cy="63169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t>Rutgers University (2016)</a:t>
            </a:r>
          </a:p>
        </p:txBody>
      </p:sp>
      <p:graphicFrame>
        <p:nvGraphicFramePr>
          <p:cNvPr id="11" name="Content Placeholder 2">
            <a:extLst>
              <a:ext uri="{FF2B5EF4-FFF2-40B4-BE49-F238E27FC236}">
                <a16:creationId xmlns:a16="http://schemas.microsoft.com/office/drawing/2014/main" id="{355929CD-E7A3-8C13-257D-70124A04D943}"/>
              </a:ext>
            </a:extLst>
          </p:cNvPr>
          <p:cNvGraphicFramePr>
            <a:graphicFrameLocks noGrp="1"/>
          </p:cNvGraphicFramePr>
          <p:nvPr>
            <p:ph idx="1"/>
            <p:extLst>
              <p:ext uri="{D42A27DB-BD31-4B8C-83A1-F6EECF244321}">
                <p14:modId xmlns:p14="http://schemas.microsoft.com/office/powerpoint/2010/main" val="1828207797"/>
              </p:ext>
            </p:extLst>
          </p:nvPr>
        </p:nvGraphicFramePr>
        <p:xfrm>
          <a:off x="736270" y="2140117"/>
          <a:ext cx="10818420" cy="374905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855223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E4FA15-D622-61F0-7E62-5033719C6820}"/>
              </a:ext>
            </a:extLst>
          </p:cNvPr>
          <p:cNvSpPr txBox="1"/>
          <p:nvPr/>
        </p:nvSpPr>
        <p:spPr>
          <a:xfrm>
            <a:off x="701040" y="365125"/>
            <a:ext cx="7267170" cy="1325563"/>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4400" kern="1200" dirty="0">
                <a:latin typeface="+mj-lt"/>
                <a:ea typeface="+mj-ea"/>
                <a:cs typeface="+mj-cs"/>
              </a:rPr>
              <a:t>Lessons Learned from the previous Case Study</a:t>
            </a:r>
          </a:p>
        </p:txBody>
      </p:sp>
      <p:graphicFrame>
        <p:nvGraphicFramePr>
          <p:cNvPr id="6" name="Content Placeholder 2">
            <a:extLst>
              <a:ext uri="{FF2B5EF4-FFF2-40B4-BE49-F238E27FC236}">
                <a16:creationId xmlns:a16="http://schemas.microsoft.com/office/drawing/2014/main" id="{9BA08070-A1A5-48BA-B701-4CC262E71D59}"/>
              </a:ext>
            </a:extLst>
          </p:cNvPr>
          <p:cNvGraphicFramePr>
            <a:graphicFrameLocks noGrp="1"/>
          </p:cNvGraphicFramePr>
          <p:nvPr>
            <p:ph idx="1"/>
            <p:extLst>
              <p:ext uri="{D42A27DB-BD31-4B8C-83A1-F6EECF244321}">
                <p14:modId xmlns:p14="http://schemas.microsoft.com/office/powerpoint/2010/main" val="2238869276"/>
              </p:ext>
            </p:extLst>
          </p:nvPr>
        </p:nvGraphicFramePr>
        <p:xfrm>
          <a:off x="701040" y="1690688"/>
          <a:ext cx="7267170" cy="41767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Picture Placeholder 2">
            <a:extLst>
              <a:ext uri="{FF2B5EF4-FFF2-40B4-BE49-F238E27FC236}">
                <a16:creationId xmlns:a16="http://schemas.microsoft.com/office/drawing/2014/main" id="{25D2BC2D-BD4C-65C6-412A-E85609CFCCC4}"/>
              </a:ext>
            </a:extLst>
          </p:cNvPr>
          <p:cNvSpPr>
            <a:spLocks noGrp="1"/>
          </p:cNvSpPr>
          <p:nvPr>
            <p:ph type="pic" sz="quarter" idx="10"/>
          </p:nvPr>
        </p:nvSpPr>
        <p:spPr/>
        <p:txBody>
          <a:bodyPr/>
          <a:lstStyle/>
          <a:p>
            <a:endParaRPr lang="en-IE"/>
          </a:p>
        </p:txBody>
      </p:sp>
    </p:spTree>
    <p:extLst>
      <p:ext uri="{BB962C8B-B14F-4D97-AF65-F5344CB8AC3E}">
        <p14:creationId xmlns:p14="http://schemas.microsoft.com/office/powerpoint/2010/main" val="3042168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7E1048-912E-785E-C87E-8382FFE2571B}"/>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5F9E5FF-648D-91C7-97C8-090CB8A7FC77}"/>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1">
            <a:extLst>
              <a:ext uri="{FF2B5EF4-FFF2-40B4-BE49-F238E27FC236}">
                <a16:creationId xmlns:a16="http://schemas.microsoft.com/office/drawing/2014/main" id="{9E91BD6B-5607-331B-D887-8F24B75EFEE9}"/>
              </a:ext>
            </a:extLst>
          </p:cNvPr>
          <p:cNvSpPr>
            <a:spLocks noGrp="1"/>
          </p:cNvSpPr>
          <p:nvPr>
            <p:ph type="title"/>
          </p:nvPr>
        </p:nvSpPr>
        <p:spPr>
          <a:xfrm>
            <a:off x="736270" y="365125"/>
            <a:ext cx="10818420" cy="1325563"/>
          </a:xfrm>
        </p:spPr>
        <p:txBody>
          <a:bodyPr anchor="ctr">
            <a:normAutofit/>
          </a:bodyPr>
          <a:lstStyle/>
          <a:p>
            <a:pPr marL="571500" indent="-571500">
              <a:buFont typeface="Webdings" panose="05030102010509060703" pitchFamily="18" charset="2"/>
              <a:buChar char="Ï"/>
            </a:pPr>
            <a:r>
              <a:rPr lang="en-IE"/>
              <a:t>Insider Threats</a:t>
            </a:r>
          </a:p>
        </p:txBody>
      </p:sp>
      <p:pic>
        <p:nvPicPr>
          <p:cNvPr id="12" name="Picture 11">
            <a:extLst>
              <a:ext uri="{FF2B5EF4-FFF2-40B4-BE49-F238E27FC236}">
                <a16:creationId xmlns:a16="http://schemas.microsoft.com/office/drawing/2014/main" id="{1359B9E4-7DA1-E487-01CB-47E2A2B320B2}"/>
              </a:ext>
            </a:extLst>
          </p:cNvPr>
          <p:cNvPicPr>
            <a:picLocks noChangeAspect="1"/>
          </p:cNvPicPr>
          <p:nvPr/>
        </p:nvPicPr>
        <p:blipFill>
          <a:blip r:embed="rId3"/>
          <a:stretch>
            <a:fillRect/>
          </a:stretch>
        </p:blipFill>
        <p:spPr>
          <a:xfrm>
            <a:off x="11097490" y="130802"/>
            <a:ext cx="914400" cy="819713"/>
          </a:xfrm>
          <a:prstGeom prst="rect">
            <a:avLst/>
          </a:prstGeom>
        </p:spPr>
      </p:pic>
      <p:sp>
        <p:nvSpPr>
          <p:cNvPr id="4" name="Title 1">
            <a:extLst>
              <a:ext uri="{FF2B5EF4-FFF2-40B4-BE49-F238E27FC236}">
                <a16:creationId xmlns:a16="http://schemas.microsoft.com/office/drawing/2014/main" id="{8373DDE1-B803-5133-05E8-C6EADA92E9DC}"/>
              </a:ext>
            </a:extLst>
          </p:cNvPr>
          <p:cNvSpPr txBox="1">
            <a:spLocks/>
          </p:cNvSpPr>
          <p:nvPr/>
        </p:nvSpPr>
        <p:spPr>
          <a:xfrm>
            <a:off x="736270" y="1629568"/>
            <a:ext cx="10817352" cy="631695"/>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dirty="0"/>
              <a:t>Grinnell College (2023)</a:t>
            </a: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1348345C-77F6-A635-8F6D-D521EA06D19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1755" y="487272"/>
            <a:ext cx="3657600" cy="1081267"/>
          </a:xfrm>
          <a:prstGeom prst="rect">
            <a:avLst/>
          </a:prstGeom>
        </p:spPr>
      </p:pic>
      <p:graphicFrame>
        <p:nvGraphicFramePr>
          <p:cNvPr id="11" name="Content Placeholder 2">
            <a:extLst>
              <a:ext uri="{FF2B5EF4-FFF2-40B4-BE49-F238E27FC236}">
                <a16:creationId xmlns:a16="http://schemas.microsoft.com/office/drawing/2014/main" id="{FAFFE74B-5DD2-3FCF-8183-41D100821D48}"/>
              </a:ext>
            </a:extLst>
          </p:cNvPr>
          <p:cNvGraphicFramePr>
            <a:graphicFrameLocks noGrp="1"/>
          </p:cNvGraphicFramePr>
          <p:nvPr>
            <p:ph idx="1"/>
            <p:extLst>
              <p:ext uri="{D42A27DB-BD31-4B8C-83A1-F6EECF244321}">
                <p14:modId xmlns:p14="http://schemas.microsoft.com/office/powerpoint/2010/main" val="1150710462"/>
              </p:ext>
            </p:extLst>
          </p:nvPr>
        </p:nvGraphicFramePr>
        <p:xfrm>
          <a:off x="736270" y="2140116"/>
          <a:ext cx="10818420" cy="374905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813731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EFC4BD-55EE-2884-28E8-A278EDB80BAA}"/>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15EE7822-3656-E1AE-EEB8-906B4ED5C45A}"/>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C0C65949-95FD-CEE5-EC55-723118CF5943}"/>
              </a:ext>
            </a:extLst>
          </p:cNvPr>
          <p:cNvSpPr txBox="1"/>
          <p:nvPr/>
        </p:nvSpPr>
        <p:spPr>
          <a:xfrm>
            <a:off x="701040" y="365125"/>
            <a:ext cx="11869554" cy="1325563"/>
          </a:xfrm>
          <a:prstGeom prst="rect">
            <a:avLst/>
          </a:prstGeom>
        </p:spPr>
        <p:txBody>
          <a:bodyPr vert="horz" lIns="91440" tIns="45720" rIns="91440" bIns="45720" rtlCol="0" anchor="ctr">
            <a:normAutofit/>
          </a:bodyPr>
          <a:lstStyle/>
          <a:p>
            <a:pPr marL="0" indent="0">
              <a:lnSpc>
                <a:spcPct val="90000"/>
              </a:lnSpc>
              <a:spcBef>
                <a:spcPct val="0"/>
              </a:spcBef>
              <a:spcAft>
                <a:spcPts val="600"/>
              </a:spcAft>
            </a:pPr>
            <a:r>
              <a:rPr lang="en-US" sz="4400" kern="1200" dirty="0">
                <a:latin typeface="+mj-lt"/>
                <a:ea typeface="+mj-ea"/>
                <a:cs typeface="+mj-cs"/>
              </a:rPr>
              <a:t>Lessons Learned from the previous </a:t>
            </a:r>
            <a:r>
              <a:rPr lang="en-US" sz="4400" dirty="0">
                <a:latin typeface="+mj-lt"/>
                <a:ea typeface="+mj-ea"/>
                <a:cs typeface="+mj-cs"/>
              </a:rPr>
              <a:t>Case Study</a:t>
            </a:r>
            <a:endParaRPr lang="en-US" sz="4400" kern="1200" dirty="0">
              <a:latin typeface="+mj-lt"/>
              <a:ea typeface="+mj-ea"/>
              <a:cs typeface="+mj-cs"/>
            </a:endParaRPr>
          </a:p>
        </p:txBody>
      </p:sp>
      <p:graphicFrame>
        <p:nvGraphicFramePr>
          <p:cNvPr id="7" name="Content Placeholder 2">
            <a:extLst>
              <a:ext uri="{FF2B5EF4-FFF2-40B4-BE49-F238E27FC236}">
                <a16:creationId xmlns:a16="http://schemas.microsoft.com/office/drawing/2014/main" id="{148530B9-8418-9624-8BA5-F6E3A147EE30}"/>
              </a:ext>
            </a:extLst>
          </p:cNvPr>
          <p:cNvGraphicFramePr>
            <a:graphicFrameLocks noGrp="1"/>
          </p:cNvGraphicFramePr>
          <p:nvPr>
            <p:ph idx="1"/>
            <p:extLst>
              <p:ext uri="{D42A27DB-BD31-4B8C-83A1-F6EECF244321}">
                <p14:modId xmlns:p14="http://schemas.microsoft.com/office/powerpoint/2010/main" val="3853155483"/>
              </p:ext>
            </p:extLst>
          </p:nvPr>
        </p:nvGraphicFramePr>
        <p:xfrm>
          <a:off x="736600" y="1825625"/>
          <a:ext cx="10818813"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29450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BA3F25-3D9D-5BB0-E9BE-A671373EFD70}"/>
            </a:ext>
          </a:extLst>
        </p:cNvPr>
        <p:cNvGrpSpPr/>
        <p:nvPr/>
      </p:nvGrpSpPr>
      <p:grpSpPr>
        <a:xfrm>
          <a:off x="0" y="0"/>
          <a:ext cx="0" cy="0"/>
          <a:chOff x="0" y="0"/>
          <a:chExt cx="0" cy="0"/>
        </a:xfrm>
      </p:grpSpPr>
      <p:pic>
        <p:nvPicPr>
          <p:cNvPr id="5" name="Content Placeholder 4" descr="A map of ireland with text&#10;&#10;Description automatically generated">
            <a:extLst>
              <a:ext uri="{FF2B5EF4-FFF2-40B4-BE49-F238E27FC236}">
                <a16:creationId xmlns:a16="http://schemas.microsoft.com/office/drawing/2014/main" id="{980D4A20-8094-1CFC-7D31-F1811DA64BFD}"/>
              </a:ext>
            </a:extLst>
          </p:cNvPr>
          <p:cNvPicPr>
            <a:picLocks noGrp="1" noChangeAspect="1"/>
          </p:cNvPicPr>
          <p:nvPr>
            <p:ph idx="1"/>
          </p:nvPr>
        </p:nvPicPr>
        <p:blipFill>
          <a:blip r:embed="rId3"/>
          <a:stretch>
            <a:fillRect/>
          </a:stretch>
        </p:blipFill>
        <p:spPr>
          <a:xfrm>
            <a:off x="1520" y="4741"/>
            <a:ext cx="12188958" cy="6845155"/>
          </a:xfrm>
        </p:spPr>
      </p:pic>
      <p:sp>
        <p:nvSpPr>
          <p:cNvPr id="9" name="Subtitle 3">
            <a:extLst>
              <a:ext uri="{FF2B5EF4-FFF2-40B4-BE49-F238E27FC236}">
                <a16:creationId xmlns:a16="http://schemas.microsoft.com/office/drawing/2014/main" id="{E64B89E2-13F8-5E70-207E-796B74021488}"/>
              </a:ext>
            </a:extLst>
          </p:cNvPr>
          <p:cNvSpPr txBox="1">
            <a:spLocks/>
          </p:cNvSpPr>
          <p:nvPr/>
        </p:nvSpPr>
        <p:spPr>
          <a:xfrm>
            <a:off x="772160" y="3429000"/>
            <a:ext cx="6055360" cy="1828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solidFill>
                  <a:schemeClr val="bg1"/>
                </a:solidFill>
              </a:rPr>
              <a:t>Countermeasures</a:t>
            </a:r>
            <a:endParaRPr lang="en-US"/>
          </a:p>
        </p:txBody>
      </p:sp>
    </p:spTree>
    <p:extLst>
      <p:ext uri="{BB962C8B-B14F-4D97-AF65-F5344CB8AC3E}">
        <p14:creationId xmlns:p14="http://schemas.microsoft.com/office/powerpoint/2010/main" val="2261444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BF549FF-AC36-390C-FEED-9B9131C09F19}"/>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5" name="Title 1">
            <a:extLst>
              <a:ext uri="{FF2B5EF4-FFF2-40B4-BE49-F238E27FC236}">
                <a16:creationId xmlns:a16="http://schemas.microsoft.com/office/drawing/2014/main" id="{783F1753-66A7-398C-7CE5-CBD1F9A0A3AC}"/>
              </a:ext>
            </a:extLst>
          </p:cNvPr>
          <p:cNvSpPr>
            <a:spLocks noGrp="1"/>
          </p:cNvSpPr>
          <p:nvPr>
            <p:ph type="title"/>
          </p:nvPr>
        </p:nvSpPr>
        <p:spPr>
          <a:xfrm>
            <a:off x="686790" y="365125"/>
            <a:ext cx="10818420" cy="1325563"/>
          </a:xfrm>
        </p:spPr>
        <p:txBody>
          <a:bodyPr>
            <a:normAutofit/>
          </a:bodyPr>
          <a:lstStyle/>
          <a:p>
            <a:pPr algn="ctr"/>
            <a:r>
              <a:rPr lang="en-US" sz="3400"/>
              <a:t>Countermeasures that can help you from an ICTSS perspective   </a:t>
            </a:r>
          </a:p>
        </p:txBody>
      </p:sp>
      <p:graphicFrame>
        <p:nvGraphicFramePr>
          <p:cNvPr id="16" name="TextBox 6">
            <a:extLst>
              <a:ext uri="{FF2B5EF4-FFF2-40B4-BE49-F238E27FC236}">
                <a16:creationId xmlns:a16="http://schemas.microsoft.com/office/drawing/2014/main" id="{0DAA8F43-F79D-44D0-8A8D-5430EA0F0849}"/>
              </a:ext>
            </a:extLst>
          </p:cNvPr>
          <p:cNvGraphicFramePr/>
          <p:nvPr>
            <p:extLst>
              <p:ext uri="{D42A27DB-BD31-4B8C-83A1-F6EECF244321}">
                <p14:modId xmlns:p14="http://schemas.microsoft.com/office/powerpoint/2010/main" val="2566448815"/>
              </p:ext>
            </p:extLst>
          </p:nvPr>
        </p:nvGraphicFramePr>
        <p:xfrm>
          <a:off x="736270" y="1825625"/>
          <a:ext cx="108184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 name="Graphic 12" descr="Badge Tick1 with solid fill">
            <a:extLst>
              <a:ext uri="{FF2B5EF4-FFF2-40B4-BE49-F238E27FC236}">
                <a16:creationId xmlns:a16="http://schemas.microsoft.com/office/drawing/2014/main" id="{1906C9C4-B25C-DC2E-E4B8-C0FA2A0FDE3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954322" y="2459067"/>
            <a:ext cx="914400" cy="914400"/>
          </a:xfrm>
          <a:prstGeom prst="rect">
            <a:avLst/>
          </a:prstGeom>
        </p:spPr>
      </p:pic>
      <p:pic>
        <p:nvPicPr>
          <p:cNvPr id="18" name="Picture 17">
            <a:extLst>
              <a:ext uri="{FF2B5EF4-FFF2-40B4-BE49-F238E27FC236}">
                <a16:creationId xmlns:a16="http://schemas.microsoft.com/office/drawing/2014/main" id="{0C4A3074-856D-B54A-4481-E6E2D648638C}"/>
              </a:ext>
            </a:extLst>
          </p:cNvPr>
          <p:cNvPicPr>
            <a:picLocks noChangeAspect="1"/>
          </p:cNvPicPr>
          <p:nvPr/>
        </p:nvPicPr>
        <p:blipFill>
          <a:blip r:embed="rId10"/>
          <a:stretch>
            <a:fillRect/>
          </a:stretch>
        </p:blipFill>
        <p:spPr>
          <a:xfrm>
            <a:off x="7512128" y="2335986"/>
            <a:ext cx="914479" cy="914479"/>
          </a:xfrm>
          <a:prstGeom prst="rect">
            <a:avLst/>
          </a:prstGeom>
        </p:spPr>
      </p:pic>
      <p:pic>
        <p:nvPicPr>
          <p:cNvPr id="19" name="Graphic 18" descr="Badge Tick1 with solid fill">
            <a:extLst>
              <a:ext uri="{FF2B5EF4-FFF2-40B4-BE49-F238E27FC236}">
                <a16:creationId xmlns:a16="http://schemas.microsoft.com/office/drawing/2014/main" id="{2701B4CF-B453-F50A-7BCE-9D658529B7F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50995" y="2336065"/>
            <a:ext cx="914400" cy="914400"/>
          </a:xfrm>
          <a:prstGeom prst="rect">
            <a:avLst/>
          </a:prstGeom>
        </p:spPr>
      </p:pic>
      <p:pic>
        <p:nvPicPr>
          <p:cNvPr id="20" name="Graphic 19" descr="Badge Tick1 with solid fill">
            <a:extLst>
              <a:ext uri="{FF2B5EF4-FFF2-40B4-BE49-F238E27FC236}">
                <a16:creationId xmlns:a16="http://schemas.microsoft.com/office/drawing/2014/main" id="{3205F4AE-BB80-FF32-3A8C-039E83CA5BD0}"/>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271967" y="3889782"/>
            <a:ext cx="914400" cy="914400"/>
          </a:xfrm>
          <a:prstGeom prst="rect">
            <a:avLst/>
          </a:prstGeom>
        </p:spPr>
      </p:pic>
      <p:pic>
        <p:nvPicPr>
          <p:cNvPr id="21" name="Graphic 20" descr="Badge Tick1 with solid fill">
            <a:extLst>
              <a:ext uri="{FF2B5EF4-FFF2-40B4-BE49-F238E27FC236}">
                <a16:creationId xmlns:a16="http://schemas.microsoft.com/office/drawing/2014/main" id="{6B9FF0E9-50A8-2AAA-EFD0-92F28C8660C2}"/>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850995" y="5578475"/>
            <a:ext cx="914400" cy="914400"/>
          </a:xfrm>
          <a:prstGeom prst="rect">
            <a:avLst/>
          </a:prstGeom>
        </p:spPr>
      </p:pic>
      <p:pic>
        <p:nvPicPr>
          <p:cNvPr id="22" name="Graphic 21" descr="Badge Tick1 with solid fill">
            <a:extLst>
              <a:ext uri="{FF2B5EF4-FFF2-40B4-BE49-F238E27FC236}">
                <a16:creationId xmlns:a16="http://schemas.microsoft.com/office/drawing/2014/main" id="{54965F63-52B7-2B67-B92A-D1395197D7CA}"/>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0155044" y="4006909"/>
            <a:ext cx="914400" cy="914400"/>
          </a:xfrm>
          <a:prstGeom prst="rect">
            <a:avLst/>
          </a:prstGeom>
        </p:spPr>
      </p:pic>
    </p:spTree>
    <p:extLst>
      <p:ext uri="{BB962C8B-B14F-4D97-AF65-F5344CB8AC3E}">
        <p14:creationId xmlns:p14="http://schemas.microsoft.com/office/powerpoint/2010/main" val="3588955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86C0125-E191-05AF-7CFF-6B1C302CC6B7}"/>
              </a:ext>
            </a:extLst>
          </p:cNvPr>
          <p:cNvSpPr/>
          <p:nvPr/>
        </p:nvSpPr>
        <p:spPr>
          <a:xfrm>
            <a:off x="0" y="602532"/>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E23215AA-1D9D-3DF6-95A9-AEAC986FF80A}"/>
              </a:ext>
            </a:extLst>
          </p:cNvPr>
          <p:cNvSpPr>
            <a:spLocks noGrp="1"/>
          </p:cNvSpPr>
          <p:nvPr>
            <p:ph type="title"/>
          </p:nvPr>
        </p:nvSpPr>
        <p:spPr/>
        <p:txBody>
          <a:bodyPr/>
          <a:lstStyle/>
          <a:p>
            <a:pPr algn="ctr"/>
            <a:r>
              <a:rPr lang="en-IE"/>
              <a:t>ICT Security Services - Offering</a:t>
            </a:r>
          </a:p>
        </p:txBody>
      </p:sp>
      <p:pic>
        <p:nvPicPr>
          <p:cNvPr id="4" name="Picture 3">
            <a:extLst>
              <a:ext uri="{FF2B5EF4-FFF2-40B4-BE49-F238E27FC236}">
                <a16:creationId xmlns:a16="http://schemas.microsoft.com/office/drawing/2014/main" id="{DBCCC373-EB59-4B16-C6CA-E2DF837A8A45}"/>
              </a:ext>
            </a:extLst>
          </p:cNvPr>
          <p:cNvPicPr>
            <a:picLocks noChangeAspect="1"/>
          </p:cNvPicPr>
          <p:nvPr/>
        </p:nvPicPr>
        <p:blipFill>
          <a:blip r:embed="rId3"/>
          <a:stretch>
            <a:fillRect/>
          </a:stretch>
        </p:blipFill>
        <p:spPr>
          <a:xfrm>
            <a:off x="121615" y="2690170"/>
            <a:ext cx="11948769" cy="2801434"/>
          </a:xfrm>
          <a:prstGeom prst="rect">
            <a:avLst/>
          </a:prstGeom>
        </p:spPr>
      </p:pic>
    </p:spTree>
    <p:extLst>
      <p:ext uri="{BB962C8B-B14F-4D97-AF65-F5344CB8AC3E}">
        <p14:creationId xmlns:p14="http://schemas.microsoft.com/office/powerpoint/2010/main" val="312409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B62C33-2B49-D842-9D32-EFE775F7D7BB}"/>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FFE2A565-DAF7-665E-7525-C91DD7D89781}"/>
              </a:ext>
            </a:extLst>
          </p:cNvPr>
          <p:cNvSpPr>
            <a:spLocks noGrp="1"/>
          </p:cNvSpPr>
          <p:nvPr>
            <p:ph type="title"/>
          </p:nvPr>
        </p:nvSpPr>
        <p:spPr/>
        <p:txBody>
          <a:bodyPr/>
          <a:lstStyle/>
          <a:p>
            <a:pPr algn="ctr"/>
            <a:r>
              <a:rPr lang="en-IE"/>
              <a:t>Have I been Pwned?</a:t>
            </a:r>
          </a:p>
        </p:txBody>
      </p:sp>
      <p:pic>
        <p:nvPicPr>
          <p:cNvPr id="6" name="Picture 5">
            <a:extLst>
              <a:ext uri="{FF2B5EF4-FFF2-40B4-BE49-F238E27FC236}">
                <a16:creationId xmlns:a16="http://schemas.microsoft.com/office/drawing/2014/main" id="{9632A2AD-9296-C1DB-1D8A-A789EB9A459C}"/>
              </a:ext>
            </a:extLst>
          </p:cNvPr>
          <p:cNvPicPr>
            <a:picLocks noChangeAspect="1"/>
          </p:cNvPicPr>
          <p:nvPr/>
        </p:nvPicPr>
        <p:blipFill>
          <a:blip r:embed="rId2"/>
          <a:stretch>
            <a:fillRect/>
          </a:stretch>
        </p:blipFill>
        <p:spPr>
          <a:xfrm>
            <a:off x="367990" y="2051824"/>
            <a:ext cx="9126692" cy="3816820"/>
          </a:xfrm>
          <a:prstGeom prst="rect">
            <a:avLst/>
          </a:prstGeom>
        </p:spPr>
      </p:pic>
      <p:pic>
        <p:nvPicPr>
          <p:cNvPr id="4" name="Picture 3">
            <a:extLst>
              <a:ext uri="{FF2B5EF4-FFF2-40B4-BE49-F238E27FC236}">
                <a16:creationId xmlns:a16="http://schemas.microsoft.com/office/drawing/2014/main" id="{3CE42A05-079A-2862-C98F-BC8D5820B63D}"/>
              </a:ext>
            </a:extLst>
          </p:cNvPr>
          <p:cNvPicPr>
            <a:picLocks noChangeAspect="1"/>
          </p:cNvPicPr>
          <p:nvPr/>
        </p:nvPicPr>
        <p:blipFill>
          <a:blip r:embed="rId3"/>
          <a:stretch>
            <a:fillRect/>
          </a:stretch>
        </p:blipFill>
        <p:spPr>
          <a:xfrm>
            <a:off x="6654006" y="1709736"/>
            <a:ext cx="5064427" cy="5128533"/>
          </a:xfrm>
          <a:prstGeom prst="rect">
            <a:avLst/>
          </a:prstGeom>
          <a:noFill/>
        </p:spPr>
      </p:pic>
    </p:spTree>
    <p:extLst>
      <p:ext uri="{BB962C8B-B14F-4D97-AF65-F5344CB8AC3E}">
        <p14:creationId xmlns:p14="http://schemas.microsoft.com/office/powerpoint/2010/main" val="2757618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rrow: Striped Right 3">
            <a:extLst>
              <a:ext uri="{FF2B5EF4-FFF2-40B4-BE49-F238E27FC236}">
                <a16:creationId xmlns:a16="http://schemas.microsoft.com/office/drawing/2014/main" id="{8C40D2E4-B848-BF19-FA14-8E8B0DD8C755}"/>
              </a:ext>
            </a:extLst>
          </p:cNvPr>
          <p:cNvSpPr/>
          <p:nvPr/>
        </p:nvSpPr>
        <p:spPr>
          <a:xfrm>
            <a:off x="3636179" y="2782875"/>
            <a:ext cx="582099" cy="711200"/>
          </a:xfrm>
          <a:prstGeom prst="stripedRightArrow">
            <a:avLst>
              <a:gd name="adj1" fmla="val 50000"/>
              <a:gd name="adj2" fmla="val 27922"/>
            </a:avLst>
          </a:prstGeom>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E"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5" name="Group 4">
            <a:extLst>
              <a:ext uri="{FF2B5EF4-FFF2-40B4-BE49-F238E27FC236}">
                <a16:creationId xmlns:a16="http://schemas.microsoft.com/office/drawing/2014/main" id="{434B78D1-289E-076B-ED00-2103AA68022A}"/>
              </a:ext>
            </a:extLst>
          </p:cNvPr>
          <p:cNvGrpSpPr/>
          <p:nvPr/>
        </p:nvGrpSpPr>
        <p:grpSpPr>
          <a:xfrm>
            <a:off x="488437" y="1806861"/>
            <a:ext cx="2968600" cy="2237770"/>
            <a:chOff x="488437" y="1191230"/>
            <a:chExt cx="2968600" cy="2237770"/>
          </a:xfrm>
        </p:grpSpPr>
        <p:pic>
          <p:nvPicPr>
            <p:cNvPr id="6" name="Picture 5">
              <a:extLst>
                <a:ext uri="{FF2B5EF4-FFF2-40B4-BE49-F238E27FC236}">
                  <a16:creationId xmlns:a16="http://schemas.microsoft.com/office/drawing/2014/main" id="{B469D915-407B-E96D-EE6C-2C50BE94619D}"/>
                </a:ext>
              </a:extLst>
            </p:cNvPr>
            <p:cNvPicPr>
              <a:picLocks noChangeAspect="1"/>
            </p:cNvPicPr>
            <p:nvPr/>
          </p:nvPicPr>
          <p:blipFill>
            <a:blip r:embed="rId3"/>
            <a:stretch>
              <a:fillRect/>
            </a:stretch>
          </p:blipFill>
          <p:spPr>
            <a:xfrm>
              <a:off x="736269" y="1616688"/>
              <a:ext cx="2720768" cy="1812312"/>
            </a:xfrm>
            <a:prstGeom prst="rect">
              <a:avLst/>
            </a:prstGeom>
          </p:spPr>
        </p:pic>
        <p:pic>
          <p:nvPicPr>
            <p:cNvPr id="7" name="Picture 2" descr="nueva ilustración de plantilla de logotipo de actualización 5412356 ...">
              <a:extLst>
                <a:ext uri="{FF2B5EF4-FFF2-40B4-BE49-F238E27FC236}">
                  <a16:creationId xmlns:a16="http://schemas.microsoft.com/office/drawing/2014/main" id="{E8021768-2F32-D4C8-4920-6D754A8E993C}"/>
                </a:ext>
              </a:extLst>
            </p:cNvPr>
            <p:cNvPicPr>
              <a:picLocks noChangeAspect="1" noChangeArrowheads="1"/>
            </p:cNvPicPr>
            <p:nvPr/>
          </p:nvPicPr>
          <p:blipFill>
            <a:blip r:embed="rId4">
              <a:duotone>
                <a:srgbClr val="4472C4">
                  <a:shade val="45000"/>
                  <a:satMod val="135000"/>
                </a:srgbClr>
                <a:prstClr val="white"/>
              </a:duotone>
              <a:extLst>
                <a:ext uri="{BEBA8EAE-BF5A-486C-A8C5-ECC9F3942E4B}">
                  <a14:imgProps xmlns:a14="http://schemas.microsoft.com/office/drawing/2010/main">
                    <a14:imgLayer r:embed="rId5">
                      <a14:imgEffect>
                        <a14:backgroundRemoval t="10000" b="90000" l="10000" r="90000">
                          <a14:foregroundMark x1="14948" y1="24392" x2="14948" y2="24392"/>
                          <a14:foregroundMark x1="16771" y1="16580" x2="16771" y2="16580"/>
                          <a14:foregroundMark x1="20990" y1="13889" x2="20990" y2="13889"/>
                          <a14:foregroundMark x1="86510" y1="75955" x2="86510" y2="75955"/>
                          <a14:foregroundMark x1="84427" y1="83941" x2="84427" y2="83941"/>
                          <a14:foregroundMark x1="79427" y1="86632" x2="79427" y2="86632"/>
                          <a14:foregroundMark x1="63906" y1="61719" x2="63906" y2="61719"/>
                          <a14:foregroundMark x1="59531" y1="60069" x2="59531" y2="60069"/>
                          <a14:foregroundMark x1="55885" y1="61111" x2="55885" y2="61111"/>
                          <a14:foregroundMark x1="60260" y1="56684" x2="60000" y2="65278"/>
                          <a14:foregroundMark x1="49010" y1="57118" x2="49219" y2="64323"/>
                          <a14:foregroundMark x1="49219" y1="64323" x2="45885" y2="59462"/>
                          <a14:foregroundMark x1="45885" y1="59462" x2="48958" y2="56597"/>
                          <a14:foregroundMark x1="43073" y1="57378" x2="43229" y2="57899"/>
                          <a14:foregroundMark x1="40781" y1="61285" x2="40729" y2="55382"/>
                          <a14:foregroundMark x1="37813" y1="57813" x2="35313" y2="64236"/>
                          <a14:foregroundMark x1="35313" y1="64236" x2="33698" y2="57639"/>
                          <a14:foregroundMark x1="33698" y1="57639" x2="33698" y2="56684"/>
                          <a14:foregroundMark x1="30052" y1="44271" x2="30625" y2="36719"/>
                          <a14:foregroundMark x1="30625" y1="36719" x2="34792" y2="43056"/>
                          <a14:foregroundMark x1="34792" y1="43056" x2="36979" y2="36111"/>
                          <a14:foregroundMark x1="36979" y1="36111" x2="36198" y2="34722"/>
                          <a14:foregroundMark x1="38698" y1="29253" x2="38698" y2="29253"/>
                          <a14:foregroundMark x1="39844" y1="33767" x2="39740" y2="45486"/>
                          <a14:foregroundMark x1="45208" y1="35417" x2="46354" y2="44010"/>
                          <a14:foregroundMark x1="46354" y1="44010" x2="48438" y2="37760"/>
                          <a14:foregroundMark x1="48438" y1="37760" x2="50990" y2="43750"/>
                          <a14:foregroundMark x1="50990" y1="43750" x2="53698" y2="33420"/>
                          <a14:foregroundMark x1="51927" y1="65191" x2="54740" y2="57378"/>
                          <a14:foregroundMark x1="54740" y1="57378" x2="56563" y2="64323"/>
                          <a14:foregroundMark x1="56563" y1="64323" x2="56563" y2="64670"/>
                          <a14:foregroundMark x1="64063" y1="59288" x2="63750" y2="58073"/>
                          <a14:foregroundMark x1="80313" y1="76736" x2="80313" y2="76736"/>
                          <a14:foregroundMark x1="79010" y1="80122" x2="79010" y2="80122"/>
                          <a14:foregroundMark x1="82552" y1="75174" x2="82552" y2="75174"/>
                        </a14:backgroundRemoval>
                      </a14:imgEffect>
                    </a14:imgLayer>
                  </a14:imgProps>
                </a:ext>
                <a:ext uri="{28A0092B-C50C-407E-A947-70E740481C1C}">
                  <a14:useLocalDpi xmlns:a14="http://schemas.microsoft.com/office/drawing/2010/main" val="0"/>
                </a:ext>
              </a:extLst>
            </a:blip>
            <a:srcRect/>
            <a:stretch>
              <a:fillRect/>
            </a:stretch>
          </p:blipFill>
          <p:spPr bwMode="auto">
            <a:xfrm>
              <a:off x="488437" y="1191230"/>
              <a:ext cx="1030078" cy="618046"/>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FF2B5EF4-FFF2-40B4-BE49-F238E27FC236}">
                <a16:creationId xmlns:a16="http://schemas.microsoft.com/office/drawing/2014/main" id="{CB542D3D-7EDC-097B-1C90-726C8B5EA01A}"/>
              </a:ext>
            </a:extLst>
          </p:cNvPr>
          <p:cNvPicPr>
            <a:picLocks noChangeAspect="1"/>
          </p:cNvPicPr>
          <p:nvPr/>
        </p:nvPicPr>
        <p:blipFill>
          <a:blip r:embed="rId6"/>
          <a:stretch>
            <a:fillRect/>
          </a:stretch>
        </p:blipFill>
        <p:spPr>
          <a:xfrm>
            <a:off x="736267" y="4262849"/>
            <a:ext cx="5654500" cy="1325563"/>
          </a:xfrm>
          <a:prstGeom prst="rect">
            <a:avLst/>
          </a:prstGeom>
        </p:spPr>
      </p:pic>
      <p:grpSp>
        <p:nvGrpSpPr>
          <p:cNvPr id="9" name="Group 8">
            <a:extLst>
              <a:ext uri="{FF2B5EF4-FFF2-40B4-BE49-F238E27FC236}">
                <a16:creationId xmlns:a16="http://schemas.microsoft.com/office/drawing/2014/main" id="{0423968D-AEF1-363B-D04A-EDD66C1ABA38}"/>
              </a:ext>
            </a:extLst>
          </p:cNvPr>
          <p:cNvGrpSpPr/>
          <p:nvPr/>
        </p:nvGrpSpPr>
        <p:grpSpPr>
          <a:xfrm>
            <a:off x="6549567" y="4123936"/>
            <a:ext cx="2661854" cy="2023602"/>
            <a:chOff x="6675179" y="3511039"/>
            <a:chExt cx="2661854" cy="2023602"/>
          </a:xfrm>
        </p:grpSpPr>
        <p:sp>
          <p:nvSpPr>
            <p:cNvPr id="10" name="Rectangle 9">
              <a:extLst>
                <a:ext uri="{FF2B5EF4-FFF2-40B4-BE49-F238E27FC236}">
                  <a16:creationId xmlns:a16="http://schemas.microsoft.com/office/drawing/2014/main" id="{41501C60-C3E3-6CA2-CBC0-92FD079BB03E}"/>
                </a:ext>
              </a:extLst>
            </p:cNvPr>
            <p:cNvSpPr/>
            <p:nvPr/>
          </p:nvSpPr>
          <p:spPr>
            <a:xfrm>
              <a:off x="6675179" y="3908843"/>
              <a:ext cx="2377440" cy="1611025"/>
            </a:xfrm>
            <a:prstGeom prst="rect">
              <a:avLst/>
            </a:prstGeom>
            <a:gradFill>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path path="shap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1" i="0" u="none" strike="noStrike" kern="1200" cap="none" spc="0" normalizeH="0" baseline="0" noProof="0">
                <a:ln>
                  <a:noFill/>
                </a:ln>
                <a:solidFill>
                  <a:prstClr val="black"/>
                </a:solidFill>
                <a:effectLst/>
                <a:uLnTx/>
                <a:uFillTx/>
                <a:latin typeface="Calibri Light" panose="020F03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black"/>
                  </a:solidFill>
                  <a:effectLst/>
                  <a:uLnTx/>
                  <a:uFillTx/>
                  <a:latin typeface="Calibri Light" panose="020F0302020204030204"/>
                  <a:ea typeface="+mn-ea"/>
                  <a:cs typeface="+mn-cs"/>
                </a:rPr>
                <a:t>How cybersecurity risks and processes are viewed within your organization:</a:t>
              </a:r>
              <a:endParaRPr kumimoji="0" lang="en-IE" sz="900" b="1" i="0" u="none" strike="noStrike" kern="1200" cap="none" spc="0" normalizeH="0" baseline="0" noProof="0">
                <a:ln>
                  <a:noFill/>
                </a:ln>
                <a:solidFill>
                  <a:prstClr val="black"/>
                </a:solidFill>
                <a:effectLst/>
                <a:uLnTx/>
                <a:uFillTx/>
                <a:latin typeface="Calibri Light" panose="020F0302020204030204"/>
                <a:ea typeface="+mn-ea"/>
                <a:cs typeface="+mn-cs"/>
              </a:endParaRPr>
            </a:p>
          </p:txBody>
        </p:sp>
        <p:graphicFrame>
          <p:nvGraphicFramePr>
            <p:cNvPr id="11" name="Diagram 10">
              <a:extLst>
                <a:ext uri="{FF2B5EF4-FFF2-40B4-BE49-F238E27FC236}">
                  <a16:creationId xmlns:a16="http://schemas.microsoft.com/office/drawing/2014/main" id="{85BB0C62-E792-240E-CDAA-5430D3D3CA40}"/>
                </a:ext>
              </a:extLst>
            </p:cNvPr>
            <p:cNvGraphicFramePr/>
            <p:nvPr/>
          </p:nvGraphicFramePr>
          <p:xfrm>
            <a:off x="6770861" y="4547710"/>
            <a:ext cx="2175161" cy="9869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2" name="Rectangle 11">
              <a:extLst>
                <a:ext uri="{FF2B5EF4-FFF2-40B4-BE49-F238E27FC236}">
                  <a16:creationId xmlns:a16="http://schemas.microsoft.com/office/drawing/2014/main" id="{82451E41-BB4F-D4D6-04BA-BD0936A89244}"/>
                </a:ext>
              </a:extLst>
            </p:cNvPr>
            <p:cNvSpPr/>
            <p:nvPr/>
          </p:nvSpPr>
          <p:spPr>
            <a:xfrm>
              <a:off x="6675179" y="3647218"/>
              <a:ext cx="2377440" cy="26162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white"/>
                  </a:solidFill>
                  <a:effectLst/>
                  <a:uLnTx/>
                  <a:uFillTx/>
                  <a:latin typeface="Calibri Light" panose="020F0302020204030204"/>
                  <a:ea typeface="+mn-ea"/>
                  <a:cs typeface="+mn-cs"/>
                </a:rPr>
                <a:t>ICTSS Methodology by Tiers</a:t>
              </a:r>
              <a:endParaRPr kumimoji="0" lang="en-IE" sz="1200" b="1" i="0" u="none" strike="noStrike" kern="1200" cap="none" spc="0" normalizeH="0" baseline="0" noProof="0">
                <a:ln>
                  <a:noFill/>
                </a:ln>
                <a:solidFill>
                  <a:prstClr val="white"/>
                </a:solidFill>
                <a:effectLst/>
                <a:uLnTx/>
                <a:uFillTx/>
                <a:latin typeface="Calibri Light" panose="020F0302020204030204"/>
                <a:ea typeface="+mn-ea"/>
                <a:cs typeface="+mn-cs"/>
              </a:endParaRPr>
            </a:p>
          </p:txBody>
        </p:sp>
        <p:sp>
          <p:nvSpPr>
            <p:cNvPr id="13" name="Arrow: Right 12">
              <a:extLst>
                <a:ext uri="{FF2B5EF4-FFF2-40B4-BE49-F238E27FC236}">
                  <a16:creationId xmlns:a16="http://schemas.microsoft.com/office/drawing/2014/main" id="{414FF534-DA6F-B47E-36F4-6CD363C510DF}"/>
                </a:ext>
              </a:extLst>
            </p:cNvPr>
            <p:cNvSpPr/>
            <p:nvPr/>
          </p:nvSpPr>
          <p:spPr>
            <a:xfrm rot="16200000">
              <a:off x="8134213" y="4317048"/>
              <a:ext cx="2008829" cy="396811"/>
            </a:xfrm>
            <a:prstGeom prst="rightArrow">
              <a:avLst>
                <a:gd name="adj1" fmla="val 46245"/>
                <a:gd name="adj2" fmla="val 79090"/>
              </a:avLst>
            </a:prstGeom>
            <a:solidFill>
              <a:srgbClr val="3AA7D7"/>
            </a:solidFill>
            <a:ln>
              <a:noFill/>
            </a:ln>
            <a:effectLst>
              <a:outerShdw blurRad="50800" dist="38100" dir="13500000" algn="b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rPr>
                <a:t>Sophistication</a:t>
              </a:r>
              <a:endParaRPr kumimoji="0" lang="en-IE" sz="11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Aptos" panose="020B0004020202020204" pitchFamily="34" charset="0"/>
                <a:ea typeface="+mn-ea"/>
                <a:cs typeface="+mn-cs"/>
              </a:endParaRPr>
            </a:p>
          </p:txBody>
        </p:sp>
      </p:grpSp>
      <p:grpSp>
        <p:nvGrpSpPr>
          <p:cNvPr id="14" name="Group 13">
            <a:extLst>
              <a:ext uri="{FF2B5EF4-FFF2-40B4-BE49-F238E27FC236}">
                <a16:creationId xmlns:a16="http://schemas.microsoft.com/office/drawing/2014/main" id="{218CA86B-8557-D8EB-13DD-1A6022273D5C}"/>
              </a:ext>
            </a:extLst>
          </p:cNvPr>
          <p:cNvGrpSpPr/>
          <p:nvPr/>
        </p:nvGrpSpPr>
        <p:grpSpPr>
          <a:xfrm>
            <a:off x="9504892" y="2681773"/>
            <a:ext cx="1875889" cy="3450992"/>
            <a:chOff x="6766523" y="3315742"/>
            <a:chExt cx="1535719" cy="2825194"/>
          </a:xfrm>
        </p:grpSpPr>
        <p:pic>
          <p:nvPicPr>
            <p:cNvPr id="15" name="Picture 2" descr="nueva ilustración de plantilla de logotipo de actualización 5412356 ...">
              <a:extLst>
                <a:ext uri="{FF2B5EF4-FFF2-40B4-BE49-F238E27FC236}">
                  <a16:creationId xmlns:a16="http://schemas.microsoft.com/office/drawing/2014/main" id="{EC77B964-7949-393B-DDF0-EDBE5EF5783D}"/>
                </a:ext>
              </a:extLst>
            </p:cNvPr>
            <p:cNvPicPr>
              <a:picLocks noChangeAspect="1" noChangeArrowheads="1"/>
            </p:cNvPicPr>
            <p:nvPr/>
          </p:nvPicPr>
          <p:blipFill>
            <a:blip r:embed="rId4">
              <a:duotone>
                <a:srgbClr val="4472C4">
                  <a:shade val="45000"/>
                  <a:satMod val="135000"/>
                </a:srgbClr>
                <a:prstClr val="white"/>
              </a:duotone>
              <a:extLst>
                <a:ext uri="{BEBA8EAE-BF5A-486C-A8C5-ECC9F3942E4B}">
                  <a14:imgProps xmlns:a14="http://schemas.microsoft.com/office/drawing/2010/main">
                    <a14:imgLayer r:embed="rId5">
                      <a14:imgEffect>
                        <a14:backgroundRemoval t="10000" b="90000" l="10000" r="90000">
                          <a14:foregroundMark x1="14948" y1="24392" x2="14948" y2="24392"/>
                          <a14:foregroundMark x1="16771" y1="16580" x2="16771" y2="16580"/>
                          <a14:foregroundMark x1="20990" y1="13889" x2="20990" y2="13889"/>
                          <a14:foregroundMark x1="86510" y1="75955" x2="86510" y2="75955"/>
                          <a14:foregroundMark x1="84427" y1="83941" x2="84427" y2="83941"/>
                          <a14:foregroundMark x1="79427" y1="86632" x2="79427" y2="86632"/>
                          <a14:foregroundMark x1="63906" y1="61719" x2="63906" y2="61719"/>
                          <a14:foregroundMark x1="59531" y1="60069" x2="59531" y2="60069"/>
                          <a14:foregroundMark x1="55885" y1="61111" x2="55885" y2="61111"/>
                          <a14:foregroundMark x1="60260" y1="56684" x2="60000" y2="65278"/>
                          <a14:foregroundMark x1="49010" y1="57118" x2="49219" y2="64323"/>
                          <a14:foregroundMark x1="49219" y1="64323" x2="45885" y2="59462"/>
                          <a14:foregroundMark x1="45885" y1="59462" x2="48958" y2="56597"/>
                          <a14:foregroundMark x1="43073" y1="57378" x2="43229" y2="57899"/>
                          <a14:foregroundMark x1="40781" y1="61285" x2="40729" y2="55382"/>
                          <a14:foregroundMark x1="37813" y1="57813" x2="35313" y2="64236"/>
                          <a14:foregroundMark x1="35313" y1="64236" x2="33698" y2="57639"/>
                          <a14:foregroundMark x1="33698" y1="57639" x2="33698" y2="56684"/>
                          <a14:foregroundMark x1="30052" y1="44271" x2="30625" y2="36719"/>
                          <a14:foregroundMark x1="30625" y1="36719" x2="34792" y2="43056"/>
                          <a14:foregroundMark x1="34792" y1="43056" x2="36979" y2="36111"/>
                          <a14:foregroundMark x1="36979" y1="36111" x2="36198" y2="34722"/>
                          <a14:foregroundMark x1="38698" y1="29253" x2="38698" y2="29253"/>
                          <a14:foregroundMark x1="39844" y1="33767" x2="39740" y2="45486"/>
                          <a14:foregroundMark x1="45208" y1="35417" x2="46354" y2="44010"/>
                          <a14:foregroundMark x1="46354" y1="44010" x2="48438" y2="37760"/>
                          <a14:foregroundMark x1="48438" y1="37760" x2="50990" y2="43750"/>
                          <a14:foregroundMark x1="50990" y1="43750" x2="53698" y2="33420"/>
                          <a14:foregroundMark x1="51927" y1="65191" x2="54740" y2="57378"/>
                          <a14:foregroundMark x1="54740" y1="57378" x2="56563" y2="64323"/>
                          <a14:foregroundMark x1="56563" y1="64323" x2="56563" y2="64670"/>
                          <a14:foregroundMark x1="64063" y1="59288" x2="63750" y2="58073"/>
                          <a14:foregroundMark x1="80313" y1="76736" x2="80313" y2="76736"/>
                          <a14:foregroundMark x1="79010" y1="80122" x2="79010" y2="80122"/>
                          <a14:foregroundMark x1="82552" y1="75174" x2="82552" y2="75174"/>
                        </a14:backgroundRemoval>
                      </a14:imgEffect>
                    </a14:imgLayer>
                  </a14:imgProps>
                </a:ext>
                <a:ext uri="{28A0092B-C50C-407E-A947-70E740481C1C}">
                  <a14:useLocalDpi xmlns:a14="http://schemas.microsoft.com/office/drawing/2010/main" val="0"/>
                </a:ext>
              </a:extLst>
            </a:blip>
            <a:srcRect/>
            <a:stretch>
              <a:fillRect/>
            </a:stretch>
          </p:blipFill>
          <p:spPr bwMode="auto">
            <a:xfrm>
              <a:off x="7272164" y="3315742"/>
              <a:ext cx="1030078" cy="61804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4E817223-BADE-BA54-A3C5-46566C120390}"/>
                </a:ext>
              </a:extLst>
            </p:cNvPr>
            <p:cNvPicPr>
              <a:picLocks noChangeAspect="1"/>
            </p:cNvPicPr>
            <p:nvPr/>
          </p:nvPicPr>
          <p:blipFill>
            <a:blip r:embed="rId12"/>
            <a:srcRect r="691"/>
            <a:stretch/>
          </p:blipFill>
          <p:spPr>
            <a:xfrm>
              <a:off x="6766523" y="3773292"/>
              <a:ext cx="1300114" cy="2367644"/>
            </a:xfrm>
            <a:prstGeom prst="rect">
              <a:avLst/>
            </a:prstGeom>
            <a:ln>
              <a:solidFill>
                <a:schemeClr val="tx2"/>
              </a:solidFill>
            </a:ln>
          </p:spPr>
        </p:pic>
      </p:grpSp>
      <p:grpSp>
        <p:nvGrpSpPr>
          <p:cNvPr id="17" name="Group 16">
            <a:extLst>
              <a:ext uri="{FF2B5EF4-FFF2-40B4-BE49-F238E27FC236}">
                <a16:creationId xmlns:a16="http://schemas.microsoft.com/office/drawing/2014/main" id="{13F79463-2582-04C4-461A-B7D4D9B7BC77}"/>
              </a:ext>
            </a:extLst>
          </p:cNvPr>
          <p:cNvGrpSpPr/>
          <p:nvPr/>
        </p:nvGrpSpPr>
        <p:grpSpPr>
          <a:xfrm>
            <a:off x="4397420" y="1895219"/>
            <a:ext cx="4814000" cy="2149411"/>
            <a:chOff x="4284733" y="1279588"/>
            <a:chExt cx="4814000" cy="2149411"/>
          </a:xfrm>
        </p:grpSpPr>
        <p:pic>
          <p:nvPicPr>
            <p:cNvPr id="18" name="Picture 17">
              <a:extLst>
                <a:ext uri="{FF2B5EF4-FFF2-40B4-BE49-F238E27FC236}">
                  <a16:creationId xmlns:a16="http://schemas.microsoft.com/office/drawing/2014/main" id="{0EC2D1F4-D704-6778-696D-587DE083F9CB}"/>
                </a:ext>
              </a:extLst>
            </p:cNvPr>
            <p:cNvPicPr>
              <a:picLocks noChangeAspect="1"/>
            </p:cNvPicPr>
            <p:nvPr/>
          </p:nvPicPr>
          <p:blipFill>
            <a:blip r:embed="rId13"/>
            <a:srcRect b="22814"/>
            <a:stretch/>
          </p:blipFill>
          <p:spPr>
            <a:xfrm>
              <a:off x="4376078" y="1612969"/>
              <a:ext cx="4722655" cy="1816030"/>
            </a:xfrm>
            <a:prstGeom prst="rect">
              <a:avLst/>
            </a:prstGeom>
          </p:spPr>
        </p:pic>
        <p:sp>
          <p:nvSpPr>
            <p:cNvPr id="19" name="Rectangle 18">
              <a:extLst>
                <a:ext uri="{FF2B5EF4-FFF2-40B4-BE49-F238E27FC236}">
                  <a16:creationId xmlns:a16="http://schemas.microsoft.com/office/drawing/2014/main" id="{97A0227C-CD99-BA73-99FF-A75EFF0C9678}"/>
                </a:ext>
              </a:extLst>
            </p:cNvPr>
            <p:cNvSpPr/>
            <p:nvPr/>
          </p:nvSpPr>
          <p:spPr>
            <a:xfrm>
              <a:off x="4284733" y="1279588"/>
              <a:ext cx="2634054" cy="400110"/>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w="0"/>
                  <a:solidFill>
                    <a:srgbClr val="3AA7D7"/>
                  </a:solidFill>
                  <a:effectLst/>
                  <a:uLnTx/>
                  <a:uFillTx/>
                  <a:latin typeface="Aptos" panose="020B0004020202020204" pitchFamily="34" charset="0"/>
                  <a:ea typeface="+mn-ea"/>
                  <a:cs typeface="+mn-cs"/>
                </a:rPr>
                <a:t>Service Methodology</a:t>
              </a:r>
            </a:p>
          </p:txBody>
        </p:sp>
      </p:grpSp>
      <p:sp>
        <p:nvSpPr>
          <p:cNvPr id="21" name="Rectangle 20">
            <a:extLst>
              <a:ext uri="{FF2B5EF4-FFF2-40B4-BE49-F238E27FC236}">
                <a16:creationId xmlns:a16="http://schemas.microsoft.com/office/drawing/2014/main" id="{409F3757-CF41-D417-C858-921E45CCB363}"/>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600">
                <a:solidFill>
                  <a:schemeClr val="tx1"/>
                </a:solidFill>
              </a:rPr>
              <a:t>ICTSS - Security and Risk Assessment (SRA) Offering</a:t>
            </a:r>
          </a:p>
        </p:txBody>
      </p:sp>
      <p:graphicFrame>
        <p:nvGraphicFramePr>
          <p:cNvPr id="22" name="Table 21">
            <a:extLst>
              <a:ext uri="{FF2B5EF4-FFF2-40B4-BE49-F238E27FC236}">
                <a16:creationId xmlns:a16="http://schemas.microsoft.com/office/drawing/2014/main" id="{BAD0E5B5-3725-930B-FF74-EEA8B9808C35}"/>
              </a:ext>
            </a:extLst>
          </p:cNvPr>
          <p:cNvGraphicFramePr>
            <a:graphicFrameLocks noGrp="1"/>
          </p:cNvGraphicFramePr>
          <p:nvPr/>
        </p:nvGraphicFramePr>
        <p:xfrm>
          <a:off x="9510614" y="1895219"/>
          <a:ext cx="1582374" cy="582667"/>
        </p:xfrm>
        <a:graphic>
          <a:graphicData uri="http://schemas.openxmlformats.org/drawingml/2006/table">
            <a:tbl>
              <a:tblPr/>
              <a:tblGrid>
                <a:gridCol w="1582374">
                  <a:extLst>
                    <a:ext uri="{9D8B030D-6E8A-4147-A177-3AD203B41FA5}">
                      <a16:colId xmlns:a16="http://schemas.microsoft.com/office/drawing/2014/main" val="1266243661"/>
                    </a:ext>
                  </a:extLst>
                </a:gridCol>
              </a:tblGrid>
              <a:tr h="582667">
                <a:tc>
                  <a:txBody>
                    <a:bodyPr/>
                    <a:lstStyle/>
                    <a:p>
                      <a:pPr algn="ctr" fontAlgn="ctr"/>
                      <a:r>
                        <a:rPr lang="en-US" sz="900" b="1" i="0" u="none" strike="noStrike">
                          <a:solidFill>
                            <a:srgbClr val="FF0000"/>
                          </a:solidFill>
                          <a:effectLst/>
                          <a:latin typeface="Aptos"/>
                        </a:rPr>
                        <a:t>It NOT an AUDIT. It does NOT replace an AUDIT process.</a:t>
                      </a:r>
                    </a:p>
                  </a:txBody>
                  <a:tcPr marL="7620" marR="7620" marT="7620" marB="0" anchor="ctr">
                    <a:lnL w="6350" cap="flat" cmpd="sng" algn="ctr">
                      <a:solidFill>
                        <a:srgbClr val="FF0000"/>
                      </a:solidFill>
                      <a:prstDash val="solid"/>
                      <a:round/>
                      <a:headEnd type="none" w="med" len="med"/>
                      <a:tailEnd type="none" w="med" len="med"/>
                    </a:lnL>
                    <a:lnR w="6350" cap="flat" cmpd="sng" algn="ctr">
                      <a:solidFill>
                        <a:srgbClr val="FF0000"/>
                      </a:solidFill>
                      <a:prstDash val="solid"/>
                      <a:round/>
                      <a:headEnd type="none" w="med" len="med"/>
                      <a:tailEnd type="none" w="med" len="med"/>
                    </a:lnR>
                    <a:lnT w="6350" cap="flat" cmpd="sng" algn="ctr">
                      <a:solidFill>
                        <a:srgbClr val="FF0000"/>
                      </a:solidFill>
                      <a:prstDash val="solid"/>
                      <a:round/>
                      <a:headEnd type="none" w="med" len="med"/>
                      <a:tailEnd type="none" w="med" len="med"/>
                    </a:lnT>
                    <a:lnB w="6350" cap="flat" cmpd="sng" algn="ctr">
                      <a:solidFill>
                        <a:srgbClr val="FF0000"/>
                      </a:solidFill>
                      <a:prstDash val="solid"/>
                      <a:round/>
                      <a:headEnd type="none" w="med" len="med"/>
                      <a:tailEnd type="none" w="med" len="med"/>
                    </a:lnB>
                    <a:solidFill>
                      <a:srgbClr val="FCE4D6"/>
                    </a:solidFill>
                  </a:tcPr>
                </a:tc>
                <a:extLst>
                  <a:ext uri="{0D108BD9-81ED-4DB2-BD59-A6C34878D82A}">
                    <a16:rowId xmlns:a16="http://schemas.microsoft.com/office/drawing/2014/main" val="3261972369"/>
                  </a:ext>
                </a:extLst>
              </a:tr>
            </a:tbl>
          </a:graphicData>
        </a:graphic>
      </p:graphicFrame>
    </p:spTree>
    <p:extLst>
      <p:ext uri="{BB962C8B-B14F-4D97-AF65-F5344CB8AC3E}">
        <p14:creationId xmlns:p14="http://schemas.microsoft.com/office/powerpoint/2010/main" val="35148452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A699A2-DCFE-2A66-AF9B-D26E1EA9BCA9}"/>
            </a:ext>
          </a:extLst>
        </p:cNvPr>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6FF0170E-1CA6-50E4-982A-0C89CEDEB8EE}"/>
              </a:ext>
            </a:extLst>
          </p:cNvPr>
          <p:cNvSpPr/>
          <p:nvPr/>
        </p:nvSpPr>
        <p:spPr>
          <a:xfrm rot="10800000" flipH="1">
            <a:off x="8763756" y="1"/>
            <a:ext cx="3428244" cy="6857999"/>
          </a:xfrm>
          <a:prstGeom prst="snip1Rect">
            <a:avLst/>
          </a:prstGeom>
          <a:solidFill>
            <a:srgbClr val="EEF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BBC97AFC-60D6-62D5-11A7-6AAA36E6BF82}"/>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600">
                <a:solidFill>
                  <a:schemeClr val="tx1"/>
                </a:solidFill>
              </a:rPr>
              <a:t>ICTSS - Security and Risk Assessment (SRA) Offering</a:t>
            </a:r>
          </a:p>
        </p:txBody>
      </p:sp>
      <p:sp>
        <p:nvSpPr>
          <p:cNvPr id="12" name="Title 1">
            <a:extLst>
              <a:ext uri="{FF2B5EF4-FFF2-40B4-BE49-F238E27FC236}">
                <a16:creationId xmlns:a16="http://schemas.microsoft.com/office/drawing/2014/main" id="{6C318638-1ACC-DE8B-B17D-EBE33DA83D06}"/>
              </a:ext>
            </a:extLst>
          </p:cNvPr>
          <p:cNvSpPr txBox="1">
            <a:spLocks/>
          </p:cNvSpPr>
          <p:nvPr/>
        </p:nvSpPr>
        <p:spPr>
          <a:xfrm>
            <a:off x="9134537" y="1620178"/>
            <a:ext cx="2686682" cy="1201281"/>
          </a:xfrm>
          <a:prstGeom prst="rect">
            <a:avLst/>
          </a:prstGeom>
        </p:spPr>
        <p:txBody>
          <a:bodyPr vert="horz" lIns="91440" tIns="45720" rIns="91440" bIns="45720" rtlCol="0" anchor="t">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a:latin typeface="+mj-lt"/>
              </a:rPr>
              <a:t>Benefits of a Security Risk Assessment (SRA)</a:t>
            </a:r>
          </a:p>
          <a:p>
            <a:pPr algn="ctr"/>
            <a:endParaRPr lang="en-US" sz="2800" b="1"/>
          </a:p>
          <a:p>
            <a:pPr algn="ctr"/>
            <a:r>
              <a:rPr lang="en-US" sz="2100">
                <a:latin typeface="+mj-lt"/>
              </a:rPr>
              <a:t>Our offering will help you:</a:t>
            </a:r>
          </a:p>
          <a:p>
            <a:pPr algn="ctr"/>
            <a:endParaRPr lang="en-US" sz="2800" b="1">
              <a:latin typeface="+mj-lt"/>
            </a:endParaRPr>
          </a:p>
        </p:txBody>
      </p:sp>
      <p:grpSp>
        <p:nvGrpSpPr>
          <p:cNvPr id="26" name="Group 25">
            <a:extLst>
              <a:ext uri="{FF2B5EF4-FFF2-40B4-BE49-F238E27FC236}">
                <a16:creationId xmlns:a16="http://schemas.microsoft.com/office/drawing/2014/main" id="{27487F0A-117A-73E0-8680-C97A0BB4292D}"/>
              </a:ext>
            </a:extLst>
          </p:cNvPr>
          <p:cNvGrpSpPr/>
          <p:nvPr/>
        </p:nvGrpSpPr>
        <p:grpSpPr>
          <a:xfrm>
            <a:off x="736270" y="1569628"/>
            <a:ext cx="5359730" cy="1085766"/>
            <a:chOff x="736270" y="1569628"/>
            <a:chExt cx="5359730" cy="1085766"/>
          </a:xfrm>
        </p:grpSpPr>
        <p:sp>
          <p:nvSpPr>
            <p:cNvPr id="8" name="Title 1">
              <a:extLst>
                <a:ext uri="{FF2B5EF4-FFF2-40B4-BE49-F238E27FC236}">
                  <a16:creationId xmlns:a16="http://schemas.microsoft.com/office/drawing/2014/main" id="{41987D00-9599-A239-31A1-03CA290FBD46}"/>
                </a:ext>
              </a:extLst>
            </p:cNvPr>
            <p:cNvSpPr txBox="1">
              <a:spLocks/>
            </p:cNvSpPr>
            <p:nvPr/>
          </p:nvSpPr>
          <p:spPr>
            <a:xfrm>
              <a:off x="736270" y="1569628"/>
              <a:ext cx="5359730" cy="457200"/>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atin typeface="Aptos"/>
                  <a:ea typeface="Lato"/>
                  <a:cs typeface="Lato"/>
                </a:rPr>
                <a:t>What to expect</a:t>
              </a:r>
            </a:p>
          </p:txBody>
        </p:sp>
        <p:sp>
          <p:nvSpPr>
            <p:cNvPr id="21" name="Title 1">
              <a:extLst>
                <a:ext uri="{FF2B5EF4-FFF2-40B4-BE49-F238E27FC236}">
                  <a16:creationId xmlns:a16="http://schemas.microsoft.com/office/drawing/2014/main" id="{BA89E61B-B01A-D984-4580-8D8ED3EDAA52}"/>
                </a:ext>
              </a:extLst>
            </p:cNvPr>
            <p:cNvSpPr txBox="1">
              <a:spLocks/>
            </p:cNvSpPr>
            <p:nvPr/>
          </p:nvSpPr>
          <p:spPr>
            <a:xfrm>
              <a:off x="736270" y="2023699"/>
              <a:ext cx="5358384" cy="63169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285750" indent="-285750">
                <a:spcBef>
                  <a:spcPts val="600"/>
                </a:spcBef>
                <a:spcAft>
                  <a:spcPts val="600"/>
                </a:spcAft>
                <a:buFont typeface="Wingdings" panose="05000000000000000000" pitchFamily="2" charset="2"/>
                <a:buChar char="þ"/>
              </a:pPr>
              <a:r>
                <a:rPr lang="en-US" sz="1600"/>
                <a:t>Cyber risk goals aligned with your business goals</a:t>
              </a:r>
            </a:p>
            <a:p>
              <a:pPr marL="285750" indent="-285750">
                <a:buFont typeface="Wingdings" panose="05000000000000000000" pitchFamily="2" charset="2"/>
                <a:buChar char="þ"/>
              </a:pPr>
              <a:r>
                <a:rPr lang="en-US" sz="1600"/>
                <a:t>Determine your target state of cyber preparedness</a:t>
              </a:r>
              <a:endParaRPr lang="en-IE" sz="1600"/>
            </a:p>
            <a:p>
              <a:endParaRPr lang="en-IE" sz="1200" b="1"/>
            </a:p>
          </p:txBody>
        </p:sp>
      </p:grpSp>
      <p:grpSp>
        <p:nvGrpSpPr>
          <p:cNvPr id="39" name="Group 38">
            <a:extLst>
              <a:ext uri="{FF2B5EF4-FFF2-40B4-BE49-F238E27FC236}">
                <a16:creationId xmlns:a16="http://schemas.microsoft.com/office/drawing/2014/main" id="{CAF6298A-F89C-6F0C-B617-C1E24B5D65AC}"/>
              </a:ext>
            </a:extLst>
          </p:cNvPr>
          <p:cNvGrpSpPr/>
          <p:nvPr/>
        </p:nvGrpSpPr>
        <p:grpSpPr>
          <a:xfrm>
            <a:off x="736270" y="2736358"/>
            <a:ext cx="5358384" cy="2932497"/>
            <a:chOff x="734924" y="2825810"/>
            <a:chExt cx="5358384" cy="2932497"/>
          </a:xfrm>
        </p:grpSpPr>
        <p:sp>
          <p:nvSpPr>
            <p:cNvPr id="29" name="Title 1">
              <a:extLst>
                <a:ext uri="{FF2B5EF4-FFF2-40B4-BE49-F238E27FC236}">
                  <a16:creationId xmlns:a16="http://schemas.microsoft.com/office/drawing/2014/main" id="{2A4F78B2-4CAB-A550-BFB8-AEF7583389EA}"/>
                </a:ext>
              </a:extLst>
            </p:cNvPr>
            <p:cNvSpPr txBox="1">
              <a:spLocks/>
            </p:cNvSpPr>
            <p:nvPr/>
          </p:nvSpPr>
          <p:spPr>
            <a:xfrm>
              <a:off x="734924" y="2825810"/>
              <a:ext cx="5358384" cy="2932497"/>
            </a:xfrm>
            <a:prstGeom prst="rect">
              <a:avLst/>
            </a:prstGeom>
            <a:solidFill>
              <a:schemeClr val="bg2"/>
            </a:solidFill>
            <a:ln>
              <a:noFill/>
            </a:ln>
            <a:effectLst>
              <a:outerShdw blurRad="50800" dist="38100" dir="2700000" algn="tl" rotWithShape="0">
                <a:prstClr val="black">
                  <a:alpha val="20000"/>
                </a:prstClr>
              </a:outerShdw>
            </a:effectLst>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1200" b="1"/>
            </a:p>
          </p:txBody>
        </p:sp>
        <p:sp>
          <p:nvSpPr>
            <p:cNvPr id="37" name="TextBox 36">
              <a:extLst>
                <a:ext uri="{FF2B5EF4-FFF2-40B4-BE49-F238E27FC236}">
                  <a16:creationId xmlns:a16="http://schemas.microsoft.com/office/drawing/2014/main" id="{F8B1565B-481F-4536-3E59-372D24043B80}"/>
                </a:ext>
              </a:extLst>
            </p:cNvPr>
            <p:cNvSpPr txBox="1"/>
            <p:nvPr/>
          </p:nvSpPr>
          <p:spPr>
            <a:xfrm>
              <a:off x="734924" y="2910911"/>
              <a:ext cx="5358384" cy="2762295"/>
            </a:xfrm>
            <a:prstGeom prst="rect">
              <a:avLst/>
            </a:prstGeom>
            <a:noFill/>
          </p:spPr>
          <p:txBody>
            <a:bodyPr wrap="square" rtlCol="0">
              <a:spAutoFit/>
            </a:bodyPr>
            <a:lstStyle/>
            <a:p>
              <a:pPr>
                <a:spcBef>
                  <a:spcPts val="600"/>
                </a:spcBef>
                <a:spcAft>
                  <a:spcPts val="600"/>
                </a:spcAft>
              </a:pPr>
              <a:r>
                <a:rPr lang="en-US" b="1">
                  <a:latin typeface="+mj-lt"/>
                  <a:ea typeface="Lato"/>
                  <a:cs typeface="Lato"/>
                </a:rPr>
                <a:t>Important questions can be answered by SRA:</a:t>
              </a:r>
            </a:p>
            <a:p>
              <a:pPr marL="274320" indent="-274320">
                <a:spcBef>
                  <a:spcPts val="300"/>
                </a:spcBef>
                <a:spcAft>
                  <a:spcPts val="300"/>
                </a:spcAft>
                <a:buFont typeface="Wingdings" panose="05000000000000000000" pitchFamily="2" charset="2"/>
                <a:buChar char="q"/>
              </a:pPr>
              <a:r>
                <a:rPr lang="en-US" sz="1200">
                  <a:latin typeface="+mj-lt"/>
                </a:rPr>
                <a:t>Does everyone know their role?</a:t>
              </a:r>
              <a:endParaRPr lang="en-IE" sz="1200">
                <a:latin typeface="+mj-lt"/>
              </a:endParaRPr>
            </a:p>
            <a:p>
              <a:pPr marL="274320" indent="-274320">
                <a:spcBef>
                  <a:spcPts val="300"/>
                </a:spcBef>
                <a:spcAft>
                  <a:spcPts val="300"/>
                </a:spcAft>
                <a:buFont typeface="Wingdings" panose="05000000000000000000" pitchFamily="2" charset="2"/>
                <a:buChar char="q"/>
              </a:pPr>
              <a:r>
                <a:rPr lang="en-US" sz="1200">
                  <a:latin typeface="+mj-lt"/>
                </a:rPr>
                <a:t>Are you adequately managing 3</a:t>
              </a:r>
              <a:r>
                <a:rPr lang="en-US" sz="1200" baseline="30000">
                  <a:latin typeface="+mj-lt"/>
                </a:rPr>
                <a:t>rd</a:t>
              </a:r>
              <a:r>
                <a:rPr lang="en-US" sz="1200">
                  <a:latin typeface="+mj-lt"/>
                </a:rPr>
                <a:t> party risks? </a:t>
              </a:r>
            </a:p>
            <a:p>
              <a:pPr marL="274320" indent="-274320">
                <a:spcBef>
                  <a:spcPts val="300"/>
                </a:spcBef>
                <a:spcAft>
                  <a:spcPts val="300"/>
                </a:spcAft>
                <a:buFont typeface="Wingdings" panose="05000000000000000000" pitchFamily="2" charset="2"/>
                <a:buChar char="q"/>
              </a:pPr>
              <a:r>
                <a:rPr lang="en-US" sz="1200">
                  <a:latin typeface="+mj-lt"/>
                </a:rPr>
                <a:t>Who oversees your cyber security programs?</a:t>
              </a:r>
            </a:p>
            <a:p>
              <a:pPr marL="274320" indent="-274320">
                <a:spcBef>
                  <a:spcPts val="300"/>
                </a:spcBef>
                <a:spcAft>
                  <a:spcPts val="300"/>
                </a:spcAft>
                <a:buFont typeface="Wingdings" panose="05000000000000000000" pitchFamily="2" charset="2"/>
                <a:buChar char="q"/>
              </a:pPr>
              <a:r>
                <a:rPr lang="en-US" sz="1200">
                  <a:latin typeface="+mj-lt"/>
                </a:rPr>
                <a:t>Are you keeping abreast of the latest threat intelligence?</a:t>
              </a:r>
            </a:p>
            <a:p>
              <a:pPr marL="274320" indent="-274320">
                <a:spcBef>
                  <a:spcPts val="300"/>
                </a:spcBef>
                <a:spcAft>
                  <a:spcPts val="300"/>
                </a:spcAft>
                <a:buFont typeface="Wingdings" panose="05000000000000000000" pitchFamily="2" charset="2"/>
                <a:buChar char="q"/>
              </a:pPr>
              <a:r>
                <a:rPr lang="en-US" sz="1200">
                  <a:latin typeface="+mj-lt"/>
                </a:rPr>
                <a:t>Are you partnering with law enforcement and industry peers?</a:t>
              </a:r>
            </a:p>
            <a:p>
              <a:pPr marL="274320" indent="-274320">
                <a:spcBef>
                  <a:spcPts val="300"/>
                </a:spcBef>
                <a:spcAft>
                  <a:spcPts val="300"/>
                </a:spcAft>
                <a:buFont typeface="Wingdings" panose="05000000000000000000" pitchFamily="2" charset="2"/>
                <a:buChar char="q"/>
              </a:pPr>
              <a:r>
                <a:rPr lang="en-US" sz="1200">
                  <a:latin typeface="+mj-lt"/>
                </a:rPr>
                <a:t>Do you have response teams inside and outside the University?</a:t>
              </a:r>
            </a:p>
            <a:p>
              <a:pPr marL="274320" indent="-274320">
                <a:spcBef>
                  <a:spcPts val="300"/>
                </a:spcBef>
                <a:spcAft>
                  <a:spcPts val="300"/>
                </a:spcAft>
                <a:buFont typeface="Wingdings" panose="05000000000000000000" pitchFamily="2" charset="2"/>
                <a:buChar char="q"/>
              </a:pPr>
              <a:r>
                <a:rPr lang="en-US" sz="1200">
                  <a:latin typeface="+mj-lt"/>
                </a:rPr>
                <a:t>Are you assuming a breach or other successful attack is inevitable? </a:t>
              </a:r>
            </a:p>
            <a:p>
              <a:pPr marL="274320" indent="-274320">
                <a:spcBef>
                  <a:spcPts val="300"/>
                </a:spcBef>
                <a:spcAft>
                  <a:spcPts val="300"/>
                </a:spcAft>
                <a:buFont typeface="Wingdings" panose="05000000000000000000" pitchFamily="2" charset="2"/>
                <a:buChar char="q"/>
              </a:pPr>
              <a:r>
                <a:rPr lang="en-US" sz="1200">
                  <a:latin typeface="+mj-lt"/>
                </a:rPr>
                <a:t>Who conduct risks analysis, when and with what assets or 3</a:t>
              </a:r>
              <a:r>
                <a:rPr lang="en-US" sz="1200" baseline="30000">
                  <a:latin typeface="+mj-lt"/>
                </a:rPr>
                <a:t>rd</a:t>
              </a:r>
              <a:r>
                <a:rPr lang="en-US" sz="1200">
                  <a:latin typeface="+mj-lt"/>
                </a:rPr>
                <a:t> parties?</a:t>
              </a:r>
            </a:p>
            <a:p>
              <a:pPr marL="274320" indent="-274320">
                <a:spcBef>
                  <a:spcPts val="300"/>
                </a:spcBef>
                <a:spcAft>
                  <a:spcPts val="300"/>
                </a:spcAft>
                <a:buFont typeface="Wingdings" panose="05000000000000000000" pitchFamily="2" charset="2"/>
                <a:buChar char="q"/>
              </a:pPr>
              <a:r>
                <a:rPr lang="en-US" sz="1200">
                  <a:latin typeface="+mj-lt"/>
                </a:rPr>
                <a:t>What are you doing to manage and minimize your legal risks and exposures?</a:t>
              </a:r>
              <a:endParaRPr lang="en-IE" sz="1200">
                <a:latin typeface="+mj-lt"/>
              </a:endParaRPr>
            </a:p>
          </p:txBody>
        </p:sp>
      </p:grpSp>
      <p:grpSp>
        <p:nvGrpSpPr>
          <p:cNvPr id="38" name="Group 37">
            <a:extLst>
              <a:ext uri="{FF2B5EF4-FFF2-40B4-BE49-F238E27FC236}">
                <a16:creationId xmlns:a16="http://schemas.microsoft.com/office/drawing/2014/main" id="{6C60F090-1EBF-49C1-52F6-33523D8CAAC9}"/>
              </a:ext>
            </a:extLst>
          </p:cNvPr>
          <p:cNvGrpSpPr/>
          <p:nvPr/>
        </p:nvGrpSpPr>
        <p:grpSpPr>
          <a:xfrm>
            <a:off x="5464820" y="2736358"/>
            <a:ext cx="6397962" cy="3556602"/>
            <a:chOff x="6785621" y="2613289"/>
            <a:chExt cx="6397962" cy="3556602"/>
          </a:xfrm>
        </p:grpSpPr>
        <p:graphicFrame>
          <p:nvGraphicFramePr>
            <p:cNvPr id="13" name="Diagram 12">
              <a:extLst>
                <a:ext uri="{FF2B5EF4-FFF2-40B4-BE49-F238E27FC236}">
                  <a16:creationId xmlns:a16="http://schemas.microsoft.com/office/drawing/2014/main" id="{C7DF743A-A1C2-8E46-0692-3A40E4A2617B}"/>
                </a:ext>
              </a:extLst>
            </p:cNvPr>
            <p:cNvGraphicFramePr/>
            <p:nvPr/>
          </p:nvGraphicFramePr>
          <p:xfrm>
            <a:off x="8349673" y="2613289"/>
            <a:ext cx="4833910" cy="35566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13">
              <a:extLst>
                <a:ext uri="{FF2B5EF4-FFF2-40B4-BE49-F238E27FC236}">
                  <a16:creationId xmlns:a16="http://schemas.microsoft.com/office/drawing/2014/main" id="{96978DF4-D7FF-E47E-2226-FFD974508D05}"/>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20727" t="10605" r="17368" b="21909"/>
            <a:stretch/>
          </p:blipFill>
          <p:spPr>
            <a:xfrm>
              <a:off x="6785621" y="3353610"/>
              <a:ext cx="1904244" cy="2075960"/>
            </a:xfrm>
            <a:prstGeom prst="rect">
              <a:avLst/>
            </a:prstGeom>
          </p:spPr>
        </p:pic>
      </p:grpSp>
    </p:spTree>
    <p:extLst>
      <p:ext uri="{BB962C8B-B14F-4D97-AF65-F5344CB8AC3E}">
        <p14:creationId xmlns:p14="http://schemas.microsoft.com/office/powerpoint/2010/main" val="126168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61BDD94F-C5D8-A708-F8C5-8502953FAE3E}"/>
            </a:ext>
          </a:extLst>
        </p:cNvPr>
        <p:cNvGrpSpPr/>
        <p:nvPr/>
      </p:nvGrpSpPr>
      <p:grpSpPr>
        <a:xfrm>
          <a:off x="0" y="0"/>
          <a:ext cx="0" cy="0"/>
          <a:chOff x="0" y="0"/>
          <a:chExt cx="0" cy="0"/>
        </a:xfrm>
      </p:grpSpPr>
      <p:sp>
        <p:nvSpPr>
          <p:cNvPr id="10" name="Rectangle: Single Corner Snipped 9">
            <a:extLst>
              <a:ext uri="{FF2B5EF4-FFF2-40B4-BE49-F238E27FC236}">
                <a16:creationId xmlns:a16="http://schemas.microsoft.com/office/drawing/2014/main" id="{91BBCE59-7135-D29C-EBED-6AE283F8E3AD}"/>
              </a:ext>
            </a:extLst>
          </p:cNvPr>
          <p:cNvSpPr/>
          <p:nvPr/>
        </p:nvSpPr>
        <p:spPr>
          <a:xfrm rot="10800000" flipH="1">
            <a:off x="8763756" y="1"/>
            <a:ext cx="3428244" cy="6857999"/>
          </a:xfrm>
          <a:prstGeom prst="snip1Rect">
            <a:avLst/>
          </a:prstGeom>
          <a:solidFill>
            <a:srgbClr val="EEF5F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Rectangle 5">
            <a:extLst>
              <a:ext uri="{FF2B5EF4-FFF2-40B4-BE49-F238E27FC236}">
                <a16:creationId xmlns:a16="http://schemas.microsoft.com/office/drawing/2014/main" id="{BAD7549D-8479-0456-9392-2A2EF9AA4B4B}"/>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600">
                <a:solidFill>
                  <a:schemeClr val="tx1"/>
                </a:solidFill>
              </a:rPr>
              <a:t>ICTSS - Security and Risk Assessment (SRA) Offering</a:t>
            </a:r>
          </a:p>
        </p:txBody>
      </p:sp>
      <p:sp>
        <p:nvSpPr>
          <p:cNvPr id="8" name="Title 1">
            <a:extLst>
              <a:ext uri="{FF2B5EF4-FFF2-40B4-BE49-F238E27FC236}">
                <a16:creationId xmlns:a16="http://schemas.microsoft.com/office/drawing/2014/main" id="{22B79A3D-2982-6FEC-33FB-F47DCB1931BA}"/>
              </a:ext>
            </a:extLst>
          </p:cNvPr>
          <p:cNvSpPr txBox="1">
            <a:spLocks/>
          </p:cNvSpPr>
          <p:nvPr/>
        </p:nvSpPr>
        <p:spPr>
          <a:xfrm>
            <a:off x="736270" y="1569628"/>
            <a:ext cx="5359730" cy="457200"/>
          </a:xfrm>
          <a:prstGeom prst="rect">
            <a:avLst/>
          </a:prstGeom>
        </p:spPr>
        <p:txBody>
          <a:bodyPr vert="horz" lIns="91440" tIns="45720" rIns="91440" bIns="45720" rtlCol="0" anchor="t">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a:latin typeface="Aptos"/>
                <a:ea typeface="Lato"/>
                <a:cs typeface="Lato"/>
              </a:rPr>
              <a:t>What to expect</a:t>
            </a:r>
          </a:p>
        </p:txBody>
      </p:sp>
      <p:sp>
        <p:nvSpPr>
          <p:cNvPr id="37" name="TextBox 36">
            <a:extLst>
              <a:ext uri="{FF2B5EF4-FFF2-40B4-BE49-F238E27FC236}">
                <a16:creationId xmlns:a16="http://schemas.microsoft.com/office/drawing/2014/main" id="{42614C72-FA74-DCEC-10F6-2ECBD0A98F57}"/>
              </a:ext>
            </a:extLst>
          </p:cNvPr>
          <p:cNvSpPr txBox="1"/>
          <p:nvPr/>
        </p:nvSpPr>
        <p:spPr>
          <a:xfrm>
            <a:off x="736269" y="2026828"/>
            <a:ext cx="5609113" cy="980205"/>
          </a:xfrm>
          <a:prstGeom prst="rect">
            <a:avLst/>
          </a:prstGeom>
          <a:noFill/>
        </p:spPr>
        <p:txBody>
          <a:bodyPr wrap="square" rtlCol="0">
            <a:spAutoFit/>
          </a:bodyPr>
          <a:lstStyle/>
          <a:p>
            <a:pPr marL="285750" indent="-285750">
              <a:lnSpc>
                <a:spcPct val="90000"/>
              </a:lnSpc>
              <a:spcBef>
                <a:spcPts val="600"/>
              </a:spcBef>
              <a:spcAft>
                <a:spcPts val="600"/>
              </a:spcAft>
              <a:buFont typeface="Wingdings" panose="05000000000000000000" pitchFamily="2" charset="2"/>
              <a:buChar char="þ"/>
            </a:pPr>
            <a:r>
              <a:rPr lang="en-US" sz="1600">
                <a:latin typeface="+mj-lt"/>
                <a:ea typeface="+mj-ea"/>
                <a:cs typeface="+mj-cs"/>
              </a:rPr>
              <a:t>Compare your cyber security program to proven, cyber security frameworks and models such as NIST CSF, ISO 27001, GDPR, and NIS2 Directive. This includes evaluating against industry best practices and regulations.</a:t>
            </a:r>
            <a:endParaRPr lang="en-IE" sz="1600">
              <a:latin typeface="+mj-lt"/>
              <a:ea typeface="+mj-ea"/>
              <a:cs typeface="+mj-cs"/>
            </a:endParaRPr>
          </a:p>
        </p:txBody>
      </p:sp>
      <p:grpSp>
        <p:nvGrpSpPr>
          <p:cNvPr id="7" name="Group 6">
            <a:extLst>
              <a:ext uri="{FF2B5EF4-FFF2-40B4-BE49-F238E27FC236}">
                <a16:creationId xmlns:a16="http://schemas.microsoft.com/office/drawing/2014/main" id="{9909BFEB-2FA2-30E9-20DF-A9853356B5C7}"/>
              </a:ext>
            </a:extLst>
          </p:cNvPr>
          <p:cNvGrpSpPr/>
          <p:nvPr/>
        </p:nvGrpSpPr>
        <p:grpSpPr>
          <a:xfrm>
            <a:off x="4826872" y="2101825"/>
            <a:ext cx="7003357" cy="4361561"/>
            <a:chOff x="4448181" y="2021752"/>
            <a:chExt cx="7003357" cy="4361561"/>
          </a:xfrm>
        </p:grpSpPr>
        <p:sp>
          <p:nvSpPr>
            <p:cNvPr id="4" name="Arrow: Curved Left 3">
              <a:extLst>
                <a:ext uri="{FF2B5EF4-FFF2-40B4-BE49-F238E27FC236}">
                  <a16:creationId xmlns:a16="http://schemas.microsoft.com/office/drawing/2014/main" id="{64E1F005-F821-C98E-D669-6FD148FA7CD4}"/>
                </a:ext>
              </a:extLst>
            </p:cNvPr>
            <p:cNvSpPr/>
            <p:nvPr/>
          </p:nvSpPr>
          <p:spPr>
            <a:xfrm>
              <a:off x="7105972" y="3773447"/>
              <a:ext cx="836615" cy="1537025"/>
            </a:xfrm>
            <a:prstGeom prst="curvedLef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IE">
                <a:solidFill>
                  <a:schemeClr val="tx1"/>
                </a:solidFill>
              </a:endParaRPr>
            </a:p>
          </p:txBody>
        </p:sp>
        <p:pic>
          <p:nvPicPr>
            <p:cNvPr id="2" name="Picture 1" descr="Nist Cybersecurity Framework Vs Iso Vs Nist Vs | SexiezPicz Web Porn">
              <a:extLst>
                <a:ext uri="{FF2B5EF4-FFF2-40B4-BE49-F238E27FC236}">
                  <a16:creationId xmlns:a16="http://schemas.microsoft.com/office/drawing/2014/main" id="{675787C8-C5C3-29CB-348D-C3D55B5DB2D0}"/>
                </a:ext>
              </a:extLst>
            </p:cNvPr>
            <p:cNvPicPr>
              <a:picLocks noChangeAspect="1"/>
            </p:cNvPicPr>
            <p:nvPr/>
          </p:nvPicPr>
          <p:blipFill>
            <a:blip r:embed="rId3"/>
            <a:stretch>
              <a:fillRect/>
            </a:stretch>
          </p:blipFill>
          <p:spPr>
            <a:xfrm>
              <a:off x="4448181" y="3850968"/>
              <a:ext cx="2422976" cy="25323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descr="What Is Pdca And Why It Matters For Marketers | Images and Photos finder">
              <a:extLst>
                <a:ext uri="{FF2B5EF4-FFF2-40B4-BE49-F238E27FC236}">
                  <a16:creationId xmlns:a16="http://schemas.microsoft.com/office/drawing/2014/main" id="{EDF6C1AA-52DA-1B17-99A3-9F4E2967F713}"/>
                </a:ext>
              </a:extLst>
            </p:cNvPr>
            <p:cNvPicPr>
              <a:picLocks noChangeAspect="1"/>
            </p:cNvPicPr>
            <p:nvPr/>
          </p:nvPicPr>
          <p:blipFill>
            <a:blip r:embed="rId4"/>
            <a:stretch>
              <a:fillRect/>
            </a:stretch>
          </p:blipFill>
          <p:spPr>
            <a:xfrm>
              <a:off x="7105972" y="2021752"/>
              <a:ext cx="4345566" cy="24373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aphicFrame>
        <p:nvGraphicFramePr>
          <p:cNvPr id="5" name="Diagram 4">
            <a:extLst>
              <a:ext uri="{FF2B5EF4-FFF2-40B4-BE49-F238E27FC236}">
                <a16:creationId xmlns:a16="http://schemas.microsoft.com/office/drawing/2014/main" id="{10E444BB-58CB-B608-D3B8-8F4275ED6C72}"/>
              </a:ext>
            </a:extLst>
          </p:cNvPr>
          <p:cNvGraphicFramePr/>
          <p:nvPr/>
        </p:nvGraphicFramePr>
        <p:xfrm>
          <a:off x="959429" y="3008448"/>
          <a:ext cx="3422449" cy="16850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5262260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BA95BD-6BF4-D65C-D029-DF8B999E67CE}"/>
            </a:ext>
          </a:extLst>
        </p:cNvPr>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92739FAE-D1A1-DA29-DA28-D02A923DBFAE}"/>
              </a:ext>
            </a:extLst>
          </p:cNvPr>
          <p:cNvCxnSpPr>
            <a:cxnSpLocks/>
            <a:stCxn id="13" idx="0"/>
          </p:cNvCxnSpPr>
          <p:nvPr/>
        </p:nvCxnSpPr>
        <p:spPr>
          <a:xfrm>
            <a:off x="2385236" y="4496009"/>
            <a:ext cx="3157683" cy="24418"/>
          </a:xfrm>
          <a:prstGeom prst="line">
            <a:avLst/>
          </a:prstGeom>
        </p:spPr>
        <p:style>
          <a:lnRef idx="2">
            <a:schemeClr val="accent1"/>
          </a:lnRef>
          <a:fillRef idx="0">
            <a:schemeClr val="accent1"/>
          </a:fillRef>
          <a:effectRef idx="1">
            <a:schemeClr val="accent1"/>
          </a:effectRef>
          <a:fontRef idx="minor">
            <a:schemeClr val="tx1"/>
          </a:fontRef>
        </p:style>
      </p:cxnSp>
      <p:sp>
        <p:nvSpPr>
          <p:cNvPr id="9" name="Flowchart: Connector 8">
            <a:extLst>
              <a:ext uri="{FF2B5EF4-FFF2-40B4-BE49-F238E27FC236}">
                <a16:creationId xmlns:a16="http://schemas.microsoft.com/office/drawing/2014/main" id="{6542D71E-1588-D3E5-DE3E-D9EB07628DEA}"/>
              </a:ext>
            </a:extLst>
          </p:cNvPr>
          <p:cNvSpPr/>
          <p:nvPr/>
        </p:nvSpPr>
        <p:spPr>
          <a:xfrm>
            <a:off x="4769617" y="3543937"/>
            <a:ext cx="2791039" cy="2024566"/>
          </a:xfrm>
          <a:prstGeom prst="flowChartConnector">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10" name="TextBox 15">
            <a:extLst>
              <a:ext uri="{FF2B5EF4-FFF2-40B4-BE49-F238E27FC236}">
                <a16:creationId xmlns:a16="http://schemas.microsoft.com/office/drawing/2014/main" id="{C3B0EA9A-DAB5-B018-1569-0863ED527BF9}"/>
              </a:ext>
            </a:extLst>
          </p:cNvPr>
          <p:cNvSpPr txBox="1"/>
          <p:nvPr/>
        </p:nvSpPr>
        <p:spPr>
          <a:xfrm>
            <a:off x="7445244" y="2807166"/>
            <a:ext cx="259758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r>
              <a:rPr lang="en-IE">
                <a:solidFill>
                  <a:schemeClr val="accent1"/>
                </a:solidFill>
              </a:rPr>
              <a:t>Security Awareness Training</a:t>
            </a:r>
          </a:p>
        </p:txBody>
      </p:sp>
      <p:sp>
        <p:nvSpPr>
          <p:cNvPr id="11" name="TextBox 17">
            <a:extLst>
              <a:ext uri="{FF2B5EF4-FFF2-40B4-BE49-F238E27FC236}">
                <a16:creationId xmlns:a16="http://schemas.microsoft.com/office/drawing/2014/main" id="{9D6DC378-60E0-3823-8BD2-E3D1F6065495}"/>
              </a:ext>
            </a:extLst>
          </p:cNvPr>
          <p:cNvSpPr txBox="1"/>
          <p:nvPr/>
        </p:nvSpPr>
        <p:spPr>
          <a:xfrm>
            <a:off x="7678227" y="3551136"/>
            <a:ext cx="2284163"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a:solidFill>
                  <a:schemeClr val="accent1"/>
                </a:solidFill>
              </a:rPr>
              <a:t>Incident Handling and Incident Management</a:t>
            </a:r>
          </a:p>
        </p:txBody>
      </p:sp>
      <p:cxnSp>
        <p:nvCxnSpPr>
          <p:cNvPr id="12" name="Straight Connector 11">
            <a:extLst>
              <a:ext uri="{FF2B5EF4-FFF2-40B4-BE49-F238E27FC236}">
                <a16:creationId xmlns:a16="http://schemas.microsoft.com/office/drawing/2014/main" id="{04C2D8C7-B468-08E4-08FB-C90320620A6D}"/>
              </a:ext>
            </a:extLst>
          </p:cNvPr>
          <p:cNvCxnSpPr>
            <a:cxnSpLocks/>
          </p:cNvCxnSpPr>
          <p:nvPr/>
        </p:nvCxnSpPr>
        <p:spPr>
          <a:xfrm>
            <a:off x="7446359" y="4521429"/>
            <a:ext cx="2406622" cy="33301"/>
          </a:xfrm>
          <a:prstGeom prst="line">
            <a:avLst/>
          </a:prstGeom>
        </p:spPr>
        <p:style>
          <a:lnRef idx="2">
            <a:schemeClr val="accent1"/>
          </a:lnRef>
          <a:fillRef idx="0">
            <a:schemeClr val="accent1"/>
          </a:fillRef>
          <a:effectRef idx="1">
            <a:schemeClr val="accent1"/>
          </a:effectRef>
          <a:fontRef idx="minor">
            <a:schemeClr val="tx1"/>
          </a:fontRef>
        </p:style>
      </p:cxnSp>
      <p:sp>
        <p:nvSpPr>
          <p:cNvPr id="13" name="Flowchart: Off-page Connector 12">
            <a:extLst>
              <a:ext uri="{FF2B5EF4-FFF2-40B4-BE49-F238E27FC236}">
                <a16:creationId xmlns:a16="http://schemas.microsoft.com/office/drawing/2014/main" id="{0BDD16EB-F8FE-B117-9D3D-D84CCBEACC52}"/>
              </a:ext>
            </a:extLst>
          </p:cNvPr>
          <p:cNvSpPr/>
          <p:nvPr/>
        </p:nvSpPr>
        <p:spPr>
          <a:xfrm rot="16200000">
            <a:off x="3203349" y="2668117"/>
            <a:ext cx="2019557" cy="3655784"/>
          </a:xfrm>
          <a:prstGeom prst="flowChartOffpageConnector">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14" name="Flowchart: Off-page Connector 13">
            <a:extLst>
              <a:ext uri="{FF2B5EF4-FFF2-40B4-BE49-F238E27FC236}">
                <a16:creationId xmlns:a16="http://schemas.microsoft.com/office/drawing/2014/main" id="{81F3D1B2-1C2B-6E03-E8D6-D529FACE5CFC}"/>
              </a:ext>
            </a:extLst>
          </p:cNvPr>
          <p:cNvSpPr/>
          <p:nvPr/>
        </p:nvSpPr>
        <p:spPr>
          <a:xfrm rot="5400000">
            <a:off x="7058594" y="2711403"/>
            <a:ext cx="2024564" cy="3564209"/>
          </a:xfrm>
          <a:prstGeom prst="flowChartOffpageConnector">
            <a:avLst/>
          </a:prstGeom>
          <a:no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15" name="TextBox 16">
            <a:extLst>
              <a:ext uri="{FF2B5EF4-FFF2-40B4-BE49-F238E27FC236}">
                <a16:creationId xmlns:a16="http://schemas.microsoft.com/office/drawing/2014/main" id="{E2355C11-22BA-FB1C-1ECC-DEF005B55DD0}"/>
              </a:ext>
            </a:extLst>
          </p:cNvPr>
          <p:cNvSpPr txBox="1"/>
          <p:nvPr/>
        </p:nvSpPr>
        <p:spPr>
          <a:xfrm>
            <a:off x="4932945" y="3715171"/>
            <a:ext cx="2426329" cy="1708160"/>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a:solidFill>
                  <a:schemeClr val="bg1"/>
                </a:solidFill>
              </a:rPr>
              <a:t>NIST CSF</a:t>
            </a:r>
          </a:p>
          <a:p>
            <a:pPr algn="ctr"/>
            <a:r>
              <a:rPr lang="en-IE" sz="500">
                <a:solidFill>
                  <a:schemeClr val="bg1"/>
                </a:solidFill>
              </a:rPr>
              <a:t> </a:t>
            </a:r>
          </a:p>
          <a:p>
            <a:pPr algn="ctr"/>
            <a:r>
              <a:rPr lang="en-IE">
                <a:solidFill>
                  <a:schemeClr val="bg1"/>
                </a:solidFill>
              </a:rPr>
              <a:t>ISO 27001:2022</a:t>
            </a:r>
            <a:br>
              <a:rPr lang="en-IE" sz="500">
                <a:solidFill>
                  <a:schemeClr val="bg1"/>
                </a:solidFill>
              </a:rPr>
            </a:br>
            <a:r>
              <a:rPr lang="en-IE" sz="500">
                <a:solidFill>
                  <a:schemeClr val="bg1"/>
                </a:solidFill>
              </a:rPr>
              <a:t> </a:t>
            </a:r>
            <a:br>
              <a:rPr lang="en-IE" sz="500">
                <a:solidFill>
                  <a:schemeClr val="bg1"/>
                </a:solidFill>
              </a:rPr>
            </a:br>
            <a:r>
              <a:rPr lang="en-IE">
                <a:solidFill>
                  <a:schemeClr val="bg1"/>
                </a:solidFill>
              </a:rPr>
              <a:t>Cyber Security Baseline Standards</a:t>
            </a:r>
          </a:p>
          <a:p>
            <a:pPr algn="ctr"/>
            <a:endParaRPr lang="en-IE" sz="500">
              <a:solidFill>
                <a:schemeClr val="bg1"/>
              </a:solidFill>
            </a:endParaRPr>
          </a:p>
          <a:p>
            <a:pPr algn="ctr"/>
            <a:r>
              <a:rPr lang="en-IE">
                <a:solidFill>
                  <a:schemeClr val="bg1"/>
                </a:solidFill>
              </a:rPr>
              <a:t>CIS Controls</a:t>
            </a:r>
          </a:p>
        </p:txBody>
      </p:sp>
      <p:sp>
        <p:nvSpPr>
          <p:cNvPr id="16" name="TextBox 48">
            <a:extLst>
              <a:ext uri="{FF2B5EF4-FFF2-40B4-BE49-F238E27FC236}">
                <a16:creationId xmlns:a16="http://schemas.microsoft.com/office/drawing/2014/main" id="{3D23B877-56F7-A00E-2F27-2F89AC000E1F}"/>
              </a:ext>
            </a:extLst>
          </p:cNvPr>
          <p:cNvSpPr txBox="1"/>
          <p:nvPr/>
        </p:nvSpPr>
        <p:spPr>
          <a:xfrm>
            <a:off x="7710476" y="4736142"/>
            <a:ext cx="2219663"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a:solidFill>
                  <a:schemeClr val="accent1"/>
                </a:solidFill>
              </a:rPr>
              <a:t>Policies, Processes, Procedures</a:t>
            </a:r>
          </a:p>
          <a:p>
            <a:endParaRPr lang="en-IE"/>
          </a:p>
        </p:txBody>
      </p:sp>
      <p:sp>
        <p:nvSpPr>
          <p:cNvPr id="17" name="TextBox 49">
            <a:extLst>
              <a:ext uri="{FF2B5EF4-FFF2-40B4-BE49-F238E27FC236}">
                <a16:creationId xmlns:a16="http://schemas.microsoft.com/office/drawing/2014/main" id="{713E36D1-4CD8-CFBB-C03C-4D7B49CF8D02}"/>
              </a:ext>
            </a:extLst>
          </p:cNvPr>
          <p:cNvSpPr txBox="1"/>
          <p:nvPr/>
        </p:nvSpPr>
        <p:spPr>
          <a:xfrm>
            <a:off x="3467100" y="5615213"/>
            <a:ext cx="5499100"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a:solidFill>
                  <a:schemeClr val="accent1"/>
                </a:solidFill>
              </a:rPr>
              <a:t>Business Continuity,  </a:t>
            </a:r>
          </a:p>
          <a:p>
            <a:pPr algn="ctr"/>
            <a:r>
              <a:rPr lang="en-IE">
                <a:solidFill>
                  <a:schemeClr val="accent1"/>
                </a:solidFill>
              </a:rPr>
              <a:t>Disaster Recovery and Cyber Security Plans</a:t>
            </a:r>
          </a:p>
        </p:txBody>
      </p:sp>
      <p:sp>
        <p:nvSpPr>
          <p:cNvPr id="18" name="TextBox 50">
            <a:extLst>
              <a:ext uri="{FF2B5EF4-FFF2-40B4-BE49-F238E27FC236}">
                <a16:creationId xmlns:a16="http://schemas.microsoft.com/office/drawing/2014/main" id="{C1D6D01B-1680-E6A9-019D-117C4C47749A}"/>
              </a:ext>
            </a:extLst>
          </p:cNvPr>
          <p:cNvSpPr txBox="1"/>
          <p:nvPr/>
        </p:nvSpPr>
        <p:spPr>
          <a:xfrm>
            <a:off x="2394485" y="2863938"/>
            <a:ext cx="2503144"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a:solidFill>
                  <a:schemeClr val="accent1"/>
                </a:solidFill>
              </a:rPr>
              <a:t>3</a:t>
            </a:r>
            <a:r>
              <a:rPr lang="en-IE" baseline="30000">
                <a:solidFill>
                  <a:schemeClr val="accent1"/>
                </a:solidFill>
              </a:rPr>
              <a:t>rd</a:t>
            </a:r>
            <a:r>
              <a:rPr lang="en-IE">
                <a:solidFill>
                  <a:schemeClr val="accent1"/>
                </a:solidFill>
              </a:rPr>
              <a:t> Party, Vendor and Supplier Management</a:t>
            </a:r>
          </a:p>
        </p:txBody>
      </p:sp>
      <p:sp>
        <p:nvSpPr>
          <p:cNvPr id="19" name="TextBox 52">
            <a:extLst>
              <a:ext uri="{FF2B5EF4-FFF2-40B4-BE49-F238E27FC236}">
                <a16:creationId xmlns:a16="http://schemas.microsoft.com/office/drawing/2014/main" id="{B6FFFC0F-1C0C-65FE-BBCC-2ABFEAB97276}"/>
              </a:ext>
            </a:extLst>
          </p:cNvPr>
          <p:cNvSpPr txBox="1"/>
          <p:nvPr/>
        </p:nvSpPr>
        <p:spPr>
          <a:xfrm>
            <a:off x="2185652" y="3670896"/>
            <a:ext cx="2292748" cy="92333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a:solidFill>
                  <a:schemeClr val="accent1"/>
                </a:solidFill>
              </a:rPr>
              <a:t>Risk and Threat Management</a:t>
            </a:r>
          </a:p>
          <a:p>
            <a:endParaRPr lang="en-IE">
              <a:solidFill>
                <a:schemeClr val="accent1"/>
              </a:solidFill>
            </a:endParaRPr>
          </a:p>
        </p:txBody>
      </p:sp>
      <p:sp>
        <p:nvSpPr>
          <p:cNvPr id="20" name="TextBox 53">
            <a:extLst>
              <a:ext uri="{FF2B5EF4-FFF2-40B4-BE49-F238E27FC236}">
                <a16:creationId xmlns:a16="http://schemas.microsoft.com/office/drawing/2014/main" id="{8D83B2BB-EDAF-A29A-1BE9-7632BA04A384}"/>
              </a:ext>
            </a:extLst>
          </p:cNvPr>
          <p:cNvSpPr txBox="1"/>
          <p:nvPr/>
        </p:nvSpPr>
        <p:spPr>
          <a:xfrm>
            <a:off x="2413810" y="4560054"/>
            <a:ext cx="2067162" cy="91494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a:solidFill>
                  <a:schemeClr val="accent1"/>
                </a:solidFill>
              </a:rPr>
              <a:t>Technical security controls, encryption, MFA </a:t>
            </a:r>
          </a:p>
        </p:txBody>
      </p:sp>
      <p:sp>
        <p:nvSpPr>
          <p:cNvPr id="21" name="Arrow: Down 20">
            <a:extLst>
              <a:ext uri="{FF2B5EF4-FFF2-40B4-BE49-F238E27FC236}">
                <a16:creationId xmlns:a16="http://schemas.microsoft.com/office/drawing/2014/main" id="{1CA98A15-62AF-25EA-1886-AE15D72A58AE}"/>
              </a:ext>
            </a:extLst>
          </p:cNvPr>
          <p:cNvSpPr/>
          <p:nvPr/>
        </p:nvSpPr>
        <p:spPr>
          <a:xfrm>
            <a:off x="5212638" y="1844975"/>
            <a:ext cx="1983419" cy="1730180"/>
          </a:xfrm>
          <a:prstGeom prst="downArrow">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E"/>
          </a:p>
        </p:txBody>
      </p:sp>
      <p:sp>
        <p:nvSpPr>
          <p:cNvPr id="22" name="TextBox 56">
            <a:extLst>
              <a:ext uri="{FF2B5EF4-FFF2-40B4-BE49-F238E27FC236}">
                <a16:creationId xmlns:a16="http://schemas.microsoft.com/office/drawing/2014/main" id="{54A3B17A-ED9B-2837-D2E9-FAEC9E223074}"/>
              </a:ext>
            </a:extLst>
          </p:cNvPr>
          <p:cNvSpPr txBox="1"/>
          <p:nvPr/>
        </p:nvSpPr>
        <p:spPr>
          <a:xfrm>
            <a:off x="5006526" y="2421570"/>
            <a:ext cx="2317219" cy="646331"/>
          </a:xfrm>
          <a:prstGeom prst="rect">
            <a:avLst/>
          </a:prstGeom>
          <a:noFill/>
        </p:spPr>
        <p:txBody>
          <a:bodyPr wrap="squar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IE" b="1">
                <a:solidFill>
                  <a:schemeClr val="bg1"/>
                </a:solidFill>
              </a:rPr>
              <a:t>NIS 2 </a:t>
            </a:r>
          </a:p>
          <a:p>
            <a:pPr algn="ctr"/>
            <a:r>
              <a:rPr lang="en-IE" b="1">
                <a:solidFill>
                  <a:schemeClr val="bg1"/>
                </a:solidFill>
              </a:rPr>
              <a:t>EU GDPR </a:t>
            </a:r>
          </a:p>
        </p:txBody>
      </p:sp>
      <p:sp>
        <p:nvSpPr>
          <p:cNvPr id="29" name="Rectangle 28">
            <a:extLst>
              <a:ext uri="{FF2B5EF4-FFF2-40B4-BE49-F238E27FC236}">
                <a16:creationId xmlns:a16="http://schemas.microsoft.com/office/drawing/2014/main" id="{6D041EEB-BCE9-199A-5C52-5F1D90F45A6C}"/>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IE" sz="3600" dirty="0">
                <a:solidFill>
                  <a:schemeClr val="tx1"/>
                </a:solidFill>
                <a:latin typeface="+mj-lt"/>
                <a:ea typeface="+mj-ea"/>
                <a:cs typeface="+mj-cs"/>
              </a:rPr>
              <a:t>Focus on continuous improvement is key</a:t>
            </a:r>
          </a:p>
        </p:txBody>
      </p:sp>
      <p:sp>
        <p:nvSpPr>
          <p:cNvPr id="24" name="Rectangle: Rounded Corners 23">
            <a:extLst>
              <a:ext uri="{FF2B5EF4-FFF2-40B4-BE49-F238E27FC236}">
                <a16:creationId xmlns:a16="http://schemas.microsoft.com/office/drawing/2014/main" id="{D24879FF-A1F5-B3D9-52C8-BD82FE1DB4A2}"/>
              </a:ext>
            </a:extLst>
          </p:cNvPr>
          <p:cNvSpPr/>
          <p:nvPr/>
        </p:nvSpPr>
        <p:spPr>
          <a:xfrm>
            <a:off x="336194" y="2177694"/>
            <a:ext cx="1729015" cy="89505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kern="1300">
                <a:solidFill>
                  <a:schemeClr val="tx2"/>
                </a:solidFill>
                <a:latin typeface="Aptos ExtraBold" panose="020F0502020204030204" pitchFamily="34" charset="0"/>
              </a:rPr>
              <a:t>Continuous Compliance</a:t>
            </a:r>
          </a:p>
        </p:txBody>
      </p:sp>
      <p:sp>
        <p:nvSpPr>
          <p:cNvPr id="26" name="Rectangle: Rounded Corners 25">
            <a:extLst>
              <a:ext uri="{FF2B5EF4-FFF2-40B4-BE49-F238E27FC236}">
                <a16:creationId xmlns:a16="http://schemas.microsoft.com/office/drawing/2014/main" id="{A684FA12-C7F5-39F8-2E25-1EF8BE649904}"/>
              </a:ext>
            </a:extLst>
          </p:cNvPr>
          <p:cNvSpPr/>
          <p:nvPr/>
        </p:nvSpPr>
        <p:spPr>
          <a:xfrm>
            <a:off x="338981" y="3839789"/>
            <a:ext cx="1729015" cy="94343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kern="1300" dirty="0">
                <a:solidFill>
                  <a:schemeClr val="tx2"/>
                </a:solidFill>
                <a:latin typeface="Aptos ExtraBold" panose="020F0502020204030204" pitchFamily="34" charset="0"/>
              </a:rPr>
              <a:t>Continuous Improvement</a:t>
            </a:r>
          </a:p>
        </p:txBody>
      </p:sp>
      <p:sp>
        <p:nvSpPr>
          <p:cNvPr id="28" name="Rectangle: Rounded Corners 27">
            <a:extLst>
              <a:ext uri="{FF2B5EF4-FFF2-40B4-BE49-F238E27FC236}">
                <a16:creationId xmlns:a16="http://schemas.microsoft.com/office/drawing/2014/main" id="{ED305EC8-9BAF-8A9D-B25D-990F34372DC9}"/>
              </a:ext>
            </a:extLst>
          </p:cNvPr>
          <p:cNvSpPr/>
          <p:nvPr/>
        </p:nvSpPr>
        <p:spPr>
          <a:xfrm>
            <a:off x="336194" y="5615213"/>
            <a:ext cx="1729015" cy="94343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kern="1300">
                <a:solidFill>
                  <a:schemeClr val="tx2"/>
                </a:solidFill>
                <a:latin typeface="Aptos ExtraBold" panose="020F0502020204030204" pitchFamily="34" charset="0"/>
              </a:rPr>
              <a:t>Secure Systems</a:t>
            </a:r>
          </a:p>
        </p:txBody>
      </p:sp>
      <p:sp>
        <p:nvSpPr>
          <p:cNvPr id="36" name="Rectangle: Rounded Corners 35">
            <a:extLst>
              <a:ext uri="{FF2B5EF4-FFF2-40B4-BE49-F238E27FC236}">
                <a16:creationId xmlns:a16="http://schemas.microsoft.com/office/drawing/2014/main" id="{3C8356C1-2E50-FA0E-9DB8-238FFA0C729E}"/>
              </a:ext>
            </a:extLst>
          </p:cNvPr>
          <p:cNvSpPr/>
          <p:nvPr/>
        </p:nvSpPr>
        <p:spPr>
          <a:xfrm>
            <a:off x="10178932" y="2177694"/>
            <a:ext cx="1729016" cy="94343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kern="1300" dirty="0">
                <a:solidFill>
                  <a:schemeClr val="tx2"/>
                </a:solidFill>
                <a:latin typeface="Aptos ExtraBold" panose="020F0502020204030204" pitchFamily="34" charset="0"/>
              </a:rPr>
              <a:t>Threat and risk aware</a:t>
            </a:r>
          </a:p>
        </p:txBody>
      </p:sp>
      <p:sp>
        <p:nvSpPr>
          <p:cNvPr id="37" name="Rectangle: Rounded Corners 36">
            <a:extLst>
              <a:ext uri="{FF2B5EF4-FFF2-40B4-BE49-F238E27FC236}">
                <a16:creationId xmlns:a16="http://schemas.microsoft.com/office/drawing/2014/main" id="{F77E75DF-CCA6-D4D7-9480-85B7F038763E}"/>
              </a:ext>
            </a:extLst>
          </p:cNvPr>
          <p:cNvSpPr/>
          <p:nvPr/>
        </p:nvSpPr>
        <p:spPr>
          <a:xfrm>
            <a:off x="10178934" y="3833583"/>
            <a:ext cx="1729016" cy="94343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kern="1300" dirty="0">
                <a:solidFill>
                  <a:schemeClr val="tx2"/>
                </a:solidFill>
                <a:latin typeface="Aptos ExtraBold" panose="020F0502020204030204" pitchFamily="34" charset="0"/>
              </a:rPr>
              <a:t>Resilient Organisation</a:t>
            </a:r>
          </a:p>
        </p:txBody>
      </p:sp>
      <p:sp>
        <p:nvSpPr>
          <p:cNvPr id="43" name="Rectangle: Rounded Corners 42">
            <a:extLst>
              <a:ext uri="{FF2B5EF4-FFF2-40B4-BE49-F238E27FC236}">
                <a16:creationId xmlns:a16="http://schemas.microsoft.com/office/drawing/2014/main" id="{D551DA67-CBFD-61EC-CD2B-0592EF99FFCF}"/>
              </a:ext>
            </a:extLst>
          </p:cNvPr>
          <p:cNvSpPr/>
          <p:nvPr/>
        </p:nvSpPr>
        <p:spPr>
          <a:xfrm>
            <a:off x="10178934" y="5541316"/>
            <a:ext cx="1729016" cy="943435"/>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kern="1300" dirty="0">
                <a:solidFill>
                  <a:schemeClr val="tx2"/>
                </a:solidFill>
                <a:latin typeface="Aptos ExtraBold" panose="020F0502020204030204" pitchFamily="34" charset="0"/>
              </a:rPr>
              <a:t>Risk Informed Decisions </a:t>
            </a:r>
          </a:p>
        </p:txBody>
      </p:sp>
    </p:spTree>
    <p:extLst>
      <p:ext uri="{BB962C8B-B14F-4D97-AF65-F5344CB8AC3E}">
        <p14:creationId xmlns:p14="http://schemas.microsoft.com/office/powerpoint/2010/main" val="1972518152"/>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B9BBF-CF6A-4D1A-6138-7BD40CE86B41}"/>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5C8B85-8817-57BC-0AE8-DBA2C274930F}"/>
              </a:ext>
            </a:extLst>
          </p:cNvPr>
          <p:cNvSpPr/>
          <p:nvPr/>
        </p:nvSpPr>
        <p:spPr>
          <a:xfrm>
            <a:off x="0" y="602532"/>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9643D66C-C1FB-55EB-CED2-05B0509A73F7}"/>
              </a:ext>
            </a:extLst>
          </p:cNvPr>
          <p:cNvSpPr>
            <a:spLocks noGrp="1"/>
          </p:cNvSpPr>
          <p:nvPr>
            <p:ph type="title"/>
          </p:nvPr>
        </p:nvSpPr>
        <p:spPr/>
        <p:txBody>
          <a:bodyPr/>
          <a:lstStyle/>
          <a:p>
            <a:pPr algn="ctr"/>
            <a:r>
              <a:rPr lang="en-IE"/>
              <a:t>ICT Security Services - Offering</a:t>
            </a:r>
          </a:p>
        </p:txBody>
      </p:sp>
      <p:pic>
        <p:nvPicPr>
          <p:cNvPr id="4" name="Picture 3">
            <a:extLst>
              <a:ext uri="{FF2B5EF4-FFF2-40B4-BE49-F238E27FC236}">
                <a16:creationId xmlns:a16="http://schemas.microsoft.com/office/drawing/2014/main" id="{9C282033-91E2-A349-2DCD-5EF6313D555C}"/>
              </a:ext>
            </a:extLst>
          </p:cNvPr>
          <p:cNvPicPr>
            <a:picLocks noChangeAspect="1"/>
          </p:cNvPicPr>
          <p:nvPr/>
        </p:nvPicPr>
        <p:blipFill>
          <a:blip r:embed="rId3"/>
          <a:stretch>
            <a:fillRect/>
          </a:stretch>
        </p:blipFill>
        <p:spPr>
          <a:xfrm>
            <a:off x="121615" y="2690170"/>
            <a:ext cx="11948769" cy="2801434"/>
          </a:xfrm>
          <a:prstGeom prst="rect">
            <a:avLst/>
          </a:prstGeom>
        </p:spPr>
      </p:pic>
    </p:spTree>
    <p:extLst>
      <p:ext uri="{BB962C8B-B14F-4D97-AF65-F5344CB8AC3E}">
        <p14:creationId xmlns:p14="http://schemas.microsoft.com/office/powerpoint/2010/main" val="4950673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589ECCD8-707D-7AA6-537C-DA81C26A7204}"/>
              </a:ext>
            </a:extLst>
          </p:cNvPr>
          <p:cNvPicPr>
            <a:picLocks noChangeAspect="1"/>
          </p:cNvPicPr>
          <p:nvPr/>
        </p:nvPicPr>
        <p:blipFill>
          <a:blip r:embed="rId3"/>
          <a:srcRect t="8684" r="2701" b="9014"/>
          <a:stretch/>
        </p:blipFill>
        <p:spPr>
          <a:xfrm>
            <a:off x="20" y="10"/>
            <a:ext cx="12191981" cy="6857990"/>
          </a:xfrm>
          <a:prstGeom prst="rect">
            <a:avLst/>
          </a:prstGeom>
          <a:noFill/>
        </p:spPr>
      </p:pic>
      <p:sp>
        <p:nvSpPr>
          <p:cNvPr id="13" name="Rectangle 12">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5" y="-1524511"/>
            <a:ext cx="4592270" cy="12192001"/>
          </a:xfrm>
          <a:prstGeom prst="rect">
            <a:avLst/>
          </a:prstGeom>
          <a:gradFill>
            <a:gsLst>
              <a:gs pos="35000">
                <a:schemeClr val="tx1">
                  <a:alpha val="46000"/>
                </a:schemeClr>
              </a:gs>
              <a:gs pos="21000">
                <a:schemeClr val="tx1">
                  <a:alpha val="30000"/>
                </a:schemeClr>
              </a:gs>
              <a:gs pos="0">
                <a:schemeClr val="tx1">
                  <a:alpha val="0"/>
                </a:schemeClr>
              </a:gs>
              <a:gs pos="100000">
                <a:schemeClr val="tx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0AA062E-8720-F9F5-E167-8D81C79E248C}"/>
              </a:ext>
            </a:extLst>
          </p:cNvPr>
          <p:cNvSpPr txBox="1"/>
          <p:nvPr/>
        </p:nvSpPr>
        <p:spPr>
          <a:xfrm>
            <a:off x="404553" y="3091928"/>
            <a:ext cx="9078562" cy="238760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6600">
                <a:solidFill>
                  <a:schemeClr val="bg1"/>
                </a:solidFill>
                <a:latin typeface="+mj-lt"/>
                <a:ea typeface="+mj-ea"/>
                <a:cs typeface="+mj-cs"/>
              </a:rPr>
              <a:t>Thank you for your time  </a:t>
            </a:r>
          </a:p>
        </p:txBody>
      </p:sp>
      <p:sp>
        <p:nvSpPr>
          <p:cNvPr id="15" name="Rectangle: Rounded Corners 14">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163698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map of ireland with text&#10;&#10;Description automatically generated">
            <a:extLst>
              <a:ext uri="{FF2B5EF4-FFF2-40B4-BE49-F238E27FC236}">
                <a16:creationId xmlns:a16="http://schemas.microsoft.com/office/drawing/2014/main" id="{D1439E0E-37DA-574A-D829-83369EF4555B}"/>
              </a:ext>
            </a:extLst>
          </p:cNvPr>
          <p:cNvPicPr>
            <a:picLocks noGrp="1" noChangeAspect="1"/>
          </p:cNvPicPr>
          <p:nvPr>
            <p:ph idx="1"/>
          </p:nvPr>
        </p:nvPicPr>
        <p:blipFill>
          <a:blip r:embed="rId3"/>
          <a:stretch>
            <a:fillRect/>
          </a:stretch>
        </p:blipFill>
        <p:spPr>
          <a:xfrm>
            <a:off x="1520" y="-209319"/>
            <a:ext cx="12198853" cy="7059216"/>
          </a:xfrm>
        </p:spPr>
      </p:pic>
      <p:sp>
        <p:nvSpPr>
          <p:cNvPr id="9" name="Subtitle 3">
            <a:extLst>
              <a:ext uri="{FF2B5EF4-FFF2-40B4-BE49-F238E27FC236}">
                <a16:creationId xmlns:a16="http://schemas.microsoft.com/office/drawing/2014/main" id="{E7DEB14D-4C42-90F0-E120-0188EA6BBB9B}"/>
              </a:ext>
            </a:extLst>
          </p:cNvPr>
          <p:cNvSpPr txBox="1">
            <a:spLocks/>
          </p:cNvSpPr>
          <p:nvPr/>
        </p:nvSpPr>
        <p:spPr>
          <a:xfrm>
            <a:off x="772160" y="3429000"/>
            <a:ext cx="6055360" cy="182880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4000">
                <a:solidFill>
                  <a:schemeClr val="bg1"/>
                </a:solidFill>
              </a:rPr>
              <a:t>Current Cybersecurity Landscape</a:t>
            </a:r>
            <a:r>
              <a:rPr lang="en-IE" sz="4000"/>
              <a:t> </a:t>
            </a:r>
            <a:endParaRPr lang="en-US" sz="4000"/>
          </a:p>
        </p:txBody>
      </p:sp>
    </p:spTree>
    <p:extLst>
      <p:ext uri="{BB962C8B-B14F-4D97-AF65-F5344CB8AC3E}">
        <p14:creationId xmlns:p14="http://schemas.microsoft.com/office/powerpoint/2010/main" val="16116217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28167F-D958-3DA4-4DCE-862A50AD6DC2}"/>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2C1EA975-6527-CA2E-C5B7-634152A5FCFE}"/>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 name="Rectangle 2">
            <a:extLst>
              <a:ext uri="{FF2B5EF4-FFF2-40B4-BE49-F238E27FC236}">
                <a16:creationId xmlns:a16="http://schemas.microsoft.com/office/drawing/2014/main" id="{FB440CC7-41CB-C333-B037-1B710CB05C8B}"/>
              </a:ext>
            </a:extLst>
          </p:cNvPr>
          <p:cNvSpPr/>
          <p:nvPr/>
        </p:nvSpPr>
        <p:spPr>
          <a:xfrm>
            <a:off x="738159" y="2506980"/>
            <a:ext cx="2465402" cy="2107241"/>
          </a:xfrm>
          <a:prstGeom prst="rect">
            <a:avLst/>
          </a:prstGeom>
          <a:blipFill>
            <a:blip r:embed="rId3">
              <a:duotone>
                <a:schemeClr val="accent2">
                  <a:shade val="45000"/>
                  <a:satMod val="135000"/>
                </a:schemeClr>
                <a:prstClr val="white"/>
              </a:duotone>
              <a:extLst>
                <a:ext uri="{28A0092B-C50C-407E-A947-70E740481C1C}">
                  <a14:useLocalDpi xmlns:a14="http://schemas.microsoft.com/office/drawing/2010/main" val="0"/>
                </a:ext>
              </a:extLst>
            </a:blip>
            <a:srcRect/>
            <a:stretch>
              <a:fillRect t="-8000" b="-8000"/>
            </a:stretch>
          </a:blipFill>
          <a:ln w="1905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IE"/>
          </a:p>
        </p:txBody>
      </p:sp>
      <p:sp>
        <p:nvSpPr>
          <p:cNvPr id="5" name="Freeform: Shape 4">
            <a:extLst>
              <a:ext uri="{FF2B5EF4-FFF2-40B4-BE49-F238E27FC236}">
                <a16:creationId xmlns:a16="http://schemas.microsoft.com/office/drawing/2014/main" id="{FA459B3B-8574-13F4-7A9E-0BD9061EA72F}"/>
              </a:ext>
            </a:extLst>
          </p:cNvPr>
          <p:cNvSpPr/>
          <p:nvPr/>
        </p:nvSpPr>
        <p:spPr>
          <a:xfrm>
            <a:off x="1158705" y="3440017"/>
            <a:ext cx="2062960" cy="1325563"/>
          </a:xfrm>
          <a:custGeom>
            <a:avLst/>
            <a:gdLst>
              <a:gd name="connsiteX0" fmla="*/ 0 w 1639814"/>
              <a:gd name="connsiteY0" fmla="*/ 0 h 911003"/>
              <a:gd name="connsiteX1" fmla="*/ 1639814 w 1639814"/>
              <a:gd name="connsiteY1" fmla="*/ 0 h 911003"/>
              <a:gd name="connsiteX2" fmla="*/ 1639814 w 1639814"/>
              <a:gd name="connsiteY2" fmla="*/ 911003 h 911003"/>
              <a:gd name="connsiteX3" fmla="*/ 0 w 1639814"/>
              <a:gd name="connsiteY3" fmla="*/ 911003 h 911003"/>
              <a:gd name="connsiteX4" fmla="*/ 0 w 1639814"/>
              <a:gd name="connsiteY4" fmla="*/ 0 h 91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14" h="911003">
                <a:moveTo>
                  <a:pt x="0" y="0"/>
                </a:moveTo>
                <a:lnTo>
                  <a:pt x="1639814" y="0"/>
                </a:lnTo>
                <a:lnTo>
                  <a:pt x="1639814" y="911003"/>
                </a:lnTo>
                <a:lnTo>
                  <a:pt x="0" y="911003"/>
                </a:lnTo>
                <a:lnTo>
                  <a:pt x="0" y="0"/>
                </a:lnTo>
                <a:close/>
              </a:path>
            </a:pathLst>
          </a:custGeom>
          <a:solidFill>
            <a:schemeClr val="accent2"/>
          </a:solidFill>
          <a:ln w="9525">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66775">
              <a:lnSpc>
                <a:spcPct val="90000"/>
              </a:lnSpc>
              <a:spcBef>
                <a:spcPct val="0"/>
              </a:spcBef>
              <a:spcAft>
                <a:spcPct val="5000"/>
              </a:spcAft>
              <a:buNone/>
            </a:pPr>
            <a:r>
              <a:rPr lang="en-US" sz="1950" kern="1200">
                <a:effectLst>
                  <a:outerShdw blurRad="38100" dist="38100" dir="2700000" algn="tl">
                    <a:srgbClr val="000000">
                      <a:alpha val="43137"/>
                    </a:srgbClr>
                  </a:outerShdw>
                </a:effectLst>
              </a:rPr>
              <a:t>Ransomware Attacks</a:t>
            </a:r>
            <a:endParaRPr lang="en-IE" sz="1950" kern="1200">
              <a:effectLst>
                <a:outerShdw blurRad="38100" dist="38100" dir="2700000" algn="tl">
                  <a:srgbClr val="000000">
                    <a:alpha val="43137"/>
                  </a:srgbClr>
                </a:outerShdw>
              </a:effectLst>
            </a:endParaRPr>
          </a:p>
        </p:txBody>
      </p:sp>
      <p:sp>
        <p:nvSpPr>
          <p:cNvPr id="6" name="Rectangle 5">
            <a:extLst>
              <a:ext uri="{FF2B5EF4-FFF2-40B4-BE49-F238E27FC236}">
                <a16:creationId xmlns:a16="http://schemas.microsoft.com/office/drawing/2014/main" id="{71AC9BC5-D111-4E1B-C1A7-14A46F63BE43}"/>
              </a:ext>
            </a:extLst>
          </p:cNvPr>
          <p:cNvSpPr/>
          <p:nvPr/>
        </p:nvSpPr>
        <p:spPr>
          <a:xfrm>
            <a:off x="3646751" y="2506980"/>
            <a:ext cx="2465402" cy="2107241"/>
          </a:xfrm>
          <a:prstGeom prst="rect">
            <a:avLst/>
          </a:prstGeom>
          <a: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t="-8000" b="-8000"/>
            </a:stretch>
          </a:blipFill>
          <a:ln w="1905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IE"/>
          </a:p>
        </p:txBody>
      </p:sp>
      <p:sp>
        <p:nvSpPr>
          <p:cNvPr id="7" name="Freeform: Shape 6">
            <a:extLst>
              <a:ext uri="{FF2B5EF4-FFF2-40B4-BE49-F238E27FC236}">
                <a16:creationId xmlns:a16="http://schemas.microsoft.com/office/drawing/2014/main" id="{7D748E1A-7342-E503-324D-143C0DDFD6E6}"/>
              </a:ext>
            </a:extLst>
          </p:cNvPr>
          <p:cNvSpPr/>
          <p:nvPr/>
        </p:nvSpPr>
        <p:spPr>
          <a:xfrm>
            <a:off x="4067298" y="3440017"/>
            <a:ext cx="2062960" cy="1325563"/>
          </a:xfrm>
          <a:custGeom>
            <a:avLst/>
            <a:gdLst>
              <a:gd name="connsiteX0" fmla="*/ 0 w 1639814"/>
              <a:gd name="connsiteY0" fmla="*/ 0 h 911003"/>
              <a:gd name="connsiteX1" fmla="*/ 1639814 w 1639814"/>
              <a:gd name="connsiteY1" fmla="*/ 0 h 911003"/>
              <a:gd name="connsiteX2" fmla="*/ 1639814 w 1639814"/>
              <a:gd name="connsiteY2" fmla="*/ 911003 h 911003"/>
              <a:gd name="connsiteX3" fmla="*/ 0 w 1639814"/>
              <a:gd name="connsiteY3" fmla="*/ 911003 h 911003"/>
              <a:gd name="connsiteX4" fmla="*/ 0 w 1639814"/>
              <a:gd name="connsiteY4" fmla="*/ 0 h 91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14" h="911003">
                <a:moveTo>
                  <a:pt x="0" y="0"/>
                </a:moveTo>
                <a:lnTo>
                  <a:pt x="1639814" y="0"/>
                </a:lnTo>
                <a:lnTo>
                  <a:pt x="1639814" y="911003"/>
                </a:lnTo>
                <a:lnTo>
                  <a:pt x="0" y="911003"/>
                </a:lnTo>
                <a:lnTo>
                  <a:pt x="0" y="0"/>
                </a:lnTo>
                <a:close/>
              </a:path>
            </a:pathLst>
          </a:custGeom>
          <a:solidFill>
            <a:schemeClr val="accent2"/>
          </a:solidFill>
          <a:ln w="9525">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66775">
              <a:lnSpc>
                <a:spcPct val="90000"/>
              </a:lnSpc>
              <a:spcBef>
                <a:spcPct val="0"/>
              </a:spcBef>
              <a:spcAft>
                <a:spcPct val="5000"/>
              </a:spcAft>
              <a:buNone/>
            </a:pPr>
            <a:r>
              <a:rPr lang="en-US" sz="1950" kern="1200">
                <a:effectLst>
                  <a:outerShdw blurRad="38100" dist="38100" dir="2700000" algn="tl">
                    <a:srgbClr val="000000">
                      <a:alpha val="43137"/>
                    </a:srgbClr>
                  </a:outerShdw>
                </a:effectLst>
              </a:rPr>
              <a:t>Phishing Attacks</a:t>
            </a:r>
            <a:endParaRPr lang="en-IE" sz="1950" kern="1200">
              <a:effectLst>
                <a:outerShdw blurRad="38100" dist="38100" dir="2700000" algn="tl">
                  <a:srgbClr val="000000">
                    <a:alpha val="43137"/>
                  </a:srgbClr>
                </a:outerShdw>
              </a:effectLst>
            </a:endParaRPr>
          </a:p>
        </p:txBody>
      </p:sp>
      <p:sp>
        <p:nvSpPr>
          <p:cNvPr id="9" name="Rectangle 8">
            <a:extLst>
              <a:ext uri="{FF2B5EF4-FFF2-40B4-BE49-F238E27FC236}">
                <a16:creationId xmlns:a16="http://schemas.microsoft.com/office/drawing/2014/main" id="{B406C162-559D-00D5-0DB0-6E6C6A99179E}"/>
              </a:ext>
            </a:extLst>
          </p:cNvPr>
          <p:cNvSpPr/>
          <p:nvPr/>
        </p:nvSpPr>
        <p:spPr>
          <a:xfrm>
            <a:off x="6555344" y="2506980"/>
            <a:ext cx="2465402" cy="2107241"/>
          </a:xfrm>
          <a:prstGeom prst="rect">
            <a:avLst/>
          </a:prstGeom>
          <a:blipFill>
            <a:blip r:embed="rId5">
              <a:duotone>
                <a:schemeClr val="accent2">
                  <a:shade val="45000"/>
                  <a:satMod val="135000"/>
                </a:schemeClr>
                <a:prstClr val="white"/>
              </a:duotone>
              <a:extLst>
                <a:ext uri="{28A0092B-C50C-407E-A947-70E740481C1C}">
                  <a14:useLocalDpi xmlns:a14="http://schemas.microsoft.com/office/drawing/2010/main" val="0"/>
                </a:ext>
              </a:extLst>
            </a:blip>
            <a:srcRect/>
            <a:stretch>
              <a:fillRect t="-8000" b="-8000"/>
            </a:stretch>
          </a:blipFill>
          <a:ln w="1905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IE"/>
          </a:p>
        </p:txBody>
      </p:sp>
      <p:sp>
        <p:nvSpPr>
          <p:cNvPr id="10" name="Freeform: Shape 9">
            <a:extLst>
              <a:ext uri="{FF2B5EF4-FFF2-40B4-BE49-F238E27FC236}">
                <a16:creationId xmlns:a16="http://schemas.microsoft.com/office/drawing/2014/main" id="{E534C7CE-BE1F-79F0-4F7C-A1577CF544CF}"/>
              </a:ext>
            </a:extLst>
          </p:cNvPr>
          <p:cNvSpPr/>
          <p:nvPr/>
        </p:nvSpPr>
        <p:spPr>
          <a:xfrm>
            <a:off x="6975891" y="3440017"/>
            <a:ext cx="2062960" cy="1325563"/>
          </a:xfrm>
          <a:custGeom>
            <a:avLst/>
            <a:gdLst>
              <a:gd name="connsiteX0" fmla="*/ 0 w 1639814"/>
              <a:gd name="connsiteY0" fmla="*/ 0 h 911003"/>
              <a:gd name="connsiteX1" fmla="*/ 1639814 w 1639814"/>
              <a:gd name="connsiteY1" fmla="*/ 0 h 911003"/>
              <a:gd name="connsiteX2" fmla="*/ 1639814 w 1639814"/>
              <a:gd name="connsiteY2" fmla="*/ 911003 h 911003"/>
              <a:gd name="connsiteX3" fmla="*/ 0 w 1639814"/>
              <a:gd name="connsiteY3" fmla="*/ 911003 h 911003"/>
              <a:gd name="connsiteX4" fmla="*/ 0 w 1639814"/>
              <a:gd name="connsiteY4" fmla="*/ 0 h 91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14" h="911003">
                <a:moveTo>
                  <a:pt x="0" y="0"/>
                </a:moveTo>
                <a:lnTo>
                  <a:pt x="1639814" y="0"/>
                </a:lnTo>
                <a:lnTo>
                  <a:pt x="1639814" y="911003"/>
                </a:lnTo>
                <a:lnTo>
                  <a:pt x="0" y="911003"/>
                </a:lnTo>
                <a:lnTo>
                  <a:pt x="0" y="0"/>
                </a:lnTo>
                <a:close/>
              </a:path>
            </a:pathLst>
          </a:custGeom>
          <a:solidFill>
            <a:schemeClr val="accent2"/>
          </a:solidFill>
          <a:ln w="9525">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66775">
              <a:lnSpc>
                <a:spcPct val="90000"/>
              </a:lnSpc>
              <a:spcBef>
                <a:spcPct val="0"/>
              </a:spcBef>
              <a:spcAft>
                <a:spcPct val="5000"/>
              </a:spcAft>
              <a:buNone/>
            </a:pPr>
            <a:r>
              <a:rPr lang="en-US" sz="1950" kern="1200">
                <a:effectLst>
                  <a:outerShdw blurRad="38100" dist="38100" dir="2700000" algn="tl">
                    <a:srgbClr val="000000">
                      <a:alpha val="43137"/>
                    </a:srgbClr>
                  </a:outerShdw>
                </a:effectLst>
              </a:rPr>
              <a:t>IoT Vulnerabilities</a:t>
            </a:r>
            <a:endParaRPr lang="en-IE" sz="1950" kern="1200">
              <a:effectLst>
                <a:outerShdw blurRad="38100" dist="38100" dir="2700000" algn="tl">
                  <a:srgbClr val="000000">
                    <a:alpha val="43137"/>
                  </a:srgbClr>
                </a:outerShdw>
              </a:effectLst>
            </a:endParaRPr>
          </a:p>
        </p:txBody>
      </p:sp>
      <p:sp>
        <p:nvSpPr>
          <p:cNvPr id="11" name="Rectangle 10">
            <a:extLst>
              <a:ext uri="{FF2B5EF4-FFF2-40B4-BE49-F238E27FC236}">
                <a16:creationId xmlns:a16="http://schemas.microsoft.com/office/drawing/2014/main" id="{F799BA46-FA78-0279-F8AC-30F8EBB4CCB4}"/>
              </a:ext>
            </a:extLst>
          </p:cNvPr>
          <p:cNvSpPr/>
          <p:nvPr/>
        </p:nvSpPr>
        <p:spPr>
          <a:xfrm>
            <a:off x="9463937" y="2506980"/>
            <a:ext cx="2465402" cy="2107241"/>
          </a:xfrm>
          <a:prstGeom prst="rect">
            <a:avLst/>
          </a:prstGeom>
          <a:blipFill>
            <a:blip r:embed="rId6">
              <a:duotone>
                <a:schemeClr val="accent2">
                  <a:shade val="45000"/>
                  <a:satMod val="135000"/>
                </a:schemeClr>
                <a:prstClr val="white"/>
              </a:duotone>
              <a:extLst>
                <a:ext uri="{28A0092B-C50C-407E-A947-70E740481C1C}">
                  <a14:useLocalDpi xmlns:a14="http://schemas.microsoft.com/office/drawing/2010/main" val="0"/>
                </a:ext>
              </a:extLst>
            </a:blip>
            <a:srcRect/>
            <a:stretch>
              <a:fillRect t="-8000" b="-8000"/>
            </a:stretch>
          </a:blipFill>
          <a:ln w="19050">
            <a:solidFill>
              <a:schemeClr val="tx1"/>
            </a:solid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pPr algn="ctr"/>
            <a:endParaRPr lang="en-IE"/>
          </a:p>
        </p:txBody>
      </p:sp>
      <p:sp>
        <p:nvSpPr>
          <p:cNvPr id="12" name="Freeform: Shape 11">
            <a:extLst>
              <a:ext uri="{FF2B5EF4-FFF2-40B4-BE49-F238E27FC236}">
                <a16:creationId xmlns:a16="http://schemas.microsoft.com/office/drawing/2014/main" id="{EFC25C1A-D9B1-C11B-3443-C75231AFAB83}"/>
              </a:ext>
            </a:extLst>
          </p:cNvPr>
          <p:cNvSpPr/>
          <p:nvPr/>
        </p:nvSpPr>
        <p:spPr>
          <a:xfrm>
            <a:off x="9884483" y="3440017"/>
            <a:ext cx="2062960" cy="1325563"/>
          </a:xfrm>
          <a:custGeom>
            <a:avLst/>
            <a:gdLst>
              <a:gd name="connsiteX0" fmla="*/ 0 w 1639814"/>
              <a:gd name="connsiteY0" fmla="*/ 0 h 911003"/>
              <a:gd name="connsiteX1" fmla="*/ 1639814 w 1639814"/>
              <a:gd name="connsiteY1" fmla="*/ 0 h 911003"/>
              <a:gd name="connsiteX2" fmla="*/ 1639814 w 1639814"/>
              <a:gd name="connsiteY2" fmla="*/ 911003 h 911003"/>
              <a:gd name="connsiteX3" fmla="*/ 0 w 1639814"/>
              <a:gd name="connsiteY3" fmla="*/ 911003 h 911003"/>
              <a:gd name="connsiteX4" fmla="*/ 0 w 1639814"/>
              <a:gd name="connsiteY4" fmla="*/ 0 h 911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9814" h="911003">
                <a:moveTo>
                  <a:pt x="0" y="0"/>
                </a:moveTo>
                <a:lnTo>
                  <a:pt x="1639814" y="0"/>
                </a:lnTo>
                <a:lnTo>
                  <a:pt x="1639814" y="911003"/>
                </a:lnTo>
                <a:lnTo>
                  <a:pt x="0" y="911003"/>
                </a:lnTo>
                <a:lnTo>
                  <a:pt x="0" y="0"/>
                </a:lnTo>
                <a:close/>
              </a:path>
            </a:pathLst>
          </a:custGeom>
          <a:solidFill>
            <a:schemeClr val="accent2"/>
          </a:solidFill>
          <a:ln w="9525">
            <a:solidFill>
              <a:schemeClr val="tx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866775">
              <a:lnSpc>
                <a:spcPct val="90000"/>
              </a:lnSpc>
              <a:spcBef>
                <a:spcPct val="0"/>
              </a:spcBef>
              <a:spcAft>
                <a:spcPct val="5000"/>
              </a:spcAft>
              <a:buNone/>
            </a:pPr>
            <a:r>
              <a:rPr lang="en-US" sz="1950" kern="1200" dirty="0">
                <a:effectLst>
                  <a:outerShdw blurRad="38100" dist="38100" dir="2700000" algn="tl">
                    <a:srgbClr val="000000">
                      <a:alpha val="43137"/>
                    </a:srgbClr>
                  </a:outerShdw>
                </a:effectLst>
              </a:rPr>
              <a:t>Insider Threats</a:t>
            </a:r>
            <a:endParaRPr lang="en-IE" sz="1950" kern="1200" dirty="0">
              <a:effectLst>
                <a:outerShdw blurRad="38100" dist="38100" dir="2700000" algn="tl">
                  <a:srgbClr val="000000">
                    <a:alpha val="43137"/>
                  </a:srgbClr>
                </a:outerShdw>
              </a:effectLst>
            </a:endParaRPr>
          </a:p>
        </p:txBody>
      </p:sp>
      <p:sp>
        <p:nvSpPr>
          <p:cNvPr id="8" name="Title 1">
            <a:extLst>
              <a:ext uri="{FF2B5EF4-FFF2-40B4-BE49-F238E27FC236}">
                <a16:creationId xmlns:a16="http://schemas.microsoft.com/office/drawing/2014/main" id="{C9FE73BE-C398-322E-5BEB-31820B97DB22}"/>
              </a:ext>
            </a:extLst>
          </p:cNvPr>
          <p:cNvSpPr>
            <a:spLocks noGrp="1"/>
          </p:cNvSpPr>
          <p:nvPr>
            <p:ph type="title"/>
          </p:nvPr>
        </p:nvSpPr>
        <p:spPr>
          <a:xfrm>
            <a:off x="736269" y="365125"/>
            <a:ext cx="10789920" cy="1325563"/>
          </a:xfrm>
        </p:spPr>
        <p:txBody>
          <a:bodyPr/>
          <a:lstStyle/>
          <a:p>
            <a:r>
              <a:rPr lang="en-US"/>
              <a:t>Current Cybersecurity Landscape </a:t>
            </a:r>
            <a:endParaRPr lang="en-IE"/>
          </a:p>
        </p:txBody>
      </p:sp>
    </p:spTree>
    <p:extLst>
      <p:ext uri="{BB962C8B-B14F-4D97-AF65-F5344CB8AC3E}">
        <p14:creationId xmlns:p14="http://schemas.microsoft.com/office/powerpoint/2010/main" val="609860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fltVal val="0"/>
                                          </p:val>
                                        </p:tav>
                                        <p:tav tm="100000">
                                          <p:val>
                                            <p:strVal val="#ppt_w"/>
                                          </p:val>
                                        </p:tav>
                                      </p:tavLst>
                                    </p:anim>
                                    <p:anim calcmode="lin" valueType="num">
                                      <p:cBhvr>
                                        <p:cTn id="14" dur="1000" fill="hold"/>
                                        <p:tgtEl>
                                          <p:spTgt spid="7"/>
                                        </p:tgtEl>
                                        <p:attrNameLst>
                                          <p:attrName>ppt_h</p:attrName>
                                        </p:attrNameLst>
                                      </p:cBhvr>
                                      <p:tavLst>
                                        <p:tav tm="0">
                                          <p:val>
                                            <p:fltVal val="0"/>
                                          </p:val>
                                        </p:tav>
                                        <p:tav tm="100000">
                                          <p:val>
                                            <p:strVal val="#ppt_h"/>
                                          </p:val>
                                        </p:tav>
                                      </p:tavLst>
                                    </p:anim>
                                    <p:anim calcmode="lin" valueType="num">
                                      <p:cBhvr>
                                        <p:cTn id="15" dur="1000" fill="hold"/>
                                        <p:tgtEl>
                                          <p:spTgt spid="7"/>
                                        </p:tgtEl>
                                        <p:attrNameLst>
                                          <p:attrName>style.rotation</p:attrName>
                                        </p:attrNameLst>
                                      </p:cBhvr>
                                      <p:tavLst>
                                        <p:tav tm="0">
                                          <p:val>
                                            <p:fltVal val="90"/>
                                          </p:val>
                                        </p:tav>
                                        <p:tav tm="100000">
                                          <p:val>
                                            <p:fltVal val="0"/>
                                          </p:val>
                                        </p:tav>
                                      </p:tavLst>
                                    </p:anim>
                                    <p:animEffect transition="in" filter="fade">
                                      <p:cBhvr>
                                        <p:cTn id="16" dur="1000"/>
                                        <p:tgtEl>
                                          <p:spTgt spid="7"/>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1000" fill="hold"/>
                                        <p:tgtEl>
                                          <p:spTgt spid="10"/>
                                        </p:tgtEl>
                                        <p:attrNameLst>
                                          <p:attrName>ppt_w</p:attrName>
                                        </p:attrNameLst>
                                      </p:cBhvr>
                                      <p:tavLst>
                                        <p:tav tm="0">
                                          <p:val>
                                            <p:fltVal val="0"/>
                                          </p:val>
                                        </p:tav>
                                        <p:tav tm="100000">
                                          <p:val>
                                            <p:strVal val="#ppt_w"/>
                                          </p:val>
                                        </p:tav>
                                      </p:tavLst>
                                    </p:anim>
                                    <p:anim calcmode="lin" valueType="num">
                                      <p:cBhvr>
                                        <p:cTn id="20" dur="1000" fill="hold"/>
                                        <p:tgtEl>
                                          <p:spTgt spid="10"/>
                                        </p:tgtEl>
                                        <p:attrNameLst>
                                          <p:attrName>ppt_h</p:attrName>
                                        </p:attrNameLst>
                                      </p:cBhvr>
                                      <p:tavLst>
                                        <p:tav tm="0">
                                          <p:val>
                                            <p:fltVal val="0"/>
                                          </p:val>
                                        </p:tav>
                                        <p:tav tm="100000">
                                          <p:val>
                                            <p:strVal val="#ppt_h"/>
                                          </p:val>
                                        </p:tav>
                                      </p:tavLst>
                                    </p:anim>
                                    <p:anim calcmode="lin" valueType="num">
                                      <p:cBhvr>
                                        <p:cTn id="21" dur="1000" fill="hold"/>
                                        <p:tgtEl>
                                          <p:spTgt spid="10"/>
                                        </p:tgtEl>
                                        <p:attrNameLst>
                                          <p:attrName>style.rotation</p:attrName>
                                        </p:attrNameLst>
                                      </p:cBhvr>
                                      <p:tavLst>
                                        <p:tav tm="0">
                                          <p:val>
                                            <p:fltVal val="90"/>
                                          </p:val>
                                        </p:tav>
                                        <p:tav tm="100000">
                                          <p:val>
                                            <p:fltVal val="0"/>
                                          </p:val>
                                        </p:tav>
                                      </p:tavLst>
                                    </p:anim>
                                    <p:animEffect transition="in" filter="fade">
                                      <p:cBhvr>
                                        <p:cTn id="22" dur="1000"/>
                                        <p:tgtEl>
                                          <p:spTgt spid="10"/>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p:cTn id="25" dur="1000" fill="hold"/>
                                        <p:tgtEl>
                                          <p:spTgt spid="12"/>
                                        </p:tgtEl>
                                        <p:attrNameLst>
                                          <p:attrName>ppt_w</p:attrName>
                                        </p:attrNameLst>
                                      </p:cBhvr>
                                      <p:tavLst>
                                        <p:tav tm="0">
                                          <p:val>
                                            <p:fltVal val="0"/>
                                          </p:val>
                                        </p:tav>
                                        <p:tav tm="100000">
                                          <p:val>
                                            <p:strVal val="#ppt_w"/>
                                          </p:val>
                                        </p:tav>
                                      </p:tavLst>
                                    </p:anim>
                                    <p:anim calcmode="lin" valueType="num">
                                      <p:cBhvr>
                                        <p:cTn id="26" dur="1000" fill="hold"/>
                                        <p:tgtEl>
                                          <p:spTgt spid="12"/>
                                        </p:tgtEl>
                                        <p:attrNameLst>
                                          <p:attrName>ppt_h</p:attrName>
                                        </p:attrNameLst>
                                      </p:cBhvr>
                                      <p:tavLst>
                                        <p:tav tm="0">
                                          <p:val>
                                            <p:fltVal val="0"/>
                                          </p:val>
                                        </p:tav>
                                        <p:tav tm="100000">
                                          <p:val>
                                            <p:strVal val="#ppt_h"/>
                                          </p:val>
                                        </p:tav>
                                      </p:tavLst>
                                    </p:anim>
                                    <p:anim calcmode="lin" valueType="num">
                                      <p:cBhvr>
                                        <p:cTn id="27" dur="1000" fill="hold"/>
                                        <p:tgtEl>
                                          <p:spTgt spid="12"/>
                                        </p:tgtEl>
                                        <p:attrNameLst>
                                          <p:attrName>style.rotation</p:attrName>
                                        </p:attrNameLst>
                                      </p:cBhvr>
                                      <p:tavLst>
                                        <p:tav tm="0">
                                          <p:val>
                                            <p:fltVal val="90"/>
                                          </p:val>
                                        </p:tav>
                                        <p:tav tm="100000">
                                          <p:val>
                                            <p:fltVal val="0"/>
                                          </p:val>
                                        </p:tav>
                                      </p:tavLst>
                                    </p:anim>
                                    <p:animEffect transition="in" filter="fade">
                                      <p:cBhvr>
                                        <p:cTn id="28" dur="1000"/>
                                        <p:tgtEl>
                                          <p:spTgt spid="12"/>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heel(1)">
                                      <p:cBhvr>
                                        <p:cTn id="31" dur="2000"/>
                                        <p:tgtEl>
                                          <p:spTgt spid="3"/>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wheel(1)">
                                      <p:cBhvr>
                                        <p:cTn id="34" dur="2000"/>
                                        <p:tgtEl>
                                          <p:spTgt spid="6"/>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wheel(1)">
                                      <p:cBhvr>
                                        <p:cTn id="37" dur="2000"/>
                                        <p:tgtEl>
                                          <p:spTgt spid="9"/>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P spid="7" grpId="0" animBg="1"/>
      <p:bldP spid="9" grpId="0" animBg="1"/>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56095E-3ED4-5DC3-F958-533206C05F66}"/>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E60D3A1B-11F5-DC93-BA5A-1A9B0722B782}"/>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DA749805-C684-4114-7818-F7299CB64023}"/>
              </a:ext>
            </a:extLst>
          </p:cNvPr>
          <p:cNvSpPr>
            <a:spLocks noGrp="1"/>
          </p:cNvSpPr>
          <p:nvPr>
            <p:ph type="title"/>
          </p:nvPr>
        </p:nvSpPr>
        <p:spPr>
          <a:xfrm>
            <a:off x="736270" y="365125"/>
            <a:ext cx="10058400" cy="1325563"/>
          </a:xfrm>
        </p:spPr>
        <p:txBody>
          <a:bodyPr anchor="ctr">
            <a:normAutofit/>
          </a:bodyPr>
          <a:lstStyle/>
          <a:p>
            <a:pPr marL="571500" indent="-571500">
              <a:buFont typeface="Webdings" panose="05030102010509060703" pitchFamily="18" charset="2"/>
              <a:buChar char=""/>
            </a:pPr>
            <a:r>
              <a:rPr lang="en-IE"/>
              <a:t>Ransomware Attacks </a:t>
            </a:r>
          </a:p>
        </p:txBody>
      </p:sp>
      <p:graphicFrame>
        <p:nvGraphicFramePr>
          <p:cNvPr id="5" name="Content Placeholder 2">
            <a:extLst>
              <a:ext uri="{FF2B5EF4-FFF2-40B4-BE49-F238E27FC236}">
                <a16:creationId xmlns:a16="http://schemas.microsoft.com/office/drawing/2014/main" id="{1C020608-1AB9-937E-A9EA-6ECA2683A9A9}"/>
              </a:ext>
            </a:extLst>
          </p:cNvPr>
          <p:cNvGraphicFramePr>
            <a:graphicFrameLocks noGrp="1"/>
          </p:cNvGraphicFramePr>
          <p:nvPr>
            <p:ph idx="1"/>
            <p:extLst>
              <p:ext uri="{D42A27DB-BD31-4B8C-83A1-F6EECF244321}">
                <p14:modId xmlns:p14="http://schemas.microsoft.com/office/powerpoint/2010/main" val="3621458221"/>
              </p:ext>
            </p:extLst>
          </p:nvPr>
        </p:nvGraphicFramePr>
        <p:xfrm>
          <a:off x="686790" y="1486361"/>
          <a:ext cx="108184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8">
            <a:extLst>
              <a:ext uri="{FF2B5EF4-FFF2-40B4-BE49-F238E27FC236}">
                <a16:creationId xmlns:a16="http://schemas.microsoft.com/office/drawing/2014/main" id="{EDF63259-2208-43E8-87DC-B18579709093}"/>
              </a:ext>
            </a:extLst>
          </p:cNvPr>
          <p:cNvPicPr>
            <a:picLocks noChangeAspect="1"/>
          </p:cNvPicPr>
          <p:nvPr/>
        </p:nvPicPr>
        <p:blipFill>
          <a:blip r:embed="rId8"/>
          <a:stretch>
            <a:fillRect/>
          </a:stretch>
        </p:blipFill>
        <p:spPr>
          <a:xfrm>
            <a:off x="11097490" y="130802"/>
            <a:ext cx="914400" cy="819713"/>
          </a:xfrm>
          <a:prstGeom prst="rect">
            <a:avLst/>
          </a:prstGeom>
        </p:spPr>
      </p:pic>
    </p:spTree>
    <p:extLst>
      <p:ext uri="{BB962C8B-B14F-4D97-AF65-F5344CB8AC3E}">
        <p14:creationId xmlns:p14="http://schemas.microsoft.com/office/powerpoint/2010/main" val="173104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0CCC3A2-25CE-DC16-6E22-ABD3B1C2A877}"/>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48852052-2DB8-CDCB-6D9A-936577F700A7}"/>
              </a:ext>
            </a:extLst>
          </p:cNvPr>
          <p:cNvSpPr>
            <a:spLocks noGrp="1"/>
          </p:cNvSpPr>
          <p:nvPr>
            <p:ph type="title"/>
          </p:nvPr>
        </p:nvSpPr>
        <p:spPr>
          <a:xfrm>
            <a:off x="736270" y="365125"/>
            <a:ext cx="10058400" cy="1325563"/>
          </a:xfrm>
        </p:spPr>
        <p:txBody>
          <a:bodyPr anchor="ctr">
            <a:normAutofit/>
          </a:bodyPr>
          <a:lstStyle/>
          <a:p>
            <a:pPr marL="571500" indent="-571500">
              <a:buFont typeface="Webdings" panose="05030102010509060703" pitchFamily="18" charset="2"/>
              <a:buChar char="Ï"/>
            </a:pPr>
            <a:r>
              <a:rPr lang="en-IE"/>
              <a:t>Phishing Attacks </a:t>
            </a:r>
          </a:p>
        </p:txBody>
      </p:sp>
      <p:graphicFrame>
        <p:nvGraphicFramePr>
          <p:cNvPr id="5" name="Content Placeholder 2">
            <a:extLst>
              <a:ext uri="{FF2B5EF4-FFF2-40B4-BE49-F238E27FC236}">
                <a16:creationId xmlns:a16="http://schemas.microsoft.com/office/drawing/2014/main" id="{E035064E-02C4-2F89-B621-31DA654EA7A5}"/>
              </a:ext>
            </a:extLst>
          </p:cNvPr>
          <p:cNvGraphicFramePr>
            <a:graphicFrameLocks noGrp="1"/>
          </p:cNvGraphicFramePr>
          <p:nvPr>
            <p:ph idx="1"/>
            <p:extLst>
              <p:ext uri="{D42A27DB-BD31-4B8C-83A1-F6EECF244321}">
                <p14:modId xmlns:p14="http://schemas.microsoft.com/office/powerpoint/2010/main" val="2558159431"/>
              </p:ext>
            </p:extLst>
          </p:nvPr>
        </p:nvGraphicFramePr>
        <p:xfrm>
          <a:off x="686790" y="1457093"/>
          <a:ext cx="1081842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FF2B5EF4-FFF2-40B4-BE49-F238E27FC236}">
                <a16:creationId xmlns:a16="http://schemas.microsoft.com/office/drawing/2014/main" id="{89AB918B-059C-0CE1-223A-946F03E9F55B}"/>
              </a:ext>
            </a:extLst>
          </p:cNvPr>
          <p:cNvPicPr>
            <a:picLocks noChangeAspect="1"/>
          </p:cNvPicPr>
          <p:nvPr/>
        </p:nvPicPr>
        <p:blipFill>
          <a:blip r:embed="rId8"/>
          <a:stretch>
            <a:fillRect/>
          </a:stretch>
        </p:blipFill>
        <p:spPr>
          <a:xfrm>
            <a:off x="11097490" y="130802"/>
            <a:ext cx="914400" cy="819713"/>
          </a:xfrm>
          <a:prstGeom prst="rect">
            <a:avLst/>
          </a:prstGeom>
        </p:spPr>
      </p:pic>
    </p:spTree>
    <p:extLst>
      <p:ext uri="{BB962C8B-B14F-4D97-AF65-F5344CB8AC3E}">
        <p14:creationId xmlns:p14="http://schemas.microsoft.com/office/powerpoint/2010/main" val="8302440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C8DC7C2-3875-D392-872D-CCE91F271BEA}"/>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 name="Title 1">
            <a:extLst>
              <a:ext uri="{FF2B5EF4-FFF2-40B4-BE49-F238E27FC236}">
                <a16:creationId xmlns:a16="http://schemas.microsoft.com/office/drawing/2014/main" id="{89298454-8204-573D-9745-15DB8E90B43C}"/>
              </a:ext>
            </a:extLst>
          </p:cNvPr>
          <p:cNvSpPr>
            <a:spLocks noGrp="1"/>
          </p:cNvSpPr>
          <p:nvPr>
            <p:ph type="title"/>
          </p:nvPr>
        </p:nvSpPr>
        <p:spPr/>
        <p:txBody>
          <a:bodyPr anchor="ctr">
            <a:normAutofit/>
          </a:bodyPr>
          <a:lstStyle/>
          <a:p>
            <a:pPr marL="571500" indent="-571500">
              <a:buFont typeface="Webdings" panose="05030102010509060703" pitchFamily="18" charset="2"/>
              <a:buChar char=""/>
            </a:pPr>
            <a:r>
              <a:rPr lang="en-IE"/>
              <a:t>Internet of Things (IoT) Vulnerabilities</a:t>
            </a:r>
          </a:p>
        </p:txBody>
      </p:sp>
      <p:graphicFrame>
        <p:nvGraphicFramePr>
          <p:cNvPr id="14" name="Content Placeholder 2">
            <a:extLst>
              <a:ext uri="{FF2B5EF4-FFF2-40B4-BE49-F238E27FC236}">
                <a16:creationId xmlns:a16="http://schemas.microsoft.com/office/drawing/2014/main" id="{CD71E54B-504A-F5EC-FC22-78AE73C54BE4}"/>
              </a:ext>
            </a:extLst>
          </p:cNvPr>
          <p:cNvGraphicFramePr>
            <a:graphicFrameLocks noGrp="1"/>
          </p:cNvGraphicFramePr>
          <p:nvPr>
            <p:ph idx="1"/>
            <p:extLst>
              <p:ext uri="{D42A27DB-BD31-4B8C-83A1-F6EECF244321}">
                <p14:modId xmlns:p14="http://schemas.microsoft.com/office/powerpoint/2010/main" val="3071386501"/>
              </p:ext>
            </p:extLst>
          </p:nvPr>
        </p:nvGraphicFramePr>
        <p:xfrm>
          <a:off x="141178" y="1709736"/>
          <a:ext cx="10555176" cy="4127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B824ED62-5B67-6F39-1149-E2085EF58B1B}"/>
              </a:ext>
            </a:extLst>
          </p:cNvPr>
          <p:cNvPicPr>
            <a:picLocks noChangeAspect="1"/>
          </p:cNvPicPr>
          <p:nvPr/>
        </p:nvPicPr>
        <p:blipFill>
          <a:blip r:embed="rId8"/>
          <a:stretch>
            <a:fillRect/>
          </a:stretch>
        </p:blipFill>
        <p:spPr>
          <a:xfrm>
            <a:off x="11097490" y="130801"/>
            <a:ext cx="914400" cy="819713"/>
          </a:xfrm>
          <a:prstGeom prst="rect">
            <a:avLst/>
          </a:prstGeom>
        </p:spPr>
      </p:pic>
    </p:spTree>
    <p:extLst>
      <p:ext uri="{BB962C8B-B14F-4D97-AF65-F5344CB8AC3E}">
        <p14:creationId xmlns:p14="http://schemas.microsoft.com/office/powerpoint/2010/main" val="3045981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27" name="TextBox 16">
            <a:extLst>
              <a:ext uri="{FF2B5EF4-FFF2-40B4-BE49-F238E27FC236}">
                <a16:creationId xmlns:a16="http://schemas.microsoft.com/office/drawing/2014/main" id="{3413F0B4-976B-2538-E5ED-6587E9591202}"/>
              </a:ext>
            </a:extLst>
          </p:cNvPr>
          <p:cNvGraphicFramePr/>
          <p:nvPr>
            <p:extLst>
              <p:ext uri="{D42A27DB-BD31-4B8C-83A1-F6EECF244321}">
                <p14:modId xmlns:p14="http://schemas.microsoft.com/office/powerpoint/2010/main" val="1455066923"/>
              </p:ext>
            </p:extLst>
          </p:nvPr>
        </p:nvGraphicFramePr>
        <p:xfrm>
          <a:off x="495200" y="1709736"/>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1" name="Rectangle 30">
            <a:extLst>
              <a:ext uri="{FF2B5EF4-FFF2-40B4-BE49-F238E27FC236}">
                <a16:creationId xmlns:a16="http://schemas.microsoft.com/office/drawing/2014/main" id="{32A269BA-B2D5-522F-8AAA-7A9D0177501A}"/>
              </a:ext>
            </a:extLst>
          </p:cNvPr>
          <p:cNvSpPr/>
          <p:nvPr/>
        </p:nvSpPr>
        <p:spPr>
          <a:xfrm>
            <a:off x="0" y="580230"/>
            <a:ext cx="12192000" cy="914401"/>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32" name="Title 1">
            <a:extLst>
              <a:ext uri="{FF2B5EF4-FFF2-40B4-BE49-F238E27FC236}">
                <a16:creationId xmlns:a16="http://schemas.microsoft.com/office/drawing/2014/main" id="{5460A103-8970-1187-9B58-9D7705012706}"/>
              </a:ext>
            </a:extLst>
          </p:cNvPr>
          <p:cNvSpPr>
            <a:spLocks noGrp="1"/>
          </p:cNvSpPr>
          <p:nvPr>
            <p:ph type="title"/>
          </p:nvPr>
        </p:nvSpPr>
        <p:spPr>
          <a:xfrm>
            <a:off x="736270" y="365125"/>
            <a:ext cx="10818420" cy="1325563"/>
          </a:xfrm>
        </p:spPr>
        <p:txBody>
          <a:bodyPr anchor="ctr">
            <a:normAutofit/>
          </a:bodyPr>
          <a:lstStyle/>
          <a:p>
            <a:pPr marL="571500" indent="-571500">
              <a:buFont typeface="Webdings" panose="05030102010509060703" pitchFamily="18" charset="2"/>
              <a:buChar char="Ï"/>
            </a:pPr>
            <a:r>
              <a:rPr lang="en-IE"/>
              <a:t>Insider Threats</a:t>
            </a:r>
          </a:p>
        </p:txBody>
      </p:sp>
      <p:pic>
        <p:nvPicPr>
          <p:cNvPr id="33" name="Picture 32" descr="A close-up of a person&#10;&#10;Description automatically generated">
            <a:extLst>
              <a:ext uri="{FF2B5EF4-FFF2-40B4-BE49-F238E27FC236}">
                <a16:creationId xmlns:a16="http://schemas.microsoft.com/office/drawing/2014/main" id="{235C7D7B-F8BE-EB43-7CC8-89301518CD62}"/>
              </a:ext>
            </a:extLst>
          </p:cNvPr>
          <p:cNvPicPr>
            <a:picLocks noChangeAspect="1"/>
          </p:cNvPicPr>
          <p:nvPr/>
        </p:nvPicPr>
        <p:blipFill>
          <a:blip r:embed="rId7"/>
          <a:stretch>
            <a:fillRect/>
          </a:stretch>
        </p:blipFill>
        <p:spPr>
          <a:xfrm>
            <a:off x="11097490" y="130802"/>
            <a:ext cx="914400" cy="819713"/>
          </a:xfrm>
          <a:prstGeom prst="rect">
            <a:avLst/>
          </a:prstGeom>
        </p:spPr>
      </p:pic>
    </p:spTree>
    <p:extLst>
      <p:ext uri="{BB962C8B-B14F-4D97-AF65-F5344CB8AC3E}">
        <p14:creationId xmlns:p14="http://schemas.microsoft.com/office/powerpoint/2010/main" val="36124237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D4EB4BA502ED48A51F8B0B18647E45" ma:contentTypeVersion="24" ma:contentTypeDescription="Create a new document." ma:contentTypeScope="" ma:versionID="96f641ef6192f89be347a093f7434005">
  <xsd:schema xmlns:xsd="http://www.w3.org/2001/XMLSchema" xmlns:xs="http://www.w3.org/2001/XMLSchema" xmlns:p="http://schemas.microsoft.com/office/2006/metadata/properties" xmlns:ns2="a4846aa8-167c-4d4f-bb0b-a0b83f60f7cc" xmlns:ns3="46eaf3e6-aba0-4109-8a2a-de3c3773e0bd" xmlns:ns4="d2e9f612-c1eb-4d33-8d43-5c30a4c50eec" targetNamespace="http://schemas.microsoft.com/office/2006/metadata/properties" ma:root="true" ma:fieldsID="0c16622458ba0c659ac8156180384664" ns2:_="" ns3:_="" ns4:_="">
    <xsd:import namespace="a4846aa8-167c-4d4f-bb0b-a0b83f60f7cc"/>
    <xsd:import namespace="46eaf3e6-aba0-4109-8a2a-de3c3773e0bd"/>
    <xsd:import namespace="d2e9f612-c1eb-4d33-8d43-5c30a4c50ee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4:SharedWithUsers" minOccurs="0"/>
                <xsd:element ref="ns4:SharedWithDetails" minOccurs="0"/>
                <xsd:element ref="ns2:Upload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846aa8-167c-4d4f-bb0b-a0b83f60f7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7e6f111e-9303-4b31-9cb7-8f749f49e7f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Uploaded" ma:index="22" nillable="true" ma:displayName="Uploaded" ma:format="DateOnly" ma:internalName="Uploaded">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46eaf3e6-aba0-4109-8a2a-de3c3773e0b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7668379-e70a-4cf0-bd23-a69da6859716}" ma:internalName="TaxCatchAll" ma:showField="CatchAllData" ma:web="46eaf3e6-aba0-4109-8a2a-de3c3773e0bd">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e9f612-c1eb-4d33-8d43-5c30a4c50eec" elementFormDefault="qualified">
    <xsd:import namespace="http://schemas.microsoft.com/office/2006/documentManagement/types"/>
    <xsd:import namespace="http://schemas.microsoft.com/office/infopath/2007/PartnerControls"/>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ct:contentTypeSchema xmlns:ct="http://schemas.microsoft.com/office/2006/metadata/contentType" xmlns:ma="http://schemas.microsoft.com/office/2006/metadata/properties/metaAttributes" ct:_="" ma:_="" ma:contentTypeName="Document" ma:contentTypeID="0x0101000630544E1717A14B9D63EB6BDE07A190" ma:contentTypeVersion="18" ma:contentTypeDescription="Create a new document." ma:contentTypeScope="" ma:versionID="2e247d34f5ca83769f98f636c92c0042">
  <xsd:schema xmlns:xsd="http://www.w3.org/2001/XMLSchema" xmlns:xs="http://www.w3.org/2001/XMLSchema" xmlns:p="http://schemas.microsoft.com/office/2006/metadata/properties" xmlns:ns2="15af6d95-0c21-46a1-b7b5-ec7856771054" xmlns:ns3="4d39e04f-539d-4b29-a0fa-b476f084603f" targetNamespace="http://schemas.microsoft.com/office/2006/metadata/properties" ma:root="true" ma:fieldsID="f6978c418541f26b667c2d744d4abbfe" ns2:_="" ns3:_="">
    <xsd:import namespace="15af6d95-0c21-46a1-b7b5-ec7856771054"/>
    <xsd:import namespace="4d39e04f-539d-4b29-a0fa-b476f084603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af6d95-0c21-46a1-b7b5-ec785677105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963f6a9-bf9c-43f0-b7bd-5e244946acb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d39e04f-539d-4b29-a0fa-b476f084603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5b91c22-8027-40c0-a2fb-6956b10a21f8}" ma:internalName="TaxCatchAll" ma:showField="CatchAllData" ma:web="4d39e04f-539d-4b29-a0fa-b476f084603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4d39e04f-539d-4b29-a0fa-b476f084603f" xsi:nil="true"/>
    <lcf76f155ced4ddcb4097134ff3c332f xmlns="15af6d95-0c21-46a1-b7b5-ec7856771054">
      <Terms xmlns="http://schemas.microsoft.com/office/infopath/2007/PartnerControls"/>
    </lcf76f155ced4ddcb4097134ff3c332f>
  </documentManagement>
</p:propertie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65D5C2-39F4-4379-8200-E6C7ED88A20C}">
  <ds:schemaRefs>
    <ds:schemaRef ds:uri="46eaf3e6-aba0-4109-8a2a-de3c3773e0bd"/>
    <ds:schemaRef ds:uri="a4846aa8-167c-4d4f-bb0b-a0b83f60f7cc"/>
    <ds:schemaRef ds:uri="d2e9f612-c1eb-4d33-8d43-5c30a4c50e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995571-E3CD-403C-AA37-C0DDA5C4C654}"/>
</file>

<file path=customXml/itemProps3.xml><?xml version="1.0" encoding="utf-8"?>
<ds:datastoreItem xmlns:ds="http://schemas.openxmlformats.org/officeDocument/2006/customXml" ds:itemID="{69282D2B-BE41-4FE6-858F-B713E3249431}">
  <ds:schemaRefs>
    <ds:schemaRef ds:uri="46eaf3e6-aba0-4109-8a2a-de3c3773e0bd"/>
    <ds:schemaRef ds:uri="http://schemas.openxmlformats.org/package/2006/metadata/core-properties"/>
    <ds:schemaRef ds:uri="http://purl.org/dc/dcmitype/"/>
    <ds:schemaRef ds:uri="http://www.w3.org/XML/1998/namespace"/>
    <ds:schemaRef ds:uri="a4846aa8-167c-4d4f-bb0b-a0b83f60f7cc"/>
    <ds:schemaRef ds:uri="http://schemas.microsoft.com/office/2006/metadata/properties"/>
    <ds:schemaRef ds:uri="http://schemas.microsoft.com/office/2006/documentManagement/types"/>
    <ds:schemaRef ds:uri="http://schemas.microsoft.com/office/infopath/2007/PartnerControls"/>
    <ds:schemaRef ds:uri="d2e9f612-c1eb-4d33-8d43-5c30a4c50eec"/>
    <ds:schemaRef ds:uri="http://purl.org/dc/terms/"/>
    <ds:schemaRef ds:uri="http://purl.org/dc/elements/1.1/"/>
  </ds:schemaRefs>
</ds:datastoreItem>
</file>

<file path=customXml/itemProps4.xml><?xml version="1.0" encoding="utf-8"?>
<ds:datastoreItem xmlns:ds="http://schemas.openxmlformats.org/officeDocument/2006/customXml" ds:itemID="{EF075D4C-B94E-4D8E-9E87-478F13EEE45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3040</Words>
  <Application>Microsoft Office PowerPoint</Application>
  <PresentationFormat>Widescreen</PresentationFormat>
  <Paragraphs>343</Paragraphs>
  <Slides>36</Slides>
  <Notes>29</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Aptos</vt:lpstr>
      <vt:lpstr>Aptos Display</vt:lpstr>
      <vt:lpstr>Aptos ExtraBold</vt:lpstr>
      <vt:lpstr>Arial</vt:lpstr>
      <vt:lpstr>Calibri</vt:lpstr>
      <vt:lpstr>Calibri Light</vt:lpstr>
      <vt:lpstr>Courier New</vt:lpstr>
      <vt:lpstr>var( --e-global-typography-primary-font-family )</vt:lpstr>
      <vt:lpstr>Webdings</vt:lpstr>
      <vt:lpstr>Wingdings</vt:lpstr>
      <vt:lpstr>Office Theme</vt:lpstr>
      <vt:lpstr>PowerPoint Presentation</vt:lpstr>
      <vt:lpstr>ICT Security Services </vt:lpstr>
      <vt:lpstr>ICT Security Services - Offering</vt:lpstr>
      <vt:lpstr>PowerPoint Presentation</vt:lpstr>
      <vt:lpstr>Current Cybersecurity Landscape </vt:lpstr>
      <vt:lpstr>Ransomware Attacks </vt:lpstr>
      <vt:lpstr>Phishing Attacks </vt:lpstr>
      <vt:lpstr>Internet of Things (IoT) Vulnerabilities</vt:lpstr>
      <vt:lpstr>Insider Threats</vt:lpstr>
      <vt:lpstr>PowerPoint Presentation</vt:lpstr>
      <vt:lpstr>Network Vulnerabilities  An ICTSS Perspective </vt:lpstr>
      <vt:lpstr>Phishing Simulations Key Statistics </vt:lpstr>
      <vt:lpstr>PowerPoint Presentation</vt:lpstr>
      <vt:lpstr>PowerPoint Presentation</vt:lpstr>
      <vt:lpstr>Security Awareness </vt:lpstr>
      <vt:lpstr>PowerPoint Presentation</vt:lpstr>
      <vt:lpstr>An International Perspective</vt:lpstr>
      <vt:lpstr>Maastricht University (2019)</vt:lpstr>
      <vt:lpstr>Maastricht University Impact:</vt:lpstr>
      <vt:lpstr>PowerPoint Presentation</vt:lpstr>
      <vt:lpstr>University of West Scotland (2023)</vt:lpstr>
      <vt:lpstr>University of West Scotland Response and Impact:</vt:lpstr>
      <vt:lpstr>PowerPoint Presentation</vt:lpstr>
      <vt:lpstr>IoT Vulnerabilities</vt:lpstr>
      <vt:lpstr>PowerPoint Presentation</vt:lpstr>
      <vt:lpstr>Insider Threats</vt:lpstr>
      <vt:lpstr>PowerPoint Presentation</vt:lpstr>
      <vt:lpstr>PowerPoint Presentation</vt:lpstr>
      <vt:lpstr>Countermeasures that can help you from an ICTSS perspective   </vt:lpstr>
      <vt:lpstr>Have I been Pwned?</vt:lpstr>
      <vt:lpstr>PowerPoint Presentation</vt:lpstr>
      <vt:lpstr>PowerPoint Presentation</vt:lpstr>
      <vt:lpstr>PowerPoint Presentation</vt:lpstr>
      <vt:lpstr>PowerPoint Presentation</vt:lpstr>
      <vt:lpstr>ICT Security Services - Offering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Conor Brady</dc:creator>
  <cp:lastModifiedBy>Louise O'Sullivan</cp:lastModifiedBy>
  <cp:revision>1</cp:revision>
  <dcterms:created xsi:type="dcterms:W3CDTF">2024-10-15T10:24:50Z</dcterms:created>
  <dcterms:modified xsi:type="dcterms:W3CDTF">2024-11-06T17:47:00Z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0x0101000630544E1717A14B9D63EB6BDE07A190</vt:lpwstr>
  </property>
  <property fmtid="{D5CDD505-2E9C-101B-9397-08002B2CF9AE}" pid="3" name="MediaServiceImageTags">
    <vt:lpwstr/>
  </property>
</Properties>
</file>