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Rubik Bold" charset="1" panose="00000800000000000000"/>
      <p:regular r:id="rId19"/>
    </p:embeddedFont>
    <p:embeddedFont>
      <p:font typeface="Rubik" charset="1" panose="00000000000000000000"/>
      <p:regular r:id="rId20"/>
    </p:embeddedFont>
    <p:embeddedFont>
      <p:font typeface="Arial" charset="1" panose="020B0502020202020204"/>
      <p:regular r:id="rId21"/>
    </p:embeddedFont>
    <p:embeddedFont>
      <p:font typeface="Inter" charset="1" panose="020B0502030000000004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8" Type="http://schemas.openxmlformats.org/officeDocument/2006/relationships/slide" Target="slides/slide3.xml"/><Relationship Id="rId21" Type="http://schemas.openxmlformats.org/officeDocument/2006/relationships/font" Target="fonts/font21.fntdata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7" Type="http://schemas.openxmlformats.org/officeDocument/2006/relationships/slide" Target="slides/slide2.xml"/><Relationship Id="rId25" Type="http://schemas.openxmlformats.org/officeDocument/2006/relationships/customXml" Target="../customXml/item3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6" Type="http://schemas.openxmlformats.org/officeDocument/2006/relationships/slide" Target="slides/slide1.xml"/><Relationship Id="rId24" Type="http://schemas.openxmlformats.org/officeDocument/2006/relationships/customXml" Target="../customXml/item2.xml"/><Relationship Id="rId15" Type="http://schemas.openxmlformats.org/officeDocument/2006/relationships/slide" Target="slides/slide10.xml"/><Relationship Id="rId5" Type="http://schemas.openxmlformats.org/officeDocument/2006/relationships/tableStyles" Target="tableStyles.xml"/><Relationship Id="rId23" Type="http://schemas.openxmlformats.org/officeDocument/2006/relationships/customXml" Target="../customXml/item1.xml"/><Relationship Id="rId10" Type="http://schemas.openxmlformats.org/officeDocument/2006/relationships/slide" Target="slides/slide5.xml"/><Relationship Id="rId19" Type="http://schemas.openxmlformats.org/officeDocument/2006/relationships/font" Target="fonts/font19.fntdata"/><Relationship Id="rId14" Type="http://schemas.openxmlformats.org/officeDocument/2006/relationships/slide" Target="slides/slide9.xml"/><Relationship Id="rId22" Type="http://schemas.openxmlformats.org/officeDocument/2006/relationships/font" Target="fonts/font22.fntdata"/><Relationship Id="rId4" Type="http://schemas.openxmlformats.org/officeDocument/2006/relationships/theme" Target="theme/theme1.xml"/><Relationship Id="rId9" Type="http://schemas.openxmlformats.org/officeDocument/2006/relationships/slide" Target="slides/slide4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Relationship Id="rId7" Target="../media/image27.png" Type="http://schemas.openxmlformats.org/officeDocument/2006/relationships/image"/><Relationship Id="rId8" Target="../media/image2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1.png" Type="http://schemas.openxmlformats.org/officeDocument/2006/relationships/image"/><Relationship Id="rId4" Target="../media/image35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6.jpeg" Type="http://schemas.openxmlformats.org/officeDocument/2006/relationships/image"/><Relationship Id="rId4" Target="../media/image7.jpeg" Type="http://schemas.openxmlformats.org/officeDocument/2006/relationships/image"/><Relationship Id="rId5" Target="../media/image8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11" Target="../media/image26.svg" Type="http://schemas.openxmlformats.org/officeDocument/2006/relationships/image"/><Relationship Id="rId12" Target="../media/image27.png" Type="http://schemas.openxmlformats.org/officeDocument/2006/relationships/image"/><Relationship Id="rId13" Target="../media/image28.svg" Type="http://schemas.openxmlformats.org/officeDocument/2006/relationships/image"/><Relationship Id="rId14" Target="../media/image29.jpeg" Type="http://schemas.openxmlformats.org/officeDocument/2006/relationships/image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097502" y="5590237"/>
            <a:ext cx="14099416" cy="14099416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C63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47857" y="1913952"/>
            <a:ext cx="5664284" cy="3024769"/>
          </a:xfrm>
          <a:custGeom>
            <a:avLst/>
            <a:gdLst/>
            <a:ahLst/>
            <a:cxnLst/>
            <a:rect r="r" b="b" t="t" l="l"/>
            <a:pathLst>
              <a:path h="3024769" w="5664284">
                <a:moveTo>
                  <a:pt x="0" y="0"/>
                </a:moveTo>
                <a:lnTo>
                  <a:pt x="5664283" y="0"/>
                </a:lnTo>
                <a:lnTo>
                  <a:pt x="5664283" y="3024769"/>
                </a:lnTo>
                <a:lnTo>
                  <a:pt x="0" y="3024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47857" y="4662000"/>
            <a:ext cx="11755879" cy="1393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true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Empowering Academic Excellence: 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AI-Driven Connectivity Solutions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6420234" y="-1717598"/>
            <a:ext cx="3735531" cy="3735531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CBEAF1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747857" y="-643475"/>
            <a:ext cx="1286950" cy="1286950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C638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1929195" y="8389571"/>
            <a:ext cx="3735531" cy="3735531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CBEAF1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8757394" y="7522582"/>
            <a:ext cx="8779632" cy="1733977"/>
          </a:xfrm>
          <a:custGeom>
            <a:avLst/>
            <a:gdLst/>
            <a:ahLst/>
            <a:cxnLst/>
            <a:rect r="r" b="b" t="t" l="l"/>
            <a:pathLst>
              <a:path h="1733977" w="8779632">
                <a:moveTo>
                  <a:pt x="0" y="0"/>
                </a:moveTo>
                <a:lnTo>
                  <a:pt x="8779632" y="0"/>
                </a:lnTo>
                <a:lnTo>
                  <a:pt x="8779632" y="1733977"/>
                </a:lnTo>
                <a:lnTo>
                  <a:pt x="0" y="17339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10305801" y="3720862"/>
            <a:ext cx="7832383" cy="4492560"/>
            <a:chOff x="0" y="0"/>
            <a:chExt cx="7981950" cy="457835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765810" y="21590"/>
              <a:ext cx="6451600" cy="4326890"/>
            </a:xfrm>
            <a:custGeom>
              <a:avLst/>
              <a:gdLst/>
              <a:ahLst/>
              <a:cxnLst/>
              <a:rect r="r" b="b" t="t" l="l"/>
              <a:pathLst>
                <a:path h="4326890" w="645160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7681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981950" cy="4542790"/>
            </a:xfrm>
            <a:custGeom>
              <a:avLst/>
              <a:gdLst/>
              <a:ahLst/>
              <a:cxnLst/>
              <a:rect r="r" b="b" t="t" l="l"/>
              <a:pathLst>
                <a:path h="4542790" w="798195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051D40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3460750" y="4349750"/>
              <a:ext cx="1059180" cy="96520"/>
            </a:xfrm>
            <a:custGeom>
              <a:avLst/>
              <a:gdLst/>
              <a:ahLst/>
              <a:cxnLst/>
              <a:rect r="r" b="b" t="t" l="l"/>
              <a:pathLst>
                <a:path h="96520" w="105918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63830" y="4542790"/>
              <a:ext cx="7654290" cy="35560"/>
            </a:xfrm>
            <a:custGeom>
              <a:avLst/>
              <a:gdLst/>
              <a:ahLst/>
              <a:cxnLst/>
              <a:rect r="r" b="b" t="t" l="l"/>
              <a:pathLst>
                <a:path h="35560" w="765429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962660" y="276860"/>
              <a:ext cx="6055360" cy="3789680"/>
            </a:xfrm>
            <a:custGeom>
              <a:avLst/>
              <a:gdLst/>
              <a:ahLst/>
              <a:cxnLst/>
              <a:rect r="r" b="b" t="t" l="l"/>
              <a:pathLst>
                <a:path h="3789680" w="605536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4"/>
              <a:stretch>
                <a:fillRect l="-5630" t="0" r="-5630" b="0"/>
              </a:stretch>
            </a:blip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747857" y="6280894"/>
            <a:ext cx="7366063" cy="1118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spc="-63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John Gilvarry </a:t>
            </a:r>
          </a:p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 spc="-63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CTO, Enet &amp; Speed Fibre Group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70420" y="4173086"/>
            <a:ext cx="10893942" cy="2502659"/>
            <a:chOff x="0" y="0"/>
            <a:chExt cx="3841588" cy="8825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41588" cy="882526"/>
            </a:xfrm>
            <a:custGeom>
              <a:avLst/>
              <a:gdLst/>
              <a:ahLst/>
              <a:cxnLst/>
              <a:rect r="r" b="b" t="t" l="l"/>
              <a:pathLst>
                <a:path h="882526" w="3841588">
                  <a:moveTo>
                    <a:pt x="12081" y="0"/>
                  </a:moveTo>
                  <a:lnTo>
                    <a:pt x="3829506" y="0"/>
                  </a:lnTo>
                  <a:cubicBezTo>
                    <a:pt x="3836179" y="0"/>
                    <a:pt x="3841588" y="5409"/>
                    <a:pt x="3841588" y="12081"/>
                  </a:cubicBezTo>
                  <a:lnTo>
                    <a:pt x="3841588" y="870444"/>
                  </a:lnTo>
                  <a:cubicBezTo>
                    <a:pt x="3841588" y="873649"/>
                    <a:pt x="3840315" y="876721"/>
                    <a:pt x="3838049" y="878987"/>
                  </a:cubicBezTo>
                  <a:cubicBezTo>
                    <a:pt x="3835783" y="881253"/>
                    <a:pt x="3832711" y="882526"/>
                    <a:pt x="3829506" y="882526"/>
                  </a:cubicBezTo>
                  <a:lnTo>
                    <a:pt x="12081" y="882526"/>
                  </a:lnTo>
                  <a:cubicBezTo>
                    <a:pt x="8877" y="882526"/>
                    <a:pt x="5804" y="881253"/>
                    <a:pt x="3539" y="878987"/>
                  </a:cubicBezTo>
                  <a:cubicBezTo>
                    <a:pt x="1273" y="876721"/>
                    <a:pt x="0" y="873649"/>
                    <a:pt x="0" y="870444"/>
                  </a:cubicBezTo>
                  <a:lnTo>
                    <a:pt x="0" y="12081"/>
                  </a:lnTo>
                  <a:cubicBezTo>
                    <a:pt x="0" y="8877"/>
                    <a:pt x="1273" y="5804"/>
                    <a:pt x="3539" y="3539"/>
                  </a:cubicBezTo>
                  <a:cubicBezTo>
                    <a:pt x="5804" y="1273"/>
                    <a:pt x="8877" y="0"/>
                    <a:pt x="12081" y="0"/>
                  </a:cubicBezTo>
                  <a:close/>
                </a:path>
              </a:pathLst>
            </a:custGeom>
            <a:solidFill>
              <a:srgbClr val="AAC63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3841588" cy="9301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573718" y="7940477"/>
            <a:ext cx="4693046" cy="4693046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8" id="8"/>
          <p:cNvSpPr/>
          <p:nvPr/>
        </p:nvSpPr>
        <p:spPr>
          <a:xfrm>
            <a:off x="4937719" y="4418560"/>
            <a:ext cx="0" cy="1654915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8498289" y="4418560"/>
            <a:ext cx="0" cy="1654915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13550885" y="-13335"/>
            <a:ext cx="4737115" cy="10465806"/>
            <a:chOff x="0" y="0"/>
            <a:chExt cx="733903" cy="162142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33903" cy="1621427"/>
            </a:xfrm>
            <a:custGeom>
              <a:avLst/>
              <a:gdLst/>
              <a:ahLst/>
              <a:cxnLst/>
              <a:rect r="r" b="b" t="t" l="l"/>
              <a:pathLst>
                <a:path h="1621427" w="733903">
                  <a:moveTo>
                    <a:pt x="0" y="0"/>
                  </a:moveTo>
                  <a:lnTo>
                    <a:pt x="733903" y="0"/>
                  </a:lnTo>
                  <a:lnTo>
                    <a:pt x="733903" y="1621427"/>
                  </a:lnTo>
                  <a:lnTo>
                    <a:pt x="0" y="1621427"/>
                  </a:lnTo>
                  <a:close/>
                </a:path>
              </a:pathLst>
            </a:custGeom>
            <a:blipFill>
              <a:blip r:embed="rId2"/>
              <a:stretch>
                <a:fillRect l="-181237" t="0" r="-11153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270420" y="1019175"/>
            <a:ext cx="11527989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true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Cloud and AI Native Networks Delivered as a Service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847704" y="5689159"/>
            <a:ext cx="2602383" cy="1198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true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Communication and Sensing</a:t>
            </a:r>
          </a:p>
          <a:p>
            <a:pPr algn="ctr">
              <a:lnSpc>
                <a:spcPts val="3220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270420" y="7312730"/>
            <a:ext cx="9913189" cy="1471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7335" indent="-303668" lvl="1">
              <a:lnSpc>
                <a:spcPts val="3938"/>
              </a:lnSpc>
              <a:buFont typeface="Arial"/>
              <a:buChar char="•"/>
            </a:pPr>
            <a:r>
              <a:rPr lang="en-US" sz="2813" spc="-56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These enhanced capabilities, offered as-a-service, enable an evolved platform for AI-driven applications.</a:t>
            </a:r>
          </a:p>
          <a:p>
            <a:pPr algn="l" marL="607335" indent="-303668" lvl="1">
              <a:lnSpc>
                <a:spcPts val="3938"/>
              </a:lnSpc>
              <a:buFont typeface="Arial"/>
              <a:buChar char="•"/>
            </a:pPr>
            <a:r>
              <a:rPr lang="en-US" sz="2813" spc="-56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The future network: A platform for advanced applications.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428257" y="5689159"/>
            <a:ext cx="2602383" cy="1198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true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Communication and Compute</a:t>
            </a:r>
          </a:p>
          <a:p>
            <a:pPr algn="ctr">
              <a:lnSpc>
                <a:spcPts val="3220"/>
              </a:lnSpc>
              <a:spcBef>
                <a:spcPct val="0"/>
              </a:spcBef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8938658" y="5689159"/>
            <a:ext cx="2602383" cy="798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Communication and AI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2597807" y="4418560"/>
            <a:ext cx="1113094" cy="1113094"/>
          </a:xfrm>
          <a:custGeom>
            <a:avLst/>
            <a:gdLst/>
            <a:ahLst/>
            <a:cxnLst/>
            <a:rect r="r" b="b" t="t" l="l"/>
            <a:pathLst>
              <a:path h="1113094" w="1113094">
                <a:moveTo>
                  <a:pt x="0" y="0"/>
                </a:moveTo>
                <a:lnTo>
                  <a:pt x="1113095" y="0"/>
                </a:lnTo>
                <a:lnTo>
                  <a:pt x="1113095" y="1113095"/>
                </a:lnTo>
                <a:lnTo>
                  <a:pt x="0" y="11130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217637" y="4500081"/>
            <a:ext cx="1041994" cy="1031574"/>
          </a:xfrm>
          <a:custGeom>
            <a:avLst/>
            <a:gdLst/>
            <a:ahLst/>
            <a:cxnLst/>
            <a:rect r="r" b="b" t="t" l="l"/>
            <a:pathLst>
              <a:path h="1031574" w="1041994">
                <a:moveTo>
                  <a:pt x="0" y="0"/>
                </a:moveTo>
                <a:lnTo>
                  <a:pt x="1041994" y="0"/>
                </a:lnTo>
                <a:lnTo>
                  <a:pt x="1041994" y="1031574"/>
                </a:lnTo>
                <a:lnTo>
                  <a:pt x="0" y="10315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695262" y="4437785"/>
            <a:ext cx="1141713" cy="1156166"/>
          </a:xfrm>
          <a:custGeom>
            <a:avLst/>
            <a:gdLst/>
            <a:ahLst/>
            <a:cxnLst/>
            <a:rect r="r" b="b" t="t" l="l"/>
            <a:pathLst>
              <a:path h="1156166" w="1141713">
                <a:moveTo>
                  <a:pt x="0" y="0"/>
                </a:moveTo>
                <a:lnTo>
                  <a:pt x="1141713" y="0"/>
                </a:lnTo>
                <a:lnTo>
                  <a:pt x="1141713" y="1156166"/>
                </a:lnTo>
                <a:lnTo>
                  <a:pt x="0" y="11561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-188217" y="9629775"/>
            <a:ext cx="18476217" cy="657225"/>
            <a:chOff x="0" y="0"/>
            <a:chExt cx="4866164" cy="17309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4866164" cy="173096"/>
            </a:xfrm>
            <a:custGeom>
              <a:avLst/>
              <a:gdLst/>
              <a:ahLst/>
              <a:cxnLst/>
              <a:rect r="r" b="b" t="t" l="l"/>
              <a:pathLst>
                <a:path h="173096" w="4866164">
                  <a:moveTo>
                    <a:pt x="0" y="0"/>
                  </a:moveTo>
                  <a:lnTo>
                    <a:pt x="4866164" y="0"/>
                  </a:lnTo>
                  <a:lnTo>
                    <a:pt x="4866164" y="173096"/>
                  </a:lnTo>
                  <a:lnTo>
                    <a:pt x="0" y="173096"/>
                  </a:lnTo>
                  <a:close/>
                </a:path>
              </a:pathLst>
            </a:custGeom>
            <a:solidFill>
              <a:srgbClr val="051D40"/>
            </a:solid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47625"/>
              <a:ext cx="4866164" cy="2207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266830" y="0"/>
            <a:ext cx="5021170" cy="10287000"/>
            <a:chOff x="0" y="0"/>
            <a:chExt cx="1322448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2244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322448">
                  <a:moveTo>
                    <a:pt x="0" y="0"/>
                  </a:moveTo>
                  <a:lnTo>
                    <a:pt x="1322448" y="0"/>
                  </a:lnTo>
                  <a:lnTo>
                    <a:pt x="132244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322448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799904" y="2038802"/>
            <a:ext cx="10239294" cy="1581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300"/>
              </a:lnSpc>
              <a:spcBef>
                <a:spcPct val="0"/>
              </a:spcBef>
            </a:pPr>
            <a:r>
              <a:rPr lang="en-US" b="true" sz="4500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Key Benefits of AI-Integrated Networks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1595820" y="-1782102"/>
            <a:ext cx="3564204" cy="3564204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007681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966307" y="300249"/>
            <a:ext cx="8027935" cy="9598729"/>
            <a:chOff x="0" y="0"/>
            <a:chExt cx="8603361" cy="1028674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2794" y="-127"/>
              <a:ext cx="8606155" cy="10286873"/>
            </a:xfrm>
            <a:custGeom>
              <a:avLst/>
              <a:gdLst/>
              <a:ahLst/>
              <a:cxnLst/>
              <a:rect r="r" b="b" t="t" l="l"/>
              <a:pathLst>
                <a:path h="10286873" w="8606155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2"/>
              <a:stretch>
                <a:fillRect l="-39731" t="0" r="-39731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4700679" y="7074186"/>
            <a:ext cx="5946973" cy="5946973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99904" y="4205676"/>
            <a:ext cx="9166403" cy="1109445"/>
            <a:chOff x="0" y="0"/>
            <a:chExt cx="3438134" cy="41613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438134" cy="416130"/>
            </a:xfrm>
            <a:custGeom>
              <a:avLst/>
              <a:gdLst/>
              <a:ahLst/>
              <a:cxnLst/>
              <a:rect r="r" b="b" t="t" l="l"/>
              <a:pathLst>
                <a:path h="416130" w="3438134">
                  <a:moveTo>
                    <a:pt x="38851" y="0"/>
                  </a:moveTo>
                  <a:lnTo>
                    <a:pt x="3399282" y="0"/>
                  </a:lnTo>
                  <a:cubicBezTo>
                    <a:pt x="3420740" y="0"/>
                    <a:pt x="3438134" y="17394"/>
                    <a:pt x="3438134" y="38851"/>
                  </a:cubicBezTo>
                  <a:lnTo>
                    <a:pt x="3438134" y="377279"/>
                  </a:lnTo>
                  <a:cubicBezTo>
                    <a:pt x="3438134" y="387583"/>
                    <a:pt x="3434041" y="397465"/>
                    <a:pt x="3426755" y="404751"/>
                  </a:cubicBezTo>
                  <a:cubicBezTo>
                    <a:pt x="3419468" y="412037"/>
                    <a:pt x="3409586" y="416130"/>
                    <a:pt x="3399282" y="416130"/>
                  </a:cubicBezTo>
                  <a:lnTo>
                    <a:pt x="38851" y="416130"/>
                  </a:lnTo>
                  <a:cubicBezTo>
                    <a:pt x="28547" y="416130"/>
                    <a:pt x="18665" y="412037"/>
                    <a:pt x="11379" y="404751"/>
                  </a:cubicBezTo>
                  <a:cubicBezTo>
                    <a:pt x="4093" y="397465"/>
                    <a:pt x="0" y="387583"/>
                    <a:pt x="0" y="377279"/>
                  </a:cubicBezTo>
                  <a:lnTo>
                    <a:pt x="0" y="38851"/>
                  </a:lnTo>
                  <a:cubicBezTo>
                    <a:pt x="0" y="17394"/>
                    <a:pt x="17394" y="0"/>
                    <a:pt x="38851" y="0"/>
                  </a:cubicBezTo>
                  <a:close/>
                </a:path>
              </a:pathLst>
            </a:custGeom>
            <a:solidFill>
              <a:srgbClr val="CBEAF1"/>
            </a:solidFill>
            <a:ln cap="rnd">
              <a:noFill/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66675"/>
              <a:ext cx="3438134" cy="48280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4040"/>
                </a:lnSpc>
                <a:spcBef>
                  <a:spcPct val="0"/>
                </a:spcBef>
              </a:pPr>
              <a:r>
                <a:rPr lang="en-US" sz="2886" strike="noStrike" u="none">
                  <a:solidFill>
                    <a:srgbClr val="051D40"/>
                  </a:solidFill>
                  <a:latin typeface="Rubik"/>
                  <a:ea typeface="Rubik"/>
                  <a:cs typeface="Rubik"/>
                  <a:sym typeface="Rubik"/>
                </a:rPr>
                <a:t> Eliminates Competing AI Use Cases (e.g. siloed air interface optimizations)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799904" y="5549774"/>
            <a:ext cx="9166403" cy="1601546"/>
            <a:chOff x="0" y="0"/>
            <a:chExt cx="3438134" cy="60070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438134" cy="600708"/>
            </a:xfrm>
            <a:custGeom>
              <a:avLst/>
              <a:gdLst/>
              <a:ahLst/>
              <a:cxnLst/>
              <a:rect r="r" b="b" t="t" l="l"/>
              <a:pathLst>
                <a:path h="600708" w="3438134">
                  <a:moveTo>
                    <a:pt x="38851" y="0"/>
                  </a:moveTo>
                  <a:lnTo>
                    <a:pt x="3399282" y="0"/>
                  </a:lnTo>
                  <a:cubicBezTo>
                    <a:pt x="3420740" y="0"/>
                    <a:pt x="3438134" y="17394"/>
                    <a:pt x="3438134" y="38851"/>
                  </a:cubicBezTo>
                  <a:lnTo>
                    <a:pt x="3438134" y="561856"/>
                  </a:lnTo>
                  <a:cubicBezTo>
                    <a:pt x="3438134" y="572160"/>
                    <a:pt x="3434041" y="582042"/>
                    <a:pt x="3426755" y="589328"/>
                  </a:cubicBezTo>
                  <a:cubicBezTo>
                    <a:pt x="3419468" y="596615"/>
                    <a:pt x="3409586" y="600708"/>
                    <a:pt x="3399282" y="600708"/>
                  </a:cubicBezTo>
                  <a:lnTo>
                    <a:pt x="38851" y="600708"/>
                  </a:lnTo>
                  <a:cubicBezTo>
                    <a:pt x="17394" y="600708"/>
                    <a:pt x="0" y="583313"/>
                    <a:pt x="0" y="561856"/>
                  </a:cubicBezTo>
                  <a:lnTo>
                    <a:pt x="0" y="38851"/>
                  </a:lnTo>
                  <a:cubicBezTo>
                    <a:pt x="0" y="17394"/>
                    <a:pt x="17394" y="0"/>
                    <a:pt x="38851" y="0"/>
                  </a:cubicBezTo>
                  <a:close/>
                </a:path>
              </a:pathLst>
            </a:custGeom>
            <a:solidFill>
              <a:srgbClr val="CBEAF1"/>
            </a:solidFill>
            <a:ln cap="rnd">
              <a:noFill/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66675"/>
              <a:ext cx="3438134" cy="66738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4040"/>
                </a:lnSpc>
                <a:spcBef>
                  <a:spcPct val="0"/>
                </a:spcBef>
              </a:pPr>
              <a:r>
                <a:rPr lang="en-US" sz="2886">
                  <a:solidFill>
                    <a:srgbClr val="051D40"/>
                  </a:solidFill>
                  <a:latin typeface="Rubik"/>
                  <a:ea typeface="Rubik"/>
                  <a:cs typeface="Rubik"/>
                  <a:sym typeface="Rubik"/>
                </a:rPr>
                <a:t>Introduces QoAIS for Standardized AI Quality Evaluation, adding security and autonomy metrics to complement traditional QoS.</a:t>
              </a:r>
              <a:r>
                <a:rPr lang="en-US" sz="2886" strike="noStrike" u="none">
                  <a:solidFill>
                    <a:srgbClr val="051D40"/>
                  </a:solidFill>
                  <a:latin typeface="Rubik"/>
                  <a:ea typeface="Rubik"/>
                  <a:cs typeface="Rubik"/>
                  <a:sym typeface="Rubik"/>
                </a:rPr>
                <a:t>02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799904" y="7492868"/>
            <a:ext cx="9166403" cy="1210109"/>
            <a:chOff x="0" y="0"/>
            <a:chExt cx="3438134" cy="453888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438134" cy="453888"/>
            </a:xfrm>
            <a:custGeom>
              <a:avLst/>
              <a:gdLst/>
              <a:ahLst/>
              <a:cxnLst/>
              <a:rect r="r" b="b" t="t" l="l"/>
              <a:pathLst>
                <a:path h="453888" w="3438134">
                  <a:moveTo>
                    <a:pt x="38851" y="0"/>
                  </a:moveTo>
                  <a:lnTo>
                    <a:pt x="3399282" y="0"/>
                  </a:lnTo>
                  <a:cubicBezTo>
                    <a:pt x="3420740" y="0"/>
                    <a:pt x="3438134" y="17394"/>
                    <a:pt x="3438134" y="38851"/>
                  </a:cubicBezTo>
                  <a:lnTo>
                    <a:pt x="3438134" y="415036"/>
                  </a:lnTo>
                  <a:cubicBezTo>
                    <a:pt x="3438134" y="425340"/>
                    <a:pt x="3434041" y="435222"/>
                    <a:pt x="3426755" y="442508"/>
                  </a:cubicBezTo>
                  <a:cubicBezTo>
                    <a:pt x="3419468" y="449794"/>
                    <a:pt x="3409586" y="453888"/>
                    <a:pt x="3399282" y="453888"/>
                  </a:cubicBezTo>
                  <a:lnTo>
                    <a:pt x="38851" y="453888"/>
                  </a:lnTo>
                  <a:cubicBezTo>
                    <a:pt x="17394" y="453888"/>
                    <a:pt x="0" y="436493"/>
                    <a:pt x="0" y="415036"/>
                  </a:cubicBezTo>
                  <a:lnTo>
                    <a:pt x="0" y="38851"/>
                  </a:lnTo>
                  <a:cubicBezTo>
                    <a:pt x="0" y="17394"/>
                    <a:pt x="17394" y="0"/>
                    <a:pt x="38851" y="0"/>
                  </a:cubicBezTo>
                  <a:close/>
                </a:path>
              </a:pathLst>
            </a:custGeom>
            <a:solidFill>
              <a:srgbClr val="CBEAF1"/>
            </a:solidFill>
            <a:ln cap="rnd">
              <a:noFill/>
              <a:prstDash val="solid"/>
              <a:round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66675"/>
              <a:ext cx="3438134" cy="5205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4040"/>
                </a:lnSpc>
                <a:spcBef>
                  <a:spcPct val="0"/>
                </a:spcBef>
              </a:pPr>
              <a:r>
                <a:rPr lang="en-US" sz="2886">
                  <a:solidFill>
                    <a:srgbClr val="051D40"/>
                  </a:solidFill>
                  <a:latin typeface="Rubik"/>
                  <a:ea typeface="Rubik"/>
                  <a:cs typeface="Rubik"/>
                  <a:sym typeface="Rubik"/>
                </a:rPr>
                <a:t>Enables fully integrated AI lifecycle management, moving beyond offline implementations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85478" y="2017933"/>
            <a:ext cx="7523780" cy="7546156"/>
            <a:chOff x="0" y="0"/>
            <a:chExt cx="2106826" cy="21130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06826" cy="2113092"/>
            </a:xfrm>
            <a:custGeom>
              <a:avLst/>
              <a:gdLst/>
              <a:ahLst/>
              <a:cxnLst/>
              <a:rect r="r" b="b" t="t" l="l"/>
              <a:pathLst>
                <a:path h="2113092" w="2106826">
                  <a:moveTo>
                    <a:pt x="0" y="0"/>
                  </a:moveTo>
                  <a:lnTo>
                    <a:pt x="2106826" y="0"/>
                  </a:lnTo>
                  <a:lnTo>
                    <a:pt x="2106826" y="2113092"/>
                  </a:lnTo>
                  <a:lnTo>
                    <a:pt x="0" y="2113092"/>
                  </a:lnTo>
                  <a:close/>
                </a:path>
              </a:pathLst>
            </a:custGeom>
            <a:solidFill>
              <a:srgbClr val="051D40">
                <a:alpha val="9568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06826" cy="21607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85478" y="9564089"/>
            <a:ext cx="7523780" cy="428991"/>
            <a:chOff x="0" y="0"/>
            <a:chExt cx="2106826" cy="12012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06826" cy="120127"/>
            </a:xfrm>
            <a:custGeom>
              <a:avLst/>
              <a:gdLst/>
              <a:ahLst/>
              <a:cxnLst/>
              <a:rect r="r" b="b" t="t" l="l"/>
              <a:pathLst>
                <a:path h="120127" w="2106826">
                  <a:moveTo>
                    <a:pt x="0" y="0"/>
                  </a:moveTo>
                  <a:lnTo>
                    <a:pt x="2106826" y="0"/>
                  </a:lnTo>
                  <a:lnTo>
                    <a:pt x="2106826" y="120127"/>
                  </a:lnTo>
                  <a:lnTo>
                    <a:pt x="0" y="120127"/>
                  </a:lnTo>
                  <a:close/>
                </a:path>
              </a:pathLst>
            </a:custGeom>
            <a:solidFill>
              <a:srgbClr val="AAC638">
                <a:alpha val="48627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2106826" cy="1677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8182623" y="3505646"/>
            <a:ext cx="9846529" cy="4418630"/>
          </a:xfrm>
          <a:custGeom>
            <a:avLst/>
            <a:gdLst/>
            <a:ahLst/>
            <a:cxnLst/>
            <a:rect r="r" b="b" t="t" l="l"/>
            <a:pathLst>
              <a:path h="4418630" w="9846529">
                <a:moveTo>
                  <a:pt x="0" y="0"/>
                </a:moveTo>
                <a:lnTo>
                  <a:pt x="9846529" y="0"/>
                </a:lnTo>
                <a:lnTo>
                  <a:pt x="9846529" y="4418629"/>
                </a:lnTo>
                <a:lnTo>
                  <a:pt x="0" y="4418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17119" y="2345900"/>
            <a:ext cx="6339431" cy="798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FFFFFF"/>
                </a:solidFill>
                <a:latin typeface="Rubik Bold"/>
                <a:ea typeface="Rubik Bold"/>
                <a:cs typeface="Rubik Bold"/>
                <a:sym typeface="Rubik Bold"/>
              </a:rPr>
              <a:t>How do CSPs and the R&amp;D community best capatilise on this emerging opportunity?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17119" y="3458021"/>
            <a:ext cx="6994204" cy="6170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3"/>
              </a:lnSpc>
            </a:pPr>
            <a:r>
              <a:rPr lang="en-US" sz="1930" spc="-38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• Industry has recognized the need for broad collaboration to succeed in transformation telco-&gt;techco</a:t>
            </a:r>
          </a:p>
          <a:p>
            <a:pPr algn="l">
              <a:lnSpc>
                <a:spcPts val="2703"/>
              </a:lnSpc>
            </a:pPr>
          </a:p>
          <a:p>
            <a:pPr algn="l">
              <a:lnSpc>
                <a:spcPts val="2703"/>
              </a:lnSpc>
            </a:pPr>
            <a:r>
              <a:rPr lang="en-US" sz="1930" spc="-38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• The vendor-operator balance changing with e.g. OpenRan, but extending to 6G with drive for removal of ‘closed’ AI</a:t>
            </a:r>
          </a:p>
          <a:p>
            <a:pPr algn="l">
              <a:lnSpc>
                <a:spcPts val="2703"/>
              </a:lnSpc>
            </a:pPr>
          </a:p>
          <a:p>
            <a:pPr algn="l">
              <a:lnSpc>
                <a:spcPts val="2703"/>
              </a:lnSpc>
            </a:pPr>
            <a:r>
              <a:rPr lang="en-US" sz="1930" spc="-38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• However evidently the collaboration must widen further to include wider industry and academia.</a:t>
            </a:r>
          </a:p>
          <a:p>
            <a:pPr algn="l">
              <a:lnSpc>
                <a:spcPts val="2703"/>
              </a:lnSpc>
            </a:pPr>
          </a:p>
          <a:p>
            <a:pPr algn="l">
              <a:lnSpc>
                <a:spcPts val="2703"/>
              </a:lnSpc>
            </a:pPr>
            <a:r>
              <a:rPr lang="en-US" sz="1930" spc="-38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• API exposure ranking with AI and security as the key evolutions within telco ecosystem.</a:t>
            </a:r>
          </a:p>
          <a:p>
            <a:pPr algn="l">
              <a:lnSpc>
                <a:spcPts val="2703"/>
              </a:lnSpc>
            </a:pPr>
          </a:p>
          <a:p>
            <a:pPr algn="l">
              <a:lnSpc>
                <a:spcPts val="2703"/>
              </a:lnSpc>
            </a:pPr>
            <a:r>
              <a:rPr lang="en-US" sz="1930" spc="-38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• Future of the telco industry depends on attracting external innovation.</a:t>
            </a:r>
          </a:p>
          <a:p>
            <a:pPr algn="l">
              <a:lnSpc>
                <a:spcPts val="2703"/>
              </a:lnSpc>
            </a:pPr>
          </a:p>
          <a:p>
            <a:pPr algn="l">
              <a:lnSpc>
                <a:spcPts val="2703"/>
              </a:lnSpc>
            </a:pPr>
            <a:r>
              <a:rPr lang="en-US" sz="1930" spc="-38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• New opportunity for R&amp;D and entrepreneurship now that the traditional barriers of the closed ecosystems are coming down.</a:t>
            </a:r>
          </a:p>
          <a:p>
            <a:pPr algn="l" marL="0" indent="0" lvl="0">
              <a:lnSpc>
                <a:spcPts val="2703"/>
              </a:lnSpc>
              <a:spcBef>
                <a:spcPct val="0"/>
              </a:spcBef>
            </a:pPr>
          </a:p>
        </p:txBody>
      </p:sp>
      <p:grpSp>
        <p:nvGrpSpPr>
          <p:cNvPr name="Group 11" id="11"/>
          <p:cNvGrpSpPr/>
          <p:nvPr/>
        </p:nvGrpSpPr>
        <p:grpSpPr>
          <a:xfrm rot="0">
            <a:off x="16420234" y="-1717598"/>
            <a:ext cx="3735531" cy="3735531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AAC638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824485" y="623887"/>
            <a:ext cx="11527989" cy="800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true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Closing Remarks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161016" y="4809723"/>
            <a:ext cx="3709055" cy="3694566"/>
            <a:chOff x="0" y="0"/>
            <a:chExt cx="6502400" cy="6477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223" t="-24999" r="223" b="-24999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7681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161016" y="95250"/>
            <a:ext cx="5664284" cy="3024769"/>
          </a:xfrm>
          <a:custGeom>
            <a:avLst/>
            <a:gdLst/>
            <a:ahLst/>
            <a:cxnLst/>
            <a:rect r="r" b="b" t="t" l="l"/>
            <a:pathLst>
              <a:path h="3024769" w="5664284">
                <a:moveTo>
                  <a:pt x="0" y="0"/>
                </a:moveTo>
                <a:lnTo>
                  <a:pt x="5664284" y="0"/>
                </a:lnTo>
                <a:lnTo>
                  <a:pt x="5664284" y="3024769"/>
                </a:lnTo>
                <a:lnTo>
                  <a:pt x="0" y="30247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3349744" y="-124705"/>
            <a:ext cx="5246370" cy="10928601"/>
            <a:chOff x="0" y="0"/>
            <a:chExt cx="812800" cy="169312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1693126"/>
            </a:xfrm>
            <a:custGeom>
              <a:avLst/>
              <a:gdLst/>
              <a:ahLst/>
              <a:cxnLst/>
              <a:rect r="r" b="b" t="t" l="l"/>
              <a:pathLst>
                <a:path h="1693126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693126"/>
                  </a:lnTo>
                  <a:lnTo>
                    <a:pt x="0" y="1693126"/>
                  </a:lnTo>
                  <a:close/>
                </a:path>
              </a:pathLst>
            </a:custGeom>
            <a:blipFill>
              <a:blip r:embed="rId4"/>
              <a:stretch>
                <a:fillRect l="-106230" t="0" r="-10623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161016" y="2919994"/>
            <a:ext cx="8819592" cy="17185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950"/>
              </a:lnSpc>
              <a:spcBef>
                <a:spcPct val="0"/>
              </a:spcBef>
            </a:pPr>
            <a:r>
              <a:rPr lang="en-US" b="true" sz="9964">
                <a:solidFill>
                  <a:srgbClr val="007681"/>
                </a:solidFill>
                <a:latin typeface="Rubik Bold"/>
                <a:ea typeface="Rubik Bold"/>
                <a:cs typeface="Rubik Bold"/>
                <a:sym typeface="Rubik Bold"/>
              </a:rPr>
              <a:t>Thank You!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160381" y="5253871"/>
            <a:ext cx="5135497" cy="680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5550"/>
              </a:lnSpc>
              <a:spcBef>
                <a:spcPct val="0"/>
              </a:spcBef>
            </a:pPr>
            <a:r>
              <a:rPr lang="en-US" b="true" sz="3964" spc="-79">
                <a:solidFill>
                  <a:srgbClr val="0D1C33"/>
                </a:solidFill>
                <a:latin typeface="Rubik Bold"/>
                <a:ea typeface="Rubik Bold"/>
                <a:cs typeface="Rubik Bold"/>
                <a:sym typeface="Rubik Bold"/>
              </a:rPr>
              <a:t>John Gilvarry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196600" y="5955684"/>
            <a:ext cx="6210044" cy="5649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580"/>
              </a:lnSpc>
              <a:spcBef>
                <a:spcPct val="0"/>
              </a:spcBef>
            </a:pPr>
            <a:r>
              <a:rPr lang="en-US" sz="3271" spc="-65">
                <a:solidFill>
                  <a:srgbClr val="0D1C33"/>
                </a:solidFill>
                <a:latin typeface="Rubik"/>
                <a:ea typeface="Rubik"/>
                <a:cs typeface="Rubik"/>
                <a:sym typeface="Rubik"/>
              </a:rPr>
              <a:t>CTO, Enet &amp; Speed Fibre Group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747857" y="-643475"/>
            <a:ext cx="1286950" cy="128695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C63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6097502" y="8739922"/>
            <a:ext cx="10949731" cy="10949731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C638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8217" y="9258300"/>
            <a:ext cx="18476217" cy="1028700"/>
            <a:chOff x="0" y="0"/>
            <a:chExt cx="4866164" cy="2709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66164" cy="270933"/>
            </a:xfrm>
            <a:custGeom>
              <a:avLst/>
              <a:gdLst/>
              <a:ahLst/>
              <a:cxnLst/>
              <a:rect r="r" b="b" t="t" l="l"/>
              <a:pathLst>
                <a:path h="270933" w="4866164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AAC638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866164" cy="3185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-32629"/>
            <a:ext cx="18288000" cy="4335771"/>
            <a:chOff x="0" y="0"/>
            <a:chExt cx="2833290" cy="67172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833290" cy="671724"/>
            </a:xfrm>
            <a:custGeom>
              <a:avLst/>
              <a:gdLst/>
              <a:ahLst/>
              <a:cxnLst/>
              <a:rect r="r" b="b" t="t" l="l"/>
              <a:pathLst>
                <a:path h="671724" w="2833290">
                  <a:moveTo>
                    <a:pt x="0" y="0"/>
                  </a:moveTo>
                  <a:lnTo>
                    <a:pt x="2833290" y="0"/>
                  </a:lnTo>
                  <a:lnTo>
                    <a:pt x="2833290" y="671724"/>
                  </a:lnTo>
                  <a:lnTo>
                    <a:pt x="0" y="671724"/>
                  </a:lnTo>
                  <a:close/>
                </a:path>
              </a:pathLst>
            </a:custGeom>
            <a:blipFill>
              <a:blip r:embed="rId2"/>
              <a:stretch>
                <a:fillRect l="0" t="-77851" r="0" b="-103168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3367558" y="2590556"/>
            <a:ext cx="11552885" cy="5105887"/>
            <a:chOff x="0" y="0"/>
            <a:chExt cx="3042735" cy="13447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042735" cy="1344760"/>
            </a:xfrm>
            <a:custGeom>
              <a:avLst/>
              <a:gdLst/>
              <a:ahLst/>
              <a:cxnLst/>
              <a:rect r="r" b="b" t="t" l="l"/>
              <a:pathLst>
                <a:path h="1344760" w="3042735">
                  <a:moveTo>
                    <a:pt x="0" y="0"/>
                  </a:moveTo>
                  <a:lnTo>
                    <a:pt x="3042735" y="0"/>
                  </a:lnTo>
                  <a:lnTo>
                    <a:pt x="3042735" y="1344760"/>
                  </a:lnTo>
                  <a:lnTo>
                    <a:pt x="0" y="1344760"/>
                  </a:lnTo>
                  <a:close/>
                </a:path>
              </a:pathLst>
            </a:custGeom>
            <a:solidFill>
              <a:srgbClr val="051D40"/>
            </a:solid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3042735" cy="13923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6269838" y="2884443"/>
            <a:ext cx="5748323" cy="1013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195"/>
              </a:lnSpc>
              <a:spcBef>
                <a:spcPct val="0"/>
              </a:spcBef>
            </a:pPr>
            <a:r>
              <a:rPr lang="en-US" b="true" sz="5854">
                <a:solidFill>
                  <a:srgbClr val="FFFFFF"/>
                </a:solidFill>
                <a:latin typeface="Rubik Bold"/>
                <a:ea typeface="Rubik Bold"/>
                <a:cs typeface="Rubik Bold"/>
                <a:sym typeface="Rubik Bold"/>
              </a:rPr>
              <a:t>Introduction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896755" y="4236467"/>
            <a:ext cx="10494490" cy="26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68"/>
              </a:lnSpc>
              <a:spcBef>
                <a:spcPct val="0"/>
              </a:spcBef>
            </a:pPr>
            <a:r>
              <a:rPr lang="en-US" sz="3048" spc="-6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AI is revolutionizing network infrastructure, moving beyond consumer applications to reshape connectivity across industries. This presentation explores AI's impact on next-gen networks, the foundational principles of 6G, and opportunities for cloud and AI-native networks as a service.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68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784688" y="416690"/>
            <a:ext cx="9120246" cy="8485058"/>
            <a:chOff x="0" y="0"/>
            <a:chExt cx="3461888" cy="32207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61888" cy="3220782"/>
            </a:xfrm>
            <a:custGeom>
              <a:avLst/>
              <a:gdLst/>
              <a:ahLst/>
              <a:cxnLst/>
              <a:rect r="r" b="b" t="t" l="l"/>
              <a:pathLst>
                <a:path h="3220782" w="3461888">
                  <a:moveTo>
                    <a:pt x="0" y="0"/>
                  </a:moveTo>
                  <a:lnTo>
                    <a:pt x="3461888" y="0"/>
                  </a:lnTo>
                  <a:lnTo>
                    <a:pt x="3461888" y="3220782"/>
                  </a:lnTo>
                  <a:lnTo>
                    <a:pt x="0" y="3220782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61888" cy="32588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3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9220350" y="1649672"/>
            <a:ext cx="8038950" cy="5943153"/>
          </a:xfrm>
          <a:custGeom>
            <a:avLst/>
            <a:gdLst/>
            <a:ahLst/>
            <a:cxnLst/>
            <a:rect r="r" b="b" t="t" l="l"/>
            <a:pathLst>
              <a:path h="5943153" w="8038950">
                <a:moveTo>
                  <a:pt x="0" y="0"/>
                </a:moveTo>
                <a:lnTo>
                  <a:pt x="8038950" y="0"/>
                </a:lnTo>
                <a:lnTo>
                  <a:pt x="8038950" y="5943152"/>
                </a:lnTo>
                <a:lnTo>
                  <a:pt x="0" y="59431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12236" y="2569615"/>
            <a:ext cx="6412188" cy="16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239"/>
              </a:lnSpc>
            </a:pPr>
            <a:r>
              <a:rPr lang="en-US" b="true" sz="5199">
                <a:solidFill>
                  <a:srgbClr val="FFFFFF"/>
                </a:solidFill>
                <a:latin typeface="Rubik Bold"/>
                <a:ea typeface="Rubik Bold"/>
                <a:cs typeface="Rubik Bold"/>
                <a:sym typeface="Rubik Bold"/>
              </a:rPr>
              <a:t>AI’s Impact on Global Traffic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559180" y="4421223"/>
            <a:ext cx="6259121" cy="2028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12468" indent="-356234" lvl="1">
              <a:lnSpc>
                <a:spcPts val="5312"/>
              </a:lnSpc>
              <a:buFont typeface="Arial"/>
              <a:buChar char="•"/>
            </a:pPr>
            <a:r>
              <a:rPr lang="en-US" sz="32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 will drive 33% of global traffic, with 83% of this traffic indirect.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220350" y="7999321"/>
            <a:ext cx="9120246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D1C33"/>
                </a:solidFill>
                <a:latin typeface="Inter"/>
                <a:ea typeface="Inter"/>
                <a:cs typeface="Inter"/>
                <a:sym typeface="Inter"/>
              </a:rPr>
              <a:t>Nokia Global Traffic Outlook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-1595820" y="-1782102"/>
            <a:ext cx="3564204" cy="356420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051D40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-188217" y="9629775"/>
            <a:ext cx="18476217" cy="657225"/>
            <a:chOff x="0" y="0"/>
            <a:chExt cx="4866164" cy="17309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866164" cy="173096"/>
            </a:xfrm>
            <a:custGeom>
              <a:avLst/>
              <a:gdLst/>
              <a:ahLst/>
              <a:cxnLst/>
              <a:rect r="r" b="b" t="t" l="l"/>
              <a:pathLst>
                <a:path h="173096" w="4866164">
                  <a:moveTo>
                    <a:pt x="0" y="0"/>
                  </a:moveTo>
                  <a:lnTo>
                    <a:pt x="4866164" y="0"/>
                  </a:lnTo>
                  <a:lnTo>
                    <a:pt x="4866164" y="173096"/>
                  </a:lnTo>
                  <a:lnTo>
                    <a:pt x="0" y="173096"/>
                  </a:lnTo>
                  <a:close/>
                </a:path>
              </a:pathLst>
            </a:custGeom>
            <a:solidFill>
              <a:srgbClr val="051D40"/>
            </a:solid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4866164" cy="2207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68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2204" y="7686324"/>
            <a:ext cx="5841799" cy="1153755"/>
          </a:xfrm>
          <a:custGeom>
            <a:avLst/>
            <a:gdLst/>
            <a:ahLst/>
            <a:cxnLst/>
            <a:rect r="r" b="b" t="t" l="l"/>
            <a:pathLst>
              <a:path h="1153755" w="5841799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224860" y="7686324"/>
            <a:ext cx="5841799" cy="1153755"/>
          </a:xfrm>
          <a:custGeom>
            <a:avLst/>
            <a:gdLst/>
            <a:ahLst/>
            <a:cxnLst/>
            <a:rect r="r" b="b" t="t" l="l"/>
            <a:pathLst>
              <a:path h="1153755" w="5841799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213997" y="7686324"/>
            <a:ext cx="5841799" cy="1153755"/>
          </a:xfrm>
          <a:custGeom>
            <a:avLst/>
            <a:gdLst/>
            <a:ahLst/>
            <a:cxnLst/>
            <a:rect r="r" b="b" t="t" l="l"/>
            <a:pathLst>
              <a:path h="1153755" w="5841799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2213997" y="3298645"/>
            <a:ext cx="5841799" cy="6327545"/>
            <a:chOff x="0" y="0"/>
            <a:chExt cx="1554321" cy="168356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54321" cy="1683563"/>
            </a:xfrm>
            <a:custGeom>
              <a:avLst/>
              <a:gdLst/>
              <a:ahLst/>
              <a:cxnLst/>
              <a:rect r="r" b="b" t="t" l="l"/>
              <a:pathLst>
                <a:path h="1683563" w="1554321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625251"/>
                  </a:lnTo>
                  <a:cubicBezTo>
                    <a:pt x="1554321" y="1640716"/>
                    <a:pt x="1548177" y="1655548"/>
                    <a:pt x="1537241" y="1666484"/>
                  </a:cubicBezTo>
                  <a:cubicBezTo>
                    <a:pt x="1526306" y="1677419"/>
                    <a:pt x="1511474" y="1683563"/>
                    <a:pt x="1496009" y="1683563"/>
                  </a:cubicBezTo>
                  <a:lnTo>
                    <a:pt x="58312" y="1683563"/>
                  </a:lnTo>
                  <a:cubicBezTo>
                    <a:pt x="42846" y="1683563"/>
                    <a:pt x="28015" y="1677419"/>
                    <a:pt x="17079" y="1666484"/>
                  </a:cubicBezTo>
                  <a:cubicBezTo>
                    <a:pt x="6144" y="1655548"/>
                    <a:pt x="0" y="1640716"/>
                    <a:pt x="0" y="1625251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1554321" cy="1731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224860" y="3298645"/>
            <a:ext cx="5841799" cy="6327545"/>
            <a:chOff x="0" y="0"/>
            <a:chExt cx="1554321" cy="168356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54321" cy="1683563"/>
            </a:xfrm>
            <a:custGeom>
              <a:avLst/>
              <a:gdLst/>
              <a:ahLst/>
              <a:cxnLst/>
              <a:rect r="r" b="b" t="t" l="l"/>
              <a:pathLst>
                <a:path h="1683563" w="1554321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625251"/>
                  </a:lnTo>
                  <a:cubicBezTo>
                    <a:pt x="1554321" y="1640716"/>
                    <a:pt x="1548177" y="1655548"/>
                    <a:pt x="1537241" y="1666484"/>
                  </a:cubicBezTo>
                  <a:cubicBezTo>
                    <a:pt x="1526306" y="1677419"/>
                    <a:pt x="1511474" y="1683563"/>
                    <a:pt x="1496009" y="1683563"/>
                  </a:cubicBezTo>
                  <a:lnTo>
                    <a:pt x="58312" y="1683563"/>
                  </a:lnTo>
                  <a:cubicBezTo>
                    <a:pt x="42846" y="1683563"/>
                    <a:pt x="28015" y="1677419"/>
                    <a:pt x="17079" y="1666484"/>
                  </a:cubicBezTo>
                  <a:cubicBezTo>
                    <a:pt x="6144" y="1655548"/>
                    <a:pt x="0" y="1640716"/>
                    <a:pt x="0" y="1625251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1554321" cy="1731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232204" y="3298645"/>
            <a:ext cx="5841799" cy="6327545"/>
            <a:chOff x="0" y="0"/>
            <a:chExt cx="1554321" cy="168356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554321" cy="1683563"/>
            </a:xfrm>
            <a:custGeom>
              <a:avLst/>
              <a:gdLst/>
              <a:ahLst/>
              <a:cxnLst/>
              <a:rect r="r" b="b" t="t" l="l"/>
              <a:pathLst>
                <a:path h="1683563" w="1554321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625251"/>
                  </a:lnTo>
                  <a:cubicBezTo>
                    <a:pt x="1554321" y="1640716"/>
                    <a:pt x="1548177" y="1655548"/>
                    <a:pt x="1537241" y="1666484"/>
                  </a:cubicBezTo>
                  <a:cubicBezTo>
                    <a:pt x="1526306" y="1677419"/>
                    <a:pt x="1511474" y="1683563"/>
                    <a:pt x="1496009" y="1683563"/>
                  </a:cubicBezTo>
                  <a:lnTo>
                    <a:pt x="58312" y="1683563"/>
                  </a:lnTo>
                  <a:cubicBezTo>
                    <a:pt x="42846" y="1683563"/>
                    <a:pt x="28015" y="1677419"/>
                    <a:pt x="17079" y="1666484"/>
                  </a:cubicBezTo>
                  <a:cubicBezTo>
                    <a:pt x="6144" y="1655548"/>
                    <a:pt x="0" y="1640716"/>
                    <a:pt x="0" y="1625251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1554321" cy="17311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-2346523" y="-2499302"/>
            <a:ext cx="4693046" cy="4693046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051D40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5573718" y="7940477"/>
            <a:ext cx="4693046" cy="4693046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384604" y="3447950"/>
            <a:ext cx="5570690" cy="3133474"/>
            <a:chOff x="0" y="0"/>
            <a:chExt cx="1128903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287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l="0" t="-9265" r="0" b="-9265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6358655" y="3447950"/>
            <a:ext cx="5570690" cy="3133474"/>
            <a:chOff x="0" y="0"/>
            <a:chExt cx="11289030" cy="6350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1287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l="0" t="-9265" r="0" b="-9265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2349552" y="3446286"/>
            <a:ext cx="5570690" cy="3133474"/>
            <a:chOff x="0" y="0"/>
            <a:chExt cx="11289030" cy="63500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1287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l="0" t="-19006" r="0" b="-19006"/>
              </a:stretch>
            </a:blip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2084357" y="925650"/>
            <a:ext cx="16760197" cy="16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239"/>
              </a:lnSpc>
            </a:pPr>
            <a:r>
              <a:rPr lang="en-US" b="true" sz="5199">
                <a:solidFill>
                  <a:srgbClr val="FFFFFF"/>
                </a:solidFill>
                <a:latin typeface="Rubik Bold"/>
                <a:ea typeface="Rubik Bold"/>
                <a:cs typeface="Rubik Bold"/>
                <a:sym typeface="Rubik Bold"/>
              </a:rPr>
              <a:t>AI Use Cases Beyond Consumer and Business: Impact on Networks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403288" y="7124925"/>
            <a:ext cx="3481425" cy="2334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4983" indent="-237491" lvl="1">
              <a:lnSpc>
                <a:spcPts val="3080"/>
              </a:lnSpc>
              <a:buFont typeface="Arial"/>
              <a:buChar char="•"/>
            </a:pPr>
            <a:r>
              <a:rPr lang="en-US" sz="2200" spc="-44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Industrial IoT</a:t>
            </a:r>
          </a:p>
          <a:p>
            <a:pPr algn="l" marL="474983" indent="-237491" lvl="1">
              <a:lnSpc>
                <a:spcPts val="3080"/>
              </a:lnSpc>
              <a:buFont typeface="Arial"/>
              <a:buChar char="•"/>
            </a:pPr>
            <a:r>
              <a:rPr lang="en-US" sz="2200" spc="-44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Robotics</a:t>
            </a:r>
          </a:p>
          <a:p>
            <a:pPr algn="l" marL="474983" indent="-237491" lvl="1">
              <a:lnSpc>
                <a:spcPts val="3080"/>
              </a:lnSpc>
              <a:buFont typeface="Arial"/>
              <a:buChar char="•"/>
            </a:pPr>
            <a:r>
              <a:rPr lang="en-US" sz="2200" spc="-44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Autonomous Vehicles</a:t>
            </a:r>
          </a:p>
          <a:p>
            <a:pPr algn="l" marL="474983" indent="-237491" lvl="1">
              <a:lnSpc>
                <a:spcPts val="3080"/>
              </a:lnSpc>
              <a:buFont typeface="Arial"/>
              <a:buChar char="•"/>
            </a:pPr>
            <a:r>
              <a:rPr lang="en-US" sz="2200" spc="-44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Smart Cities</a:t>
            </a:r>
          </a:p>
          <a:p>
            <a:pPr algn="l" marL="474983" indent="-237491" lvl="1">
              <a:lnSpc>
                <a:spcPts val="3080"/>
              </a:lnSpc>
              <a:buFont typeface="Arial"/>
              <a:buChar char="•"/>
            </a:pPr>
            <a:r>
              <a:rPr lang="en-US" sz="2200" spc="-44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Medicine</a:t>
            </a:r>
          </a:p>
          <a:p>
            <a:pPr algn="l">
              <a:lnSpc>
                <a:spcPts val="3080"/>
              </a:lnSpc>
              <a:spcBef>
                <a:spcPct val="0"/>
              </a:spcBef>
            </a:pPr>
          </a:p>
        </p:txBody>
      </p:sp>
      <p:sp>
        <p:nvSpPr>
          <p:cNvPr name="TextBox 28" id="28"/>
          <p:cNvSpPr txBox="true"/>
          <p:nvPr/>
        </p:nvSpPr>
        <p:spPr>
          <a:xfrm rot="0">
            <a:off x="13440760" y="7124093"/>
            <a:ext cx="3601312" cy="194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 spc="-44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Air Interface config</a:t>
            </a:r>
          </a:p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 spc="-44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Spectrum Management</a:t>
            </a:r>
          </a:p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 spc="-44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O&amp;M</a:t>
            </a:r>
          </a:p>
          <a:p>
            <a:pPr algn="l" marL="474981" indent="-237491" lvl="1">
              <a:lnSpc>
                <a:spcPts val="3080"/>
              </a:lnSpc>
              <a:buFont typeface="Arial"/>
              <a:buChar char="•"/>
            </a:pPr>
            <a:r>
              <a:rPr lang="en-US" sz="2200" spc="-44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Customized on Demand</a:t>
            </a:r>
          </a:p>
          <a:p>
            <a:pPr algn="l" marL="474981" indent="-237491" lvl="1">
              <a:lnSpc>
                <a:spcPts val="3080"/>
              </a:lnSpc>
              <a:spcBef>
                <a:spcPct val="0"/>
              </a:spcBef>
              <a:buFont typeface="Arial"/>
              <a:buChar char="•"/>
            </a:pPr>
            <a:r>
              <a:rPr lang="en-US" sz="2200" spc="-44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Traffic Management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714400" y="6649595"/>
            <a:ext cx="2877407" cy="399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00"/>
              </a:lnSpc>
              <a:spcBef>
                <a:spcPct val="0"/>
              </a:spcBef>
            </a:pPr>
            <a:r>
              <a:rPr lang="en-US" b="true" sz="2286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Consumer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587049" y="6649595"/>
            <a:ext cx="2877407" cy="399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00"/>
              </a:lnSpc>
              <a:spcBef>
                <a:spcPct val="0"/>
              </a:spcBef>
            </a:pPr>
            <a:r>
              <a:rPr lang="en-US" b="true" sz="2286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Industry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696193" y="6648764"/>
            <a:ext cx="2877407" cy="399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00"/>
              </a:lnSpc>
              <a:spcBef>
                <a:spcPct val="0"/>
              </a:spcBef>
            </a:pPr>
            <a:r>
              <a:rPr lang="en-US" b="true" sz="2286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Networks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414654" y="7177014"/>
            <a:ext cx="3743468" cy="1553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4983" indent="-237491" lvl="1">
              <a:lnSpc>
                <a:spcPts val="3080"/>
              </a:lnSpc>
              <a:buFont typeface="Arial"/>
              <a:buChar char="•"/>
            </a:pPr>
            <a:r>
              <a:rPr lang="en-US" sz="2200" spc="-44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Recommender Systems</a:t>
            </a:r>
          </a:p>
          <a:p>
            <a:pPr algn="l" marL="474983" indent="-237491" lvl="1">
              <a:lnSpc>
                <a:spcPts val="3080"/>
              </a:lnSpc>
              <a:buFont typeface="Arial"/>
              <a:buChar char="•"/>
            </a:pPr>
            <a:r>
              <a:rPr lang="en-US" sz="2200" spc="-44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Gen AI</a:t>
            </a:r>
          </a:p>
          <a:p>
            <a:pPr algn="l" marL="474983" indent="-237491" lvl="1">
              <a:lnSpc>
                <a:spcPts val="3080"/>
              </a:lnSpc>
              <a:buFont typeface="Arial"/>
              <a:buChar char="•"/>
            </a:pPr>
            <a:r>
              <a:rPr lang="en-US" sz="2200" spc="-44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Augmented Reality</a:t>
            </a:r>
          </a:p>
          <a:p>
            <a:pPr algn="l" marL="474983" indent="-237491" lvl="1">
              <a:lnSpc>
                <a:spcPts val="3080"/>
              </a:lnSpc>
              <a:buFont typeface="Arial"/>
              <a:buChar char="•"/>
            </a:pPr>
            <a:r>
              <a:rPr lang="en-US" sz="2200" spc="-44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Speech Recognition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1100" y="1743480"/>
            <a:ext cx="9915004" cy="6800040"/>
          </a:xfrm>
          <a:custGeom>
            <a:avLst/>
            <a:gdLst/>
            <a:ahLst/>
            <a:cxnLst/>
            <a:rect r="r" b="b" t="t" l="l"/>
            <a:pathLst>
              <a:path h="6800040" w="9915004">
                <a:moveTo>
                  <a:pt x="0" y="0"/>
                </a:moveTo>
                <a:lnTo>
                  <a:pt x="9915004" y="0"/>
                </a:lnTo>
                <a:lnTo>
                  <a:pt x="9915004" y="6800040"/>
                </a:lnTo>
                <a:lnTo>
                  <a:pt x="0" y="6800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713256" y="6967512"/>
            <a:ext cx="4129356" cy="2111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true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Cloud Native Functions:</a:t>
            </a:r>
          </a:p>
          <a:p>
            <a:pPr algn="l" marL="431799" indent="-215899" lvl="1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CNFs will replace VNFs, enabling a fully distributed data and compute architecture for scalable and efficient operations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5634446" y="-13335"/>
            <a:ext cx="2653554" cy="10465806"/>
            <a:chOff x="0" y="0"/>
            <a:chExt cx="411105" cy="162142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1105" cy="1621427"/>
            </a:xfrm>
            <a:custGeom>
              <a:avLst/>
              <a:gdLst/>
              <a:ahLst/>
              <a:cxnLst/>
              <a:rect r="r" b="b" t="t" l="l"/>
              <a:pathLst>
                <a:path h="1621427" w="411105">
                  <a:moveTo>
                    <a:pt x="0" y="0"/>
                  </a:moveTo>
                  <a:lnTo>
                    <a:pt x="411105" y="0"/>
                  </a:lnTo>
                  <a:lnTo>
                    <a:pt x="411105" y="1621427"/>
                  </a:lnTo>
                  <a:lnTo>
                    <a:pt x="0" y="1621427"/>
                  </a:lnTo>
                  <a:close/>
                </a:path>
              </a:pathLst>
            </a:custGeom>
            <a:blipFill>
              <a:blip r:embed="rId4"/>
              <a:stretch>
                <a:fillRect l="-465166" t="0" r="-136001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589932" y="7313513"/>
            <a:ext cx="5946973" cy="5946973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007681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1595820" y="-1782102"/>
            <a:ext cx="3564204" cy="356420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007681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028700" y="4233592"/>
            <a:ext cx="2360492" cy="1753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5"/>
              </a:lnSpc>
              <a:spcBef>
                <a:spcPct val="0"/>
              </a:spcBef>
            </a:pPr>
            <a:r>
              <a:rPr lang="en-US" b="true" sz="3353" spc="-67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Core Principles of 6G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527134" y="2189552"/>
            <a:ext cx="2616866" cy="572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5"/>
              </a:lnSpc>
              <a:spcBef>
                <a:spcPct val="0"/>
              </a:spcBef>
            </a:pPr>
            <a:r>
              <a:rPr lang="en-US" b="true" sz="3353" spc="-67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Sustainable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527134" y="4824142"/>
            <a:ext cx="2616866" cy="572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5"/>
              </a:lnSpc>
              <a:spcBef>
                <a:spcPct val="0"/>
              </a:spcBef>
            </a:pPr>
            <a:r>
              <a:rPr lang="en-US" b="true" sz="3353" spc="-67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AI Native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527134" y="7458731"/>
            <a:ext cx="2616866" cy="572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5"/>
              </a:lnSpc>
              <a:spcBef>
                <a:spcPct val="0"/>
              </a:spcBef>
            </a:pPr>
            <a:r>
              <a:rPr lang="en-US" b="true" sz="3353" spc="-67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Cloud Native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713256" y="1855496"/>
            <a:ext cx="4079081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true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6G Benefits Over 5G:</a:t>
            </a:r>
          </a:p>
          <a:p>
            <a:pPr algn="l" marL="431799" indent="-215899" lvl="1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10-100x more energy efficient</a:t>
            </a:r>
          </a:p>
          <a:p>
            <a:pPr algn="l" marL="431799" indent="-215899" lvl="1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2-3x hig</a:t>
            </a:r>
            <a:r>
              <a:rPr lang="en-US" sz="1999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her spectral efficiency</a:t>
            </a:r>
          </a:p>
          <a:p>
            <a:pPr algn="l" marL="431799" indent="-215899" lvl="1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1</a:t>
            </a:r>
            <a:r>
              <a:rPr lang="en-US" sz="1999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0-100 Gbps user speeds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713256" y="4332922"/>
            <a:ext cx="4129356" cy="175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true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AI-Centric Operations:</a:t>
            </a:r>
          </a:p>
          <a:p>
            <a:pPr algn="l" marL="431799" indent="-215899" lvl="1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Seamless AI integration across all network functions, moving from add-ons to a fully embedded AI framework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609834" y="0"/>
            <a:ext cx="5021170" cy="10287000"/>
            <a:chOff x="0" y="0"/>
            <a:chExt cx="1322448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2244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322448">
                  <a:moveTo>
                    <a:pt x="0" y="0"/>
                  </a:moveTo>
                  <a:lnTo>
                    <a:pt x="1322448" y="0"/>
                  </a:lnTo>
                  <a:lnTo>
                    <a:pt x="132244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322448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309311" y="300249"/>
            <a:ext cx="8027935" cy="9598729"/>
            <a:chOff x="0" y="0"/>
            <a:chExt cx="8603361" cy="1028674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2794" y="-127"/>
              <a:ext cx="8606155" cy="10286873"/>
            </a:xfrm>
            <a:custGeom>
              <a:avLst/>
              <a:gdLst/>
              <a:ahLst/>
              <a:cxnLst/>
              <a:rect r="r" b="b" t="t" l="l"/>
              <a:pathLst>
                <a:path h="10286873" w="8606155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2"/>
              <a:stretch>
                <a:fillRect l="-68481" t="0" r="-68481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043683" y="7074186"/>
            <a:ext cx="5946973" cy="5946973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028700" y="1076325"/>
            <a:ext cx="16760197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79"/>
              </a:lnSpc>
              <a:spcBef>
                <a:spcPct val="0"/>
              </a:spcBef>
            </a:pPr>
            <a:r>
              <a:rPr lang="en-US" b="true" sz="5199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Prevailing Thoughts and Questions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-2021770" y="-1977656"/>
            <a:ext cx="3564204" cy="3564204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007681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028700" y="2846912"/>
            <a:ext cx="9482169" cy="2907865"/>
          </a:xfrm>
          <a:custGeom>
            <a:avLst/>
            <a:gdLst/>
            <a:ahLst/>
            <a:cxnLst/>
            <a:rect r="r" b="b" t="t" l="l"/>
            <a:pathLst>
              <a:path h="2907865" w="9482169">
                <a:moveTo>
                  <a:pt x="0" y="0"/>
                </a:moveTo>
                <a:lnTo>
                  <a:pt x="9482169" y="0"/>
                </a:lnTo>
                <a:lnTo>
                  <a:pt x="9482169" y="2907866"/>
                </a:lnTo>
                <a:lnTo>
                  <a:pt x="0" y="2907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28700" y="6350435"/>
            <a:ext cx="9482169" cy="2907865"/>
          </a:xfrm>
          <a:custGeom>
            <a:avLst/>
            <a:gdLst/>
            <a:ahLst/>
            <a:cxnLst/>
            <a:rect r="r" b="b" t="t" l="l"/>
            <a:pathLst>
              <a:path h="2907865" w="9482169">
                <a:moveTo>
                  <a:pt x="0" y="0"/>
                </a:moveTo>
                <a:lnTo>
                  <a:pt x="9482169" y="0"/>
                </a:lnTo>
                <a:lnTo>
                  <a:pt x="9482169" y="2907865"/>
                </a:lnTo>
                <a:lnTo>
                  <a:pt x="0" y="290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409084" y="3453438"/>
            <a:ext cx="2052461" cy="1579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4"/>
              </a:lnSpc>
            </a:pPr>
            <a:r>
              <a:rPr lang="en-US" sz="2699" b="true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Are networks fast</a:t>
            </a:r>
          </a:p>
          <a:p>
            <a:pPr algn="ctr">
              <a:lnSpc>
                <a:spcPts val="3104"/>
              </a:lnSpc>
            </a:pPr>
            <a:r>
              <a:rPr lang="en-US" b="true" sz="2699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enough?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743554" y="3243888"/>
            <a:ext cx="2052461" cy="1969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4"/>
              </a:lnSpc>
            </a:pPr>
            <a:r>
              <a:rPr lang="en-US" b="true" sz="2699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Is latency low enough? How low can it go?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064510" y="3453438"/>
            <a:ext cx="2158980" cy="1579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4"/>
              </a:lnSpc>
            </a:pPr>
            <a:r>
              <a:rPr lang="en-US" b="true" sz="2699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Will Edge Computing solve future challenges?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09084" y="6795353"/>
            <a:ext cx="2052461" cy="1969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4"/>
              </a:lnSpc>
            </a:pPr>
            <a:r>
              <a:rPr lang="en-US" b="true" sz="2699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Is there enough capacity for the future?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623720" y="6621553"/>
            <a:ext cx="2292129" cy="2360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4"/>
              </a:lnSpc>
            </a:pPr>
            <a:r>
              <a:rPr lang="en-US" b="true" sz="2699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How should we approach security with quantum computing?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931361" y="6990615"/>
            <a:ext cx="2292129" cy="1579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4"/>
              </a:lnSpc>
            </a:pPr>
            <a:r>
              <a:rPr lang="en-US" b="true" sz="2699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Where is the Edge? And what about Fog?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70420" y="3517949"/>
            <a:ext cx="10893942" cy="2502659"/>
            <a:chOff x="0" y="0"/>
            <a:chExt cx="3841588" cy="8825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41588" cy="882526"/>
            </a:xfrm>
            <a:custGeom>
              <a:avLst/>
              <a:gdLst/>
              <a:ahLst/>
              <a:cxnLst/>
              <a:rect r="r" b="b" t="t" l="l"/>
              <a:pathLst>
                <a:path h="882526" w="3841588">
                  <a:moveTo>
                    <a:pt x="12081" y="0"/>
                  </a:moveTo>
                  <a:lnTo>
                    <a:pt x="3829506" y="0"/>
                  </a:lnTo>
                  <a:cubicBezTo>
                    <a:pt x="3836179" y="0"/>
                    <a:pt x="3841588" y="5409"/>
                    <a:pt x="3841588" y="12081"/>
                  </a:cubicBezTo>
                  <a:lnTo>
                    <a:pt x="3841588" y="870444"/>
                  </a:lnTo>
                  <a:cubicBezTo>
                    <a:pt x="3841588" y="873649"/>
                    <a:pt x="3840315" y="876721"/>
                    <a:pt x="3838049" y="878987"/>
                  </a:cubicBezTo>
                  <a:cubicBezTo>
                    <a:pt x="3835783" y="881253"/>
                    <a:pt x="3832711" y="882526"/>
                    <a:pt x="3829506" y="882526"/>
                  </a:cubicBezTo>
                  <a:lnTo>
                    <a:pt x="12081" y="882526"/>
                  </a:lnTo>
                  <a:cubicBezTo>
                    <a:pt x="8877" y="882526"/>
                    <a:pt x="5804" y="881253"/>
                    <a:pt x="3539" y="878987"/>
                  </a:cubicBezTo>
                  <a:cubicBezTo>
                    <a:pt x="1273" y="876721"/>
                    <a:pt x="0" y="873649"/>
                    <a:pt x="0" y="870444"/>
                  </a:cubicBezTo>
                  <a:lnTo>
                    <a:pt x="0" y="12081"/>
                  </a:lnTo>
                  <a:cubicBezTo>
                    <a:pt x="0" y="8877"/>
                    <a:pt x="1273" y="5804"/>
                    <a:pt x="3539" y="3539"/>
                  </a:cubicBezTo>
                  <a:cubicBezTo>
                    <a:pt x="5804" y="1273"/>
                    <a:pt x="8877" y="0"/>
                    <a:pt x="12081" y="0"/>
                  </a:cubicBezTo>
                  <a:close/>
                </a:path>
              </a:pathLst>
            </a:custGeom>
            <a:solidFill>
              <a:srgbClr val="CBEAF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3841588" cy="9301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573718" y="7940477"/>
            <a:ext cx="4693046" cy="4693046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8" id="8"/>
          <p:cNvSpPr/>
          <p:nvPr/>
        </p:nvSpPr>
        <p:spPr>
          <a:xfrm>
            <a:off x="4937719" y="3763424"/>
            <a:ext cx="0" cy="1654915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8498289" y="3763424"/>
            <a:ext cx="0" cy="1654915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1270420" y="6237288"/>
            <a:ext cx="10893942" cy="2502659"/>
            <a:chOff x="0" y="0"/>
            <a:chExt cx="3841588" cy="88252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841588" cy="882526"/>
            </a:xfrm>
            <a:custGeom>
              <a:avLst/>
              <a:gdLst/>
              <a:ahLst/>
              <a:cxnLst/>
              <a:rect r="r" b="b" t="t" l="l"/>
              <a:pathLst>
                <a:path h="882526" w="3841588">
                  <a:moveTo>
                    <a:pt x="12081" y="0"/>
                  </a:moveTo>
                  <a:lnTo>
                    <a:pt x="3829506" y="0"/>
                  </a:lnTo>
                  <a:cubicBezTo>
                    <a:pt x="3836179" y="0"/>
                    <a:pt x="3841588" y="5409"/>
                    <a:pt x="3841588" y="12081"/>
                  </a:cubicBezTo>
                  <a:lnTo>
                    <a:pt x="3841588" y="870444"/>
                  </a:lnTo>
                  <a:cubicBezTo>
                    <a:pt x="3841588" y="873649"/>
                    <a:pt x="3840315" y="876721"/>
                    <a:pt x="3838049" y="878987"/>
                  </a:cubicBezTo>
                  <a:cubicBezTo>
                    <a:pt x="3835783" y="881253"/>
                    <a:pt x="3832711" y="882526"/>
                    <a:pt x="3829506" y="882526"/>
                  </a:cubicBezTo>
                  <a:lnTo>
                    <a:pt x="12081" y="882526"/>
                  </a:lnTo>
                  <a:cubicBezTo>
                    <a:pt x="8877" y="882526"/>
                    <a:pt x="5804" y="881253"/>
                    <a:pt x="3539" y="878987"/>
                  </a:cubicBezTo>
                  <a:cubicBezTo>
                    <a:pt x="1273" y="876721"/>
                    <a:pt x="0" y="873649"/>
                    <a:pt x="0" y="870444"/>
                  </a:cubicBezTo>
                  <a:lnTo>
                    <a:pt x="0" y="12081"/>
                  </a:lnTo>
                  <a:cubicBezTo>
                    <a:pt x="0" y="8877"/>
                    <a:pt x="1273" y="5804"/>
                    <a:pt x="3539" y="3539"/>
                  </a:cubicBezTo>
                  <a:cubicBezTo>
                    <a:pt x="5804" y="1273"/>
                    <a:pt x="8877" y="0"/>
                    <a:pt x="12081" y="0"/>
                  </a:cubicBezTo>
                  <a:close/>
                </a:path>
              </a:pathLst>
            </a:custGeom>
            <a:solidFill>
              <a:srgbClr val="CBEAF1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3841588" cy="9301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9"/>
                </a:lnSpc>
              </a:pPr>
            </a:p>
          </p:txBody>
        </p:sp>
      </p:grpSp>
      <p:sp>
        <p:nvSpPr>
          <p:cNvPr name="AutoShape 13" id="13"/>
          <p:cNvSpPr/>
          <p:nvPr/>
        </p:nvSpPr>
        <p:spPr>
          <a:xfrm>
            <a:off x="4937719" y="6482762"/>
            <a:ext cx="0" cy="1654915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>
            <a:off x="8498289" y="6482762"/>
            <a:ext cx="0" cy="1654915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2613158" y="3841779"/>
            <a:ext cx="1071474" cy="1071474"/>
          </a:xfrm>
          <a:custGeom>
            <a:avLst/>
            <a:gdLst/>
            <a:ahLst/>
            <a:cxnLst/>
            <a:rect r="r" b="b" t="t" l="l"/>
            <a:pathLst>
              <a:path h="1071474" w="1071474">
                <a:moveTo>
                  <a:pt x="0" y="0"/>
                </a:moveTo>
                <a:lnTo>
                  <a:pt x="1071475" y="0"/>
                </a:lnTo>
                <a:lnTo>
                  <a:pt x="1071475" y="1071475"/>
                </a:lnTo>
                <a:lnTo>
                  <a:pt x="0" y="1071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158750" y="3750627"/>
            <a:ext cx="1117282" cy="1241425"/>
          </a:xfrm>
          <a:custGeom>
            <a:avLst/>
            <a:gdLst/>
            <a:ahLst/>
            <a:cxnLst/>
            <a:rect r="r" b="b" t="t" l="l"/>
            <a:pathLst>
              <a:path h="1241425" w="1117282">
                <a:moveTo>
                  <a:pt x="0" y="0"/>
                </a:moveTo>
                <a:lnTo>
                  <a:pt x="1117283" y="0"/>
                </a:lnTo>
                <a:lnTo>
                  <a:pt x="1117283" y="1241424"/>
                </a:lnTo>
                <a:lnTo>
                  <a:pt x="0" y="1241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619137" y="3756804"/>
            <a:ext cx="1241425" cy="1241425"/>
          </a:xfrm>
          <a:custGeom>
            <a:avLst/>
            <a:gdLst/>
            <a:ahLst/>
            <a:cxnLst/>
            <a:rect r="r" b="b" t="t" l="l"/>
            <a:pathLst>
              <a:path h="1241425" w="1241425">
                <a:moveTo>
                  <a:pt x="0" y="0"/>
                </a:moveTo>
                <a:lnTo>
                  <a:pt x="1241425" y="0"/>
                </a:lnTo>
                <a:lnTo>
                  <a:pt x="1241425" y="1241425"/>
                </a:lnTo>
                <a:lnTo>
                  <a:pt x="0" y="12414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571538" y="6482762"/>
            <a:ext cx="1113094" cy="1113094"/>
          </a:xfrm>
          <a:custGeom>
            <a:avLst/>
            <a:gdLst/>
            <a:ahLst/>
            <a:cxnLst/>
            <a:rect r="r" b="b" t="t" l="l"/>
            <a:pathLst>
              <a:path h="1113094" w="1113094">
                <a:moveTo>
                  <a:pt x="0" y="0"/>
                </a:moveTo>
                <a:lnTo>
                  <a:pt x="1113095" y="0"/>
                </a:lnTo>
                <a:lnTo>
                  <a:pt x="1113095" y="1113095"/>
                </a:lnTo>
                <a:lnTo>
                  <a:pt x="0" y="11130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6191368" y="6564283"/>
            <a:ext cx="1041994" cy="1031574"/>
          </a:xfrm>
          <a:custGeom>
            <a:avLst/>
            <a:gdLst/>
            <a:ahLst/>
            <a:cxnLst/>
            <a:rect r="r" b="b" t="t" l="l"/>
            <a:pathLst>
              <a:path h="1031574" w="1041994">
                <a:moveTo>
                  <a:pt x="0" y="0"/>
                </a:moveTo>
                <a:lnTo>
                  <a:pt x="1041994" y="0"/>
                </a:lnTo>
                <a:lnTo>
                  <a:pt x="1041994" y="1031574"/>
                </a:lnTo>
                <a:lnTo>
                  <a:pt x="0" y="10315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668993" y="6501987"/>
            <a:ext cx="1141713" cy="1156166"/>
          </a:xfrm>
          <a:custGeom>
            <a:avLst/>
            <a:gdLst/>
            <a:ahLst/>
            <a:cxnLst/>
            <a:rect r="r" b="b" t="t" l="l"/>
            <a:pathLst>
              <a:path h="1156166" w="1141713">
                <a:moveTo>
                  <a:pt x="0" y="0"/>
                </a:moveTo>
                <a:lnTo>
                  <a:pt x="1141713" y="0"/>
                </a:lnTo>
                <a:lnTo>
                  <a:pt x="1141713" y="1156166"/>
                </a:lnTo>
                <a:lnTo>
                  <a:pt x="0" y="1156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4036660" y="-13335"/>
            <a:ext cx="4251340" cy="10465806"/>
            <a:chOff x="0" y="0"/>
            <a:chExt cx="658644" cy="162142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58644" cy="1621427"/>
            </a:xfrm>
            <a:custGeom>
              <a:avLst/>
              <a:gdLst/>
              <a:ahLst/>
              <a:cxnLst/>
              <a:rect r="r" b="b" t="t" l="l"/>
              <a:pathLst>
                <a:path h="1621427" w="658644">
                  <a:moveTo>
                    <a:pt x="0" y="0"/>
                  </a:moveTo>
                  <a:lnTo>
                    <a:pt x="658644" y="0"/>
                  </a:lnTo>
                  <a:lnTo>
                    <a:pt x="658644" y="1621427"/>
                  </a:lnTo>
                  <a:lnTo>
                    <a:pt x="0" y="1621427"/>
                  </a:lnTo>
                  <a:close/>
                </a:path>
              </a:pathLst>
            </a:custGeom>
            <a:blipFill>
              <a:blip r:embed="rId14"/>
              <a:stretch>
                <a:fillRect l="-207659" t="0" r="-129987" b="0"/>
              </a:stretch>
            </a:blip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1270420" y="1019175"/>
            <a:ext cx="11527989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true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Distributed Functions in </a:t>
            </a:r>
          </a:p>
          <a:p>
            <a:pPr algn="l">
              <a:lnSpc>
                <a:spcPts val="6240"/>
              </a:lnSpc>
            </a:pPr>
            <a:r>
              <a:rPr lang="en-US" sz="5200" b="true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Next-Generation Networks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127646" y="5034022"/>
            <a:ext cx="2042500" cy="46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1"/>
              </a:lnSpc>
              <a:spcBef>
                <a:spcPct val="0"/>
              </a:spcBef>
            </a:pPr>
            <a:r>
              <a:rPr lang="en-US" b="true" sz="2708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Networking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884156" y="5034022"/>
            <a:ext cx="1754029" cy="46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1"/>
              </a:lnSpc>
              <a:spcBef>
                <a:spcPct val="0"/>
              </a:spcBef>
            </a:pPr>
            <a:r>
              <a:rPr lang="en-US" b="true" sz="2708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Big Data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362835" y="5034022"/>
            <a:ext cx="1754029" cy="46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1"/>
              </a:lnSpc>
              <a:spcBef>
                <a:spcPct val="0"/>
              </a:spcBef>
            </a:pPr>
            <a:r>
              <a:rPr lang="en-US" b="true" sz="2708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Security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271881" y="7735138"/>
            <a:ext cx="1754029" cy="46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1"/>
              </a:lnSpc>
              <a:spcBef>
                <a:spcPct val="0"/>
              </a:spcBef>
            </a:pPr>
            <a:r>
              <a:rPr lang="en-US" b="true" sz="2708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Sensing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884156" y="7753739"/>
            <a:ext cx="1754029" cy="46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1"/>
              </a:lnSpc>
              <a:spcBef>
                <a:spcPct val="0"/>
              </a:spcBef>
            </a:pPr>
            <a:r>
              <a:rPr lang="en-US" b="true" sz="2708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Compute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362835" y="7753739"/>
            <a:ext cx="1754029" cy="46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1"/>
              </a:lnSpc>
              <a:spcBef>
                <a:spcPct val="0"/>
              </a:spcBef>
            </a:pPr>
            <a:r>
              <a:rPr lang="en-US" b="true" sz="2708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AI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-188217" y="9629775"/>
            <a:ext cx="18476217" cy="657225"/>
            <a:chOff x="0" y="0"/>
            <a:chExt cx="4866164" cy="173096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4866164" cy="173096"/>
            </a:xfrm>
            <a:custGeom>
              <a:avLst/>
              <a:gdLst/>
              <a:ahLst/>
              <a:cxnLst/>
              <a:rect r="r" b="b" t="t" l="l"/>
              <a:pathLst>
                <a:path h="173096" w="4866164">
                  <a:moveTo>
                    <a:pt x="0" y="0"/>
                  </a:moveTo>
                  <a:lnTo>
                    <a:pt x="4866164" y="0"/>
                  </a:lnTo>
                  <a:lnTo>
                    <a:pt x="4866164" y="173096"/>
                  </a:lnTo>
                  <a:lnTo>
                    <a:pt x="0" y="173096"/>
                  </a:lnTo>
                  <a:close/>
                </a:path>
              </a:pathLst>
            </a:custGeom>
            <a:solidFill>
              <a:srgbClr val="AAC638"/>
            </a:solidFill>
            <a:ln cap="sq">
              <a:noFill/>
              <a:prstDash val="solid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0" y="-47625"/>
              <a:ext cx="4866164" cy="2207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95820" y="-1782102"/>
            <a:ext cx="3564204" cy="356420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051D40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99904" y="4194262"/>
            <a:ext cx="4860220" cy="1413369"/>
            <a:chOff x="0" y="0"/>
            <a:chExt cx="3890898" cy="1131487"/>
          </a:xfrm>
        </p:grpSpPr>
        <p:sp>
          <p:nvSpPr>
            <p:cNvPr name="Freeform 6" id="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3890898" cy="1131487"/>
            </a:xfrm>
            <a:custGeom>
              <a:avLst/>
              <a:gdLst/>
              <a:ahLst/>
              <a:cxnLst/>
              <a:rect r="r" b="b" t="t" l="l"/>
              <a:pathLst>
                <a:path h="1131487" w="3890898">
                  <a:moveTo>
                    <a:pt x="3766438" y="1131487"/>
                  </a:moveTo>
                  <a:lnTo>
                    <a:pt x="124460" y="1131487"/>
                  </a:lnTo>
                  <a:cubicBezTo>
                    <a:pt x="55880" y="1131487"/>
                    <a:pt x="0" y="1075607"/>
                    <a:pt x="0" y="10070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66438" y="0"/>
                  </a:lnTo>
                  <a:cubicBezTo>
                    <a:pt x="3835018" y="0"/>
                    <a:pt x="3890898" y="55880"/>
                    <a:pt x="3890898" y="124460"/>
                  </a:cubicBezTo>
                  <a:lnTo>
                    <a:pt x="3890898" y="1007027"/>
                  </a:lnTo>
                  <a:cubicBezTo>
                    <a:pt x="3890898" y="1075607"/>
                    <a:pt x="3835018" y="1131487"/>
                    <a:pt x="3766438" y="1131487"/>
                  </a:cubicBezTo>
                  <a:close/>
                </a:path>
              </a:pathLst>
            </a:custGeom>
            <a:solidFill>
              <a:srgbClr val="EDF0F2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799904" y="5763711"/>
            <a:ext cx="4860220" cy="1413369"/>
            <a:chOff x="0" y="0"/>
            <a:chExt cx="3890898" cy="1131487"/>
          </a:xfrm>
        </p:grpSpPr>
        <p:sp>
          <p:nvSpPr>
            <p:cNvPr name="Freeform 8" id="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3890898" cy="1131487"/>
            </a:xfrm>
            <a:custGeom>
              <a:avLst/>
              <a:gdLst/>
              <a:ahLst/>
              <a:cxnLst/>
              <a:rect r="r" b="b" t="t" l="l"/>
              <a:pathLst>
                <a:path h="1131487" w="3890898">
                  <a:moveTo>
                    <a:pt x="3766438" y="1131487"/>
                  </a:moveTo>
                  <a:lnTo>
                    <a:pt x="124460" y="1131487"/>
                  </a:lnTo>
                  <a:cubicBezTo>
                    <a:pt x="55880" y="1131487"/>
                    <a:pt x="0" y="1075607"/>
                    <a:pt x="0" y="10070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66438" y="0"/>
                  </a:lnTo>
                  <a:cubicBezTo>
                    <a:pt x="3835018" y="0"/>
                    <a:pt x="3890898" y="55880"/>
                    <a:pt x="3890898" y="124460"/>
                  </a:cubicBezTo>
                  <a:lnTo>
                    <a:pt x="3890898" y="1007027"/>
                  </a:lnTo>
                  <a:cubicBezTo>
                    <a:pt x="3890898" y="1075607"/>
                    <a:pt x="3835018" y="1131487"/>
                    <a:pt x="3766438" y="1131487"/>
                  </a:cubicBezTo>
                  <a:close/>
                </a:path>
              </a:pathLst>
            </a:custGeom>
            <a:solidFill>
              <a:srgbClr val="EDF0F2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799904" y="7361208"/>
            <a:ext cx="4860220" cy="1413369"/>
            <a:chOff x="0" y="0"/>
            <a:chExt cx="3890898" cy="1131487"/>
          </a:xfrm>
        </p:grpSpPr>
        <p:sp>
          <p:nvSpPr>
            <p:cNvPr name="Freeform 10" id="1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3890898" cy="1131487"/>
            </a:xfrm>
            <a:custGeom>
              <a:avLst/>
              <a:gdLst/>
              <a:ahLst/>
              <a:cxnLst/>
              <a:rect r="r" b="b" t="t" l="l"/>
              <a:pathLst>
                <a:path h="1131487" w="3890898">
                  <a:moveTo>
                    <a:pt x="3766438" y="1131487"/>
                  </a:moveTo>
                  <a:lnTo>
                    <a:pt x="124460" y="1131487"/>
                  </a:lnTo>
                  <a:cubicBezTo>
                    <a:pt x="55880" y="1131487"/>
                    <a:pt x="0" y="1075607"/>
                    <a:pt x="0" y="10070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66438" y="0"/>
                  </a:lnTo>
                  <a:cubicBezTo>
                    <a:pt x="3835018" y="0"/>
                    <a:pt x="3890898" y="55880"/>
                    <a:pt x="3890898" y="124460"/>
                  </a:cubicBezTo>
                  <a:lnTo>
                    <a:pt x="3890898" y="1007027"/>
                  </a:lnTo>
                  <a:cubicBezTo>
                    <a:pt x="3890898" y="1075607"/>
                    <a:pt x="3835018" y="1131487"/>
                    <a:pt x="3766438" y="1131487"/>
                  </a:cubicBezTo>
                  <a:close/>
                </a:path>
              </a:pathLst>
            </a:custGeom>
            <a:solidFill>
              <a:srgbClr val="EDF0F2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5748101" y="4194262"/>
            <a:ext cx="3948022" cy="1413369"/>
            <a:chOff x="0" y="0"/>
            <a:chExt cx="3160629" cy="1131487"/>
          </a:xfrm>
        </p:grpSpPr>
        <p:sp>
          <p:nvSpPr>
            <p:cNvPr name="Freeform 12" id="1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3160629" cy="1131487"/>
            </a:xfrm>
            <a:custGeom>
              <a:avLst/>
              <a:gdLst/>
              <a:ahLst/>
              <a:cxnLst/>
              <a:rect r="r" b="b" t="t" l="l"/>
              <a:pathLst>
                <a:path h="1131487" w="3160629">
                  <a:moveTo>
                    <a:pt x="3036169" y="1131487"/>
                  </a:moveTo>
                  <a:lnTo>
                    <a:pt x="124460" y="1131487"/>
                  </a:lnTo>
                  <a:cubicBezTo>
                    <a:pt x="55880" y="1131487"/>
                    <a:pt x="0" y="1075607"/>
                    <a:pt x="0" y="10070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36169" y="0"/>
                  </a:lnTo>
                  <a:cubicBezTo>
                    <a:pt x="3104749" y="0"/>
                    <a:pt x="3160629" y="55880"/>
                    <a:pt x="3160629" y="124460"/>
                  </a:cubicBezTo>
                  <a:lnTo>
                    <a:pt x="3160629" y="1007027"/>
                  </a:lnTo>
                  <a:cubicBezTo>
                    <a:pt x="3160629" y="1075607"/>
                    <a:pt x="3104749" y="1131487"/>
                    <a:pt x="3036169" y="1131487"/>
                  </a:cubicBezTo>
                  <a:close/>
                </a:path>
              </a:pathLst>
            </a:custGeom>
            <a:solidFill>
              <a:srgbClr val="EDF0F2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5748101" y="5763711"/>
            <a:ext cx="3948022" cy="1413369"/>
            <a:chOff x="0" y="0"/>
            <a:chExt cx="3160629" cy="1131487"/>
          </a:xfrm>
        </p:grpSpPr>
        <p:sp>
          <p:nvSpPr>
            <p:cNvPr name="Freeform 14" id="1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3160629" cy="1131487"/>
            </a:xfrm>
            <a:custGeom>
              <a:avLst/>
              <a:gdLst/>
              <a:ahLst/>
              <a:cxnLst/>
              <a:rect r="r" b="b" t="t" l="l"/>
              <a:pathLst>
                <a:path h="1131487" w="3160629">
                  <a:moveTo>
                    <a:pt x="3036169" y="1131487"/>
                  </a:moveTo>
                  <a:lnTo>
                    <a:pt x="124460" y="1131487"/>
                  </a:lnTo>
                  <a:cubicBezTo>
                    <a:pt x="55880" y="1131487"/>
                    <a:pt x="0" y="1075607"/>
                    <a:pt x="0" y="10070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36169" y="0"/>
                  </a:lnTo>
                  <a:cubicBezTo>
                    <a:pt x="3104749" y="0"/>
                    <a:pt x="3160629" y="55880"/>
                    <a:pt x="3160629" y="124460"/>
                  </a:cubicBezTo>
                  <a:lnTo>
                    <a:pt x="3160629" y="1007027"/>
                  </a:lnTo>
                  <a:cubicBezTo>
                    <a:pt x="3160629" y="1075607"/>
                    <a:pt x="3104749" y="1131487"/>
                    <a:pt x="3036169" y="1131487"/>
                  </a:cubicBezTo>
                  <a:close/>
                </a:path>
              </a:pathLst>
            </a:custGeom>
            <a:solidFill>
              <a:srgbClr val="EDF0F2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5748101" y="7361208"/>
            <a:ext cx="3948022" cy="1413369"/>
            <a:chOff x="0" y="0"/>
            <a:chExt cx="3160629" cy="1131487"/>
          </a:xfrm>
        </p:grpSpPr>
        <p:sp>
          <p:nvSpPr>
            <p:cNvPr name="Freeform 16" id="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3160629" cy="1131487"/>
            </a:xfrm>
            <a:custGeom>
              <a:avLst/>
              <a:gdLst/>
              <a:ahLst/>
              <a:cxnLst/>
              <a:rect r="r" b="b" t="t" l="l"/>
              <a:pathLst>
                <a:path h="1131487" w="3160629">
                  <a:moveTo>
                    <a:pt x="3036169" y="1131487"/>
                  </a:moveTo>
                  <a:lnTo>
                    <a:pt x="124460" y="1131487"/>
                  </a:lnTo>
                  <a:cubicBezTo>
                    <a:pt x="55880" y="1131487"/>
                    <a:pt x="0" y="1075607"/>
                    <a:pt x="0" y="10070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36169" y="0"/>
                  </a:lnTo>
                  <a:cubicBezTo>
                    <a:pt x="3104749" y="0"/>
                    <a:pt x="3160629" y="55880"/>
                    <a:pt x="3160629" y="124460"/>
                  </a:cubicBezTo>
                  <a:lnTo>
                    <a:pt x="3160629" y="1007027"/>
                  </a:lnTo>
                  <a:cubicBezTo>
                    <a:pt x="3160629" y="1075607"/>
                    <a:pt x="3104749" y="1131487"/>
                    <a:pt x="3036169" y="1131487"/>
                  </a:cubicBezTo>
                  <a:close/>
                </a:path>
              </a:pathLst>
            </a:custGeom>
            <a:solidFill>
              <a:srgbClr val="EDF0F2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041630" y="0"/>
            <a:ext cx="5246370" cy="10275039"/>
            <a:chOff x="0" y="0"/>
            <a:chExt cx="812800" cy="159187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1591873"/>
            </a:xfrm>
            <a:custGeom>
              <a:avLst/>
              <a:gdLst/>
              <a:ahLst/>
              <a:cxnLst/>
              <a:rect r="r" b="b" t="t" l="l"/>
              <a:pathLst>
                <a:path h="159187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591873"/>
                  </a:lnTo>
                  <a:lnTo>
                    <a:pt x="0" y="1591873"/>
                  </a:lnTo>
                  <a:close/>
                </a:path>
              </a:pathLst>
            </a:custGeom>
            <a:blipFill>
              <a:blip r:embed="rId2"/>
              <a:stretch>
                <a:fillRect l="-135256" t="0" r="-112922" b="0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799904" y="2019752"/>
            <a:ext cx="10239294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79"/>
              </a:lnSpc>
              <a:spcBef>
                <a:spcPct val="0"/>
              </a:spcBef>
            </a:pPr>
            <a:r>
              <a:rPr lang="en-US" b="true" sz="5199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Shifting from AI for Networks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72808" y="4381753"/>
            <a:ext cx="3795059" cy="1362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Service and Application Layer</a:t>
            </a:r>
          </a:p>
          <a:p>
            <a:pPr algn="l">
              <a:lnSpc>
                <a:spcPts val="3640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372808" y="5917093"/>
            <a:ext cx="3795059" cy="1362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Network Function Layer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1372808" y="7514590"/>
            <a:ext cx="3795059" cy="1362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Resource Layer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6213479" y="4381753"/>
            <a:ext cx="3082777" cy="1819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Business Requirements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6213479" y="5917093"/>
            <a:ext cx="3082777" cy="1819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Network Capability Provisioning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6213479" y="7514590"/>
            <a:ext cx="3082777" cy="1819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Channel State Perception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</a:p>
        </p:txBody>
      </p:sp>
      <p:sp>
        <p:nvSpPr>
          <p:cNvPr name="TextBox 26" id="26"/>
          <p:cNvSpPr txBox="true"/>
          <p:nvPr/>
        </p:nvSpPr>
        <p:spPr>
          <a:xfrm rot="0">
            <a:off x="6213479" y="3631017"/>
            <a:ext cx="3795059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true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Communication Plane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-188217" y="9629775"/>
            <a:ext cx="18476217" cy="657225"/>
            <a:chOff x="0" y="0"/>
            <a:chExt cx="4866164" cy="173096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4866164" cy="173096"/>
            </a:xfrm>
            <a:custGeom>
              <a:avLst/>
              <a:gdLst/>
              <a:ahLst/>
              <a:cxnLst/>
              <a:rect r="r" b="b" t="t" l="l"/>
              <a:pathLst>
                <a:path h="173096" w="4866164">
                  <a:moveTo>
                    <a:pt x="0" y="0"/>
                  </a:moveTo>
                  <a:lnTo>
                    <a:pt x="4866164" y="0"/>
                  </a:lnTo>
                  <a:lnTo>
                    <a:pt x="4866164" y="173096"/>
                  </a:lnTo>
                  <a:lnTo>
                    <a:pt x="0" y="173096"/>
                  </a:lnTo>
                  <a:close/>
                </a:path>
              </a:pathLst>
            </a:custGeom>
            <a:solidFill>
              <a:srgbClr val="CBEAF1"/>
            </a:solidFill>
            <a:ln cap="sq">
              <a:noFill/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47625"/>
              <a:ext cx="4866164" cy="2207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61701" y="3556087"/>
            <a:ext cx="3688509" cy="1413369"/>
            <a:chOff x="0" y="0"/>
            <a:chExt cx="2952874" cy="1131487"/>
          </a:xfrm>
        </p:grpSpPr>
        <p:sp>
          <p:nvSpPr>
            <p:cNvPr name="Freeform 3" id="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2952874" cy="1131487"/>
            </a:xfrm>
            <a:custGeom>
              <a:avLst/>
              <a:gdLst/>
              <a:ahLst/>
              <a:cxnLst/>
              <a:rect r="r" b="b" t="t" l="l"/>
              <a:pathLst>
                <a:path h="1131487" w="2952874">
                  <a:moveTo>
                    <a:pt x="2828413" y="1131487"/>
                  </a:moveTo>
                  <a:lnTo>
                    <a:pt x="124460" y="1131487"/>
                  </a:lnTo>
                  <a:cubicBezTo>
                    <a:pt x="55880" y="1131487"/>
                    <a:pt x="0" y="1075607"/>
                    <a:pt x="0" y="10070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28414" y="0"/>
                  </a:lnTo>
                  <a:cubicBezTo>
                    <a:pt x="2896994" y="0"/>
                    <a:pt x="2952874" y="55880"/>
                    <a:pt x="2952874" y="124460"/>
                  </a:cubicBezTo>
                  <a:lnTo>
                    <a:pt x="2952874" y="1007027"/>
                  </a:lnTo>
                  <a:cubicBezTo>
                    <a:pt x="2952874" y="1075607"/>
                    <a:pt x="2896994" y="1131487"/>
                    <a:pt x="2828414" y="1131487"/>
                  </a:cubicBezTo>
                  <a:close/>
                </a:path>
              </a:pathLst>
            </a:custGeom>
            <a:solidFill>
              <a:srgbClr val="CBEAF1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861701" y="5125536"/>
            <a:ext cx="3688509" cy="1413369"/>
            <a:chOff x="0" y="0"/>
            <a:chExt cx="2952874" cy="1131487"/>
          </a:xfrm>
        </p:grpSpPr>
        <p:sp>
          <p:nvSpPr>
            <p:cNvPr name="Freeform 5" id="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2952874" cy="1131487"/>
            </a:xfrm>
            <a:custGeom>
              <a:avLst/>
              <a:gdLst/>
              <a:ahLst/>
              <a:cxnLst/>
              <a:rect r="r" b="b" t="t" l="l"/>
              <a:pathLst>
                <a:path h="1131487" w="2952874">
                  <a:moveTo>
                    <a:pt x="2828413" y="1131487"/>
                  </a:moveTo>
                  <a:lnTo>
                    <a:pt x="124460" y="1131487"/>
                  </a:lnTo>
                  <a:cubicBezTo>
                    <a:pt x="55880" y="1131487"/>
                    <a:pt x="0" y="1075607"/>
                    <a:pt x="0" y="10070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28414" y="0"/>
                  </a:lnTo>
                  <a:cubicBezTo>
                    <a:pt x="2896994" y="0"/>
                    <a:pt x="2952874" y="55880"/>
                    <a:pt x="2952874" y="124460"/>
                  </a:cubicBezTo>
                  <a:lnTo>
                    <a:pt x="2952874" y="1007027"/>
                  </a:lnTo>
                  <a:cubicBezTo>
                    <a:pt x="2952874" y="1075607"/>
                    <a:pt x="2896994" y="1131487"/>
                    <a:pt x="2828414" y="1131487"/>
                  </a:cubicBezTo>
                  <a:close/>
                </a:path>
              </a:pathLst>
            </a:custGeom>
            <a:solidFill>
              <a:srgbClr val="CBEAF1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861701" y="6723033"/>
            <a:ext cx="3688509" cy="1413369"/>
            <a:chOff x="0" y="0"/>
            <a:chExt cx="2952874" cy="1131487"/>
          </a:xfrm>
        </p:grpSpPr>
        <p:sp>
          <p:nvSpPr>
            <p:cNvPr name="Freeform 7" id="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2952874" cy="1131487"/>
            </a:xfrm>
            <a:custGeom>
              <a:avLst/>
              <a:gdLst/>
              <a:ahLst/>
              <a:cxnLst/>
              <a:rect r="r" b="b" t="t" l="l"/>
              <a:pathLst>
                <a:path h="1131487" w="2952874">
                  <a:moveTo>
                    <a:pt x="2828413" y="1131487"/>
                  </a:moveTo>
                  <a:lnTo>
                    <a:pt x="124460" y="1131487"/>
                  </a:lnTo>
                  <a:cubicBezTo>
                    <a:pt x="55880" y="1131487"/>
                    <a:pt x="0" y="1075607"/>
                    <a:pt x="0" y="10070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28414" y="0"/>
                  </a:lnTo>
                  <a:cubicBezTo>
                    <a:pt x="2896994" y="0"/>
                    <a:pt x="2952874" y="55880"/>
                    <a:pt x="2952874" y="124460"/>
                  </a:cubicBezTo>
                  <a:lnTo>
                    <a:pt x="2952874" y="1007027"/>
                  </a:lnTo>
                  <a:cubicBezTo>
                    <a:pt x="2952874" y="1075607"/>
                    <a:pt x="2896994" y="1131487"/>
                    <a:pt x="2828414" y="1131487"/>
                  </a:cubicBezTo>
                  <a:close/>
                </a:path>
              </a:pathLst>
            </a:custGeom>
            <a:solidFill>
              <a:srgbClr val="CBEAF1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4851226" y="3574174"/>
            <a:ext cx="3171135" cy="1413369"/>
            <a:chOff x="0" y="0"/>
            <a:chExt cx="2538684" cy="1131487"/>
          </a:xfrm>
        </p:grpSpPr>
        <p:sp>
          <p:nvSpPr>
            <p:cNvPr name="Freeform 9" id="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2538684" cy="1131487"/>
            </a:xfrm>
            <a:custGeom>
              <a:avLst/>
              <a:gdLst/>
              <a:ahLst/>
              <a:cxnLst/>
              <a:rect r="r" b="b" t="t" l="l"/>
              <a:pathLst>
                <a:path h="1131487" w="2538684">
                  <a:moveTo>
                    <a:pt x="2414224" y="1131487"/>
                  </a:moveTo>
                  <a:lnTo>
                    <a:pt x="124460" y="1131487"/>
                  </a:lnTo>
                  <a:cubicBezTo>
                    <a:pt x="55880" y="1131487"/>
                    <a:pt x="0" y="1075607"/>
                    <a:pt x="0" y="10070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14224" y="0"/>
                  </a:lnTo>
                  <a:cubicBezTo>
                    <a:pt x="2482804" y="0"/>
                    <a:pt x="2538684" y="55880"/>
                    <a:pt x="2538684" y="124460"/>
                  </a:cubicBezTo>
                  <a:lnTo>
                    <a:pt x="2538684" y="1007027"/>
                  </a:lnTo>
                  <a:cubicBezTo>
                    <a:pt x="2538684" y="1075607"/>
                    <a:pt x="2482804" y="1131487"/>
                    <a:pt x="2414224" y="1131487"/>
                  </a:cubicBezTo>
                  <a:close/>
                </a:path>
              </a:pathLst>
            </a:custGeom>
            <a:solidFill>
              <a:srgbClr val="EDF0F2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4851226" y="5125536"/>
            <a:ext cx="3171135" cy="1413369"/>
            <a:chOff x="0" y="0"/>
            <a:chExt cx="2538684" cy="1131487"/>
          </a:xfrm>
        </p:grpSpPr>
        <p:sp>
          <p:nvSpPr>
            <p:cNvPr name="Freeform 11" id="1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2538684" cy="1131487"/>
            </a:xfrm>
            <a:custGeom>
              <a:avLst/>
              <a:gdLst/>
              <a:ahLst/>
              <a:cxnLst/>
              <a:rect r="r" b="b" t="t" l="l"/>
              <a:pathLst>
                <a:path h="1131487" w="2538684">
                  <a:moveTo>
                    <a:pt x="2414224" y="1131487"/>
                  </a:moveTo>
                  <a:lnTo>
                    <a:pt x="124460" y="1131487"/>
                  </a:lnTo>
                  <a:cubicBezTo>
                    <a:pt x="55880" y="1131487"/>
                    <a:pt x="0" y="1075607"/>
                    <a:pt x="0" y="10070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14224" y="0"/>
                  </a:lnTo>
                  <a:cubicBezTo>
                    <a:pt x="2482804" y="0"/>
                    <a:pt x="2538684" y="55880"/>
                    <a:pt x="2538684" y="124460"/>
                  </a:cubicBezTo>
                  <a:lnTo>
                    <a:pt x="2538684" y="1007027"/>
                  </a:lnTo>
                  <a:cubicBezTo>
                    <a:pt x="2538684" y="1075607"/>
                    <a:pt x="2482804" y="1131487"/>
                    <a:pt x="2414224" y="1131487"/>
                  </a:cubicBezTo>
                  <a:close/>
                </a:path>
              </a:pathLst>
            </a:custGeom>
            <a:solidFill>
              <a:srgbClr val="EDF0F2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4851226" y="6719880"/>
            <a:ext cx="3171135" cy="1413369"/>
            <a:chOff x="0" y="0"/>
            <a:chExt cx="2538684" cy="1131487"/>
          </a:xfrm>
        </p:grpSpPr>
        <p:sp>
          <p:nvSpPr>
            <p:cNvPr name="Freeform 13" id="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2538684" cy="1131487"/>
            </a:xfrm>
            <a:custGeom>
              <a:avLst/>
              <a:gdLst/>
              <a:ahLst/>
              <a:cxnLst/>
              <a:rect r="r" b="b" t="t" l="l"/>
              <a:pathLst>
                <a:path h="1131487" w="2538684">
                  <a:moveTo>
                    <a:pt x="2414224" y="1131487"/>
                  </a:moveTo>
                  <a:lnTo>
                    <a:pt x="124460" y="1131487"/>
                  </a:lnTo>
                  <a:cubicBezTo>
                    <a:pt x="55880" y="1131487"/>
                    <a:pt x="0" y="1075607"/>
                    <a:pt x="0" y="10070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14224" y="0"/>
                  </a:lnTo>
                  <a:cubicBezTo>
                    <a:pt x="2482804" y="0"/>
                    <a:pt x="2538684" y="55880"/>
                    <a:pt x="2538684" y="124460"/>
                  </a:cubicBezTo>
                  <a:lnTo>
                    <a:pt x="2538684" y="1007027"/>
                  </a:lnTo>
                  <a:cubicBezTo>
                    <a:pt x="2538684" y="1075607"/>
                    <a:pt x="2482804" y="1131487"/>
                    <a:pt x="2414224" y="1131487"/>
                  </a:cubicBezTo>
                  <a:close/>
                </a:path>
              </a:pathLst>
            </a:custGeom>
            <a:solidFill>
              <a:srgbClr val="EDF0F2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8119552" y="3577327"/>
            <a:ext cx="3171135" cy="1413369"/>
            <a:chOff x="0" y="0"/>
            <a:chExt cx="2538684" cy="1131487"/>
          </a:xfrm>
        </p:grpSpPr>
        <p:sp>
          <p:nvSpPr>
            <p:cNvPr name="Freeform 15" id="1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2538684" cy="1131487"/>
            </a:xfrm>
            <a:custGeom>
              <a:avLst/>
              <a:gdLst/>
              <a:ahLst/>
              <a:cxnLst/>
              <a:rect r="r" b="b" t="t" l="l"/>
              <a:pathLst>
                <a:path h="1131487" w="2538684">
                  <a:moveTo>
                    <a:pt x="2414224" y="1131487"/>
                  </a:moveTo>
                  <a:lnTo>
                    <a:pt x="124460" y="1131487"/>
                  </a:lnTo>
                  <a:cubicBezTo>
                    <a:pt x="55880" y="1131487"/>
                    <a:pt x="0" y="1075607"/>
                    <a:pt x="0" y="10070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14224" y="0"/>
                  </a:lnTo>
                  <a:cubicBezTo>
                    <a:pt x="2482804" y="0"/>
                    <a:pt x="2538684" y="55880"/>
                    <a:pt x="2538684" y="124460"/>
                  </a:cubicBezTo>
                  <a:lnTo>
                    <a:pt x="2538684" y="1007027"/>
                  </a:lnTo>
                  <a:cubicBezTo>
                    <a:pt x="2538684" y="1075607"/>
                    <a:pt x="2482804" y="1131487"/>
                    <a:pt x="2414224" y="1131487"/>
                  </a:cubicBezTo>
                  <a:close/>
                </a:path>
              </a:pathLst>
            </a:custGeom>
            <a:solidFill>
              <a:srgbClr val="EDF0F2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8119552" y="5128689"/>
            <a:ext cx="3171135" cy="1413369"/>
            <a:chOff x="0" y="0"/>
            <a:chExt cx="2538684" cy="1131487"/>
          </a:xfrm>
        </p:grpSpPr>
        <p:sp>
          <p:nvSpPr>
            <p:cNvPr name="Freeform 17" id="1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2538684" cy="1131487"/>
            </a:xfrm>
            <a:custGeom>
              <a:avLst/>
              <a:gdLst/>
              <a:ahLst/>
              <a:cxnLst/>
              <a:rect r="r" b="b" t="t" l="l"/>
              <a:pathLst>
                <a:path h="1131487" w="2538684">
                  <a:moveTo>
                    <a:pt x="2414224" y="1131487"/>
                  </a:moveTo>
                  <a:lnTo>
                    <a:pt x="124460" y="1131487"/>
                  </a:lnTo>
                  <a:cubicBezTo>
                    <a:pt x="55880" y="1131487"/>
                    <a:pt x="0" y="1075607"/>
                    <a:pt x="0" y="10070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14224" y="0"/>
                  </a:lnTo>
                  <a:cubicBezTo>
                    <a:pt x="2482804" y="0"/>
                    <a:pt x="2538684" y="55880"/>
                    <a:pt x="2538684" y="124460"/>
                  </a:cubicBezTo>
                  <a:lnTo>
                    <a:pt x="2538684" y="1007027"/>
                  </a:lnTo>
                  <a:cubicBezTo>
                    <a:pt x="2538684" y="1075607"/>
                    <a:pt x="2482804" y="1131487"/>
                    <a:pt x="2414224" y="1131487"/>
                  </a:cubicBezTo>
                  <a:close/>
                </a:path>
              </a:pathLst>
            </a:custGeom>
            <a:solidFill>
              <a:srgbClr val="EDF0F2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8119552" y="6723033"/>
            <a:ext cx="3171135" cy="1413369"/>
            <a:chOff x="0" y="0"/>
            <a:chExt cx="2538684" cy="1131487"/>
          </a:xfrm>
        </p:grpSpPr>
        <p:sp>
          <p:nvSpPr>
            <p:cNvPr name="Freeform 19" id="1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2538684" cy="1131487"/>
            </a:xfrm>
            <a:custGeom>
              <a:avLst/>
              <a:gdLst/>
              <a:ahLst/>
              <a:cxnLst/>
              <a:rect r="r" b="b" t="t" l="l"/>
              <a:pathLst>
                <a:path h="1131487" w="2538684">
                  <a:moveTo>
                    <a:pt x="2414224" y="1131487"/>
                  </a:moveTo>
                  <a:lnTo>
                    <a:pt x="124460" y="1131487"/>
                  </a:lnTo>
                  <a:cubicBezTo>
                    <a:pt x="55880" y="1131487"/>
                    <a:pt x="0" y="1075607"/>
                    <a:pt x="0" y="10070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14224" y="0"/>
                  </a:lnTo>
                  <a:cubicBezTo>
                    <a:pt x="2482804" y="0"/>
                    <a:pt x="2538684" y="55880"/>
                    <a:pt x="2538684" y="124460"/>
                  </a:cubicBezTo>
                  <a:lnTo>
                    <a:pt x="2538684" y="1007027"/>
                  </a:lnTo>
                  <a:cubicBezTo>
                    <a:pt x="2538684" y="1075607"/>
                    <a:pt x="2482804" y="1131487"/>
                    <a:pt x="2414224" y="1131487"/>
                  </a:cubicBezTo>
                  <a:close/>
                </a:path>
              </a:pathLst>
            </a:custGeom>
            <a:solidFill>
              <a:srgbClr val="EDF0F2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1385937" y="3622287"/>
            <a:ext cx="3171135" cy="1413369"/>
            <a:chOff x="0" y="0"/>
            <a:chExt cx="2538684" cy="1131487"/>
          </a:xfrm>
        </p:grpSpPr>
        <p:sp>
          <p:nvSpPr>
            <p:cNvPr name="Freeform 21" id="2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2538684" cy="1131487"/>
            </a:xfrm>
            <a:custGeom>
              <a:avLst/>
              <a:gdLst/>
              <a:ahLst/>
              <a:cxnLst/>
              <a:rect r="r" b="b" t="t" l="l"/>
              <a:pathLst>
                <a:path h="1131487" w="2538684">
                  <a:moveTo>
                    <a:pt x="2414224" y="1131487"/>
                  </a:moveTo>
                  <a:lnTo>
                    <a:pt x="124460" y="1131487"/>
                  </a:lnTo>
                  <a:cubicBezTo>
                    <a:pt x="55880" y="1131487"/>
                    <a:pt x="0" y="1075607"/>
                    <a:pt x="0" y="10070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14224" y="0"/>
                  </a:lnTo>
                  <a:cubicBezTo>
                    <a:pt x="2482804" y="0"/>
                    <a:pt x="2538684" y="55880"/>
                    <a:pt x="2538684" y="124460"/>
                  </a:cubicBezTo>
                  <a:lnTo>
                    <a:pt x="2538684" y="1007027"/>
                  </a:lnTo>
                  <a:cubicBezTo>
                    <a:pt x="2538684" y="1075607"/>
                    <a:pt x="2482804" y="1131487"/>
                    <a:pt x="2414224" y="1131487"/>
                  </a:cubicBezTo>
                  <a:close/>
                </a:path>
              </a:pathLst>
            </a:custGeom>
            <a:solidFill>
              <a:srgbClr val="EDF0F2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11503787" y="3797812"/>
            <a:ext cx="2755207" cy="1480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Demand Perception and Computing Orchestration</a:t>
            </a:r>
          </a:p>
          <a:p>
            <a:pPr algn="l">
              <a:lnSpc>
                <a:spcPts val="2940"/>
              </a:lnSpc>
            </a:pPr>
          </a:p>
        </p:txBody>
      </p:sp>
      <p:grpSp>
        <p:nvGrpSpPr>
          <p:cNvPr name="Group 23" id="23"/>
          <p:cNvGrpSpPr/>
          <p:nvPr/>
        </p:nvGrpSpPr>
        <p:grpSpPr>
          <a:xfrm rot="0">
            <a:off x="11385937" y="5173649"/>
            <a:ext cx="3171135" cy="1413369"/>
            <a:chOff x="0" y="0"/>
            <a:chExt cx="2538684" cy="1131487"/>
          </a:xfrm>
        </p:grpSpPr>
        <p:sp>
          <p:nvSpPr>
            <p:cNvPr name="Freeform 24" id="2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2538684" cy="1131487"/>
            </a:xfrm>
            <a:custGeom>
              <a:avLst/>
              <a:gdLst/>
              <a:ahLst/>
              <a:cxnLst/>
              <a:rect r="r" b="b" t="t" l="l"/>
              <a:pathLst>
                <a:path h="1131487" w="2538684">
                  <a:moveTo>
                    <a:pt x="2414224" y="1131487"/>
                  </a:moveTo>
                  <a:lnTo>
                    <a:pt x="124460" y="1131487"/>
                  </a:lnTo>
                  <a:cubicBezTo>
                    <a:pt x="55880" y="1131487"/>
                    <a:pt x="0" y="1075607"/>
                    <a:pt x="0" y="10070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14224" y="0"/>
                  </a:lnTo>
                  <a:cubicBezTo>
                    <a:pt x="2482804" y="0"/>
                    <a:pt x="2538684" y="55880"/>
                    <a:pt x="2538684" y="124460"/>
                  </a:cubicBezTo>
                  <a:lnTo>
                    <a:pt x="2538684" y="1007027"/>
                  </a:lnTo>
                  <a:cubicBezTo>
                    <a:pt x="2538684" y="1075607"/>
                    <a:pt x="2482804" y="1131487"/>
                    <a:pt x="2414224" y="1131487"/>
                  </a:cubicBezTo>
                  <a:close/>
                </a:path>
              </a:pathLst>
            </a:custGeom>
            <a:solidFill>
              <a:srgbClr val="EDF0F2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385937" y="6767993"/>
            <a:ext cx="3171135" cy="1413369"/>
            <a:chOff x="0" y="0"/>
            <a:chExt cx="2538684" cy="1131487"/>
          </a:xfrm>
        </p:grpSpPr>
        <p:sp>
          <p:nvSpPr>
            <p:cNvPr name="Freeform 26" id="2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2538684" cy="1131487"/>
            </a:xfrm>
            <a:custGeom>
              <a:avLst/>
              <a:gdLst/>
              <a:ahLst/>
              <a:cxnLst/>
              <a:rect r="r" b="b" t="t" l="l"/>
              <a:pathLst>
                <a:path h="1131487" w="2538684">
                  <a:moveTo>
                    <a:pt x="2414224" y="1131487"/>
                  </a:moveTo>
                  <a:lnTo>
                    <a:pt x="124460" y="1131487"/>
                  </a:lnTo>
                  <a:cubicBezTo>
                    <a:pt x="55880" y="1131487"/>
                    <a:pt x="0" y="1075607"/>
                    <a:pt x="0" y="10070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14224" y="0"/>
                  </a:lnTo>
                  <a:cubicBezTo>
                    <a:pt x="2482804" y="0"/>
                    <a:pt x="2538684" y="55880"/>
                    <a:pt x="2538684" y="124460"/>
                  </a:cubicBezTo>
                  <a:lnTo>
                    <a:pt x="2538684" y="1007027"/>
                  </a:lnTo>
                  <a:cubicBezTo>
                    <a:pt x="2538684" y="1075607"/>
                    <a:pt x="2482804" y="1131487"/>
                    <a:pt x="2414224" y="1131487"/>
                  </a:cubicBezTo>
                  <a:close/>
                </a:path>
              </a:pathLst>
            </a:custGeom>
            <a:solidFill>
              <a:srgbClr val="EDF0F2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4654262" y="3625440"/>
            <a:ext cx="3171135" cy="1413369"/>
            <a:chOff x="0" y="0"/>
            <a:chExt cx="2538684" cy="1131487"/>
          </a:xfrm>
        </p:grpSpPr>
        <p:sp>
          <p:nvSpPr>
            <p:cNvPr name="Freeform 28" id="2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2538684" cy="1131487"/>
            </a:xfrm>
            <a:custGeom>
              <a:avLst/>
              <a:gdLst/>
              <a:ahLst/>
              <a:cxnLst/>
              <a:rect r="r" b="b" t="t" l="l"/>
              <a:pathLst>
                <a:path h="1131487" w="2538684">
                  <a:moveTo>
                    <a:pt x="2414224" y="1131487"/>
                  </a:moveTo>
                  <a:lnTo>
                    <a:pt x="124460" y="1131487"/>
                  </a:lnTo>
                  <a:cubicBezTo>
                    <a:pt x="55880" y="1131487"/>
                    <a:pt x="0" y="1075607"/>
                    <a:pt x="0" y="10070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14224" y="0"/>
                  </a:lnTo>
                  <a:cubicBezTo>
                    <a:pt x="2482804" y="0"/>
                    <a:pt x="2538684" y="55880"/>
                    <a:pt x="2538684" y="124460"/>
                  </a:cubicBezTo>
                  <a:lnTo>
                    <a:pt x="2538684" y="1007027"/>
                  </a:lnTo>
                  <a:cubicBezTo>
                    <a:pt x="2538684" y="1075607"/>
                    <a:pt x="2482804" y="1131487"/>
                    <a:pt x="2414224" y="1131487"/>
                  </a:cubicBezTo>
                  <a:close/>
                </a:path>
              </a:pathLst>
            </a:custGeom>
            <a:solidFill>
              <a:srgbClr val="EDF0F2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6420234" y="-1717598"/>
            <a:ext cx="3735531" cy="3735531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05C3DE"/>
              </a:solidFill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0" y="8762387"/>
            <a:ext cx="18288000" cy="1486182"/>
            <a:chOff x="0" y="0"/>
            <a:chExt cx="2833290" cy="230248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833290" cy="230248"/>
            </a:xfrm>
            <a:custGeom>
              <a:avLst/>
              <a:gdLst/>
              <a:ahLst/>
              <a:cxnLst/>
              <a:rect r="r" b="b" t="t" l="l"/>
              <a:pathLst>
                <a:path h="230248" w="2833290">
                  <a:moveTo>
                    <a:pt x="0" y="0"/>
                  </a:moveTo>
                  <a:lnTo>
                    <a:pt x="2833290" y="0"/>
                  </a:lnTo>
                  <a:lnTo>
                    <a:pt x="2833290" y="230248"/>
                  </a:lnTo>
                  <a:lnTo>
                    <a:pt x="0" y="230248"/>
                  </a:lnTo>
                  <a:close/>
                </a:path>
              </a:pathLst>
            </a:custGeom>
            <a:blipFill>
              <a:blip r:embed="rId2"/>
              <a:stretch>
                <a:fillRect l="0" t="-296088" r="0" b="-296088"/>
              </a:stretch>
            </a:blipFill>
          </p:spPr>
        </p:sp>
      </p:grpSp>
      <p:sp>
        <p:nvSpPr>
          <p:cNvPr name="TextBox 34" id="34"/>
          <p:cNvSpPr txBox="true"/>
          <p:nvPr/>
        </p:nvSpPr>
        <p:spPr>
          <a:xfrm rot="0">
            <a:off x="1103961" y="3753103"/>
            <a:ext cx="2880139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Service and Application Layer</a:t>
            </a:r>
          </a:p>
          <a:p>
            <a:pPr algn="l">
              <a:lnSpc>
                <a:spcPts val="2940"/>
              </a:lnSpc>
            </a:pPr>
          </a:p>
        </p:txBody>
      </p:sp>
      <p:sp>
        <p:nvSpPr>
          <p:cNvPr name="TextBox 35" id="35"/>
          <p:cNvSpPr txBox="true"/>
          <p:nvPr/>
        </p:nvSpPr>
        <p:spPr>
          <a:xfrm rot="0">
            <a:off x="1103961" y="5288443"/>
            <a:ext cx="2880139" cy="1480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Network Function Layer</a:t>
            </a:r>
          </a:p>
          <a:p>
            <a:pPr algn="l">
              <a:lnSpc>
                <a:spcPts val="2940"/>
              </a:lnSpc>
            </a:pPr>
          </a:p>
          <a:p>
            <a:pPr algn="l">
              <a:lnSpc>
                <a:spcPts val="2940"/>
              </a:lnSpc>
            </a:pPr>
          </a:p>
        </p:txBody>
      </p:sp>
      <p:sp>
        <p:nvSpPr>
          <p:cNvPr name="TextBox 36" id="36"/>
          <p:cNvSpPr txBox="true"/>
          <p:nvPr/>
        </p:nvSpPr>
        <p:spPr>
          <a:xfrm rot="0">
            <a:off x="1103961" y="6885940"/>
            <a:ext cx="2880139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Resource Layer</a:t>
            </a:r>
          </a:p>
          <a:p>
            <a:pPr algn="l">
              <a:lnSpc>
                <a:spcPts val="2940"/>
              </a:lnSpc>
            </a:pPr>
          </a:p>
          <a:p>
            <a:pPr algn="l">
              <a:lnSpc>
                <a:spcPts val="2940"/>
              </a:lnSpc>
            </a:pPr>
          </a:p>
        </p:txBody>
      </p:sp>
      <p:sp>
        <p:nvSpPr>
          <p:cNvPr name="TextBox 37" id="37"/>
          <p:cNvSpPr txBox="true"/>
          <p:nvPr/>
        </p:nvSpPr>
        <p:spPr>
          <a:xfrm rot="0">
            <a:off x="4969076" y="3749699"/>
            <a:ext cx="2755207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Business Requirements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4969076" y="5301061"/>
            <a:ext cx="2755207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Network Capability Provisioning</a:t>
            </a:r>
          </a:p>
          <a:p>
            <a:pPr algn="l">
              <a:lnSpc>
                <a:spcPts val="2940"/>
              </a:lnSpc>
            </a:pPr>
          </a:p>
        </p:txBody>
      </p:sp>
      <p:sp>
        <p:nvSpPr>
          <p:cNvPr name="TextBox 39" id="39"/>
          <p:cNvSpPr txBox="true"/>
          <p:nvPr/>
        </p:nvSpPr>
        <p:spPr>
          <a:xfrm rot="0">
            <a:off x="4969076" y="6895405"/>
            <a:ext cx="2755207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Channel State Awareness</a:t>
            </a:r>
          </a:p>
          <a:p>
            <a:pPr algn="l">
              <a:lnSpc>
                <a:spcPts val="2940"/>
              </a:lnSpc>
            </a:pPr>
          </a:p>
        </p:txBody>
      </p:sp>
      <p:sp>
        <p:nvSpPr>
          <p:cNvPr name="TextBox 40" id="40"/>
          <p:cNvSpPr txBox="true"/>
          <p:nvPr/>
        </p:nvSpPr>
        <p:spPr>
          <a:xfrm rot="0">
            <a:off x="861701" y="1613120"/>
            <a:ext cx="15883592" cy="800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true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Enabling Networks for AI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8237402" y="3752852"/>
            <a:ext cx="2755207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Business Demand Perception</a:t>
            </a:r>
          </a:p>
          <a:p>
            <a:pPr algn="l">
              <a:lnSpc>
                <a:spcPts val="2940"/>
              </a:lnSpc>
            </a:pPr>
          </a:p>
        </p:txBody>
      </p:sp>
      <p:sp>
        <p:nvSpPr>
          <p:cNvPr name="TextBox 42" id="42"/>
          <p:cNvSpPr txBox="true"/>
          <p:nvPr/>
        </p:nvSpPr>
        <p:spPr>
          <a:xfrm rot="0">
            <a:off x="8237402" y="5304214"/>
            <a:ext cx="2755207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Network State Awareness</a:t>
            </a:r>
          </a:p>
          <a:p>
            <a:pPr algn="l">
              <a:lnSpc>
                <a:spcPts val="2940"/>
              </a:lnSpc>
            </a:pPr>
          </a:p>
        </p:txBody>
      </p:sp>
      <p:sp>
        <p:nvSpPr>
          <p:cNvPr name="TextBox 43" id="43"/>
          <p:cNvSpPr txBox="true"/>
          <p:nvPr/>
        </p:nvSpPr>
        <p:spPr>
          <a:xfrm rot="0">
            <a:off x="8237402" y="6898558"/>
            <a:ext cx="2755207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Resource State Awareness</a:t>
            </a:r>
          </a:p>
          <a:p>
            <a:pPr algn="l">
              <a:lnSpc>
                <a:spcPts val="2940"/>
              </a:lnSpc>
            </a:pPr>
          </a:p>
        </p:txBody>
      </p:sp>
      <p:sp>
        <p:nvSpPr>
          <p:cNvPr name="TextBox 44" id="44"/>
          <p:cNvSpPr txBox="true"/>
          <p:nvPr/>
        </p:nvSpPr>
        <p:spPr>
          <a:xfrm rot="0">
            <a:off x="11503787" y="5349174"/>
            <a:ext cx="2755207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Routing with Compute awareness</a:t>
            </a:r>
          </a:p>
          <a:p>
            <a:pPr algn="l">
              <a:lnSpc>
                <a:spcPts val="2940"/>
              </a:lnSpc>
            </a:pPr>
          </a:p>
        </p:txBody>
      </p:sp>
      <p:sp>
        <p:nvSpPr>
          <p:cNvPr name="TextBox 45" id="45"/>
          <p:cNvSpPr txBox="true"/>
          <p:nvPr/>
        </p:nvSpPr>
        <p:spPr>
          <a:xfrm rot="0">
            <a:off x="11503787" y="6943518"/>
            <a:ext cx="2755207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Computing modelling and state perception</a:t>
            </a:r>
          </a:p>
          <a:p>
            <a:pPr algn="l">
              <a:lnSpc>
                <a:spcPts val="2940"/>
              </a:lnSpc>
            </a:pPr>
          </a:p>
        </p:txBody>
      </p:sp>
      <p:sp>
        <p:nvSpPr>
          <p:cNvPr name="TextBox 46" id="46"/>
          <p:cNvSpPr txBox="true"/>
          <p:nvPr/>
        </p:nvSpPr>
        <p:spPr>
          <a:xfrm rot="0">
            <a:off x="14772112" y="3800965"/>
            <a:ext cx="2755207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Big Data Analysis,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51D40"/>
                </a:solidFill>
                <a:latin typeface="Rubik"/>
                <a:ea typeface="Rubik"/>
                <a:cs typeface="Rubik"/>
                <a:sym typeface="Rubik"/>
              </a:rPr>
              <a:t>AI/ML Algorithm</a:t>
            </a:r>
          </a:p>
          <a:p>
            <a:pPr algn="l">
              <a:lnSpc>
                <a:spcPts val="2940"/>
              </a:lnSpc>
            </a:pPr>
          </a:p>
        </p:txBody>
      </p:sp>
      <p:sp>
        <p:nvSpPr>
          <p:cNvPr name="TextBox 47" id="47"/>
          <p:cNvSpPr txBox="true"/>
          <p:nvPr/>
        </p:nvSpPr>
        <p:spPr>
          <a:xfrm rot="0">
            <a:off x="4969076" y="3084589"/>
            <a:ext cx="305328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 b="true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Communication Plane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8256452" y="3084589"/>
            <a:ext cx="305328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 b="true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Data Plane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1503787" y="3084589"/>
            <a:ext cx="305328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 b="true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Compute Plane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4776147" y="3084589"/>
            <a:ext cx="305328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 b="true">
                <a:solidFill>
                  <a:srgbClr val="051D40"/>
                </a:solidFill>
                <a:latin typeface="Rubik Bold"/>
                <a:ea typeface="Rubik Bold"/>
                <a:cs typeface="Rubik Bold"/>
                <a:sym typeface="Rubik Bold"/>
              </a:rPr>
              <a:t>Intelligence Plane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30544E1717A14B9D63EB6BDE07A190" ma:contentTypeVersion="18" ma:contentTypeDescription="Create a new document." ma:contentTypeScope="" ma:versionID="2e247d34f5ca83769f98f636c92c0042">
  <xsd:schema xmlns:xsd="http://www.w3.org/2001/XMLSchema" xmlns:xs="http://www.w3.org/2001/XMLSchema" xmlns:p="http://schemas.microsoft.com/office/2006/metadata/properties" xmlns:ns2="15af6d95-0c21-46a1-b7b5-ec7856771054" xmlns:ns3="4d39e04f-539d-4b29-a0fa-b476f084603f" targetNamespace="http://schemas.microsoft.com/office/2006/metadata/properties" ma:root="true" ma:fieldsID="f6978c418541f26b667c2d744d4abbfe" ns2:_="" ns3:_="">
    <xsd:import namespace="15af6d95-0c21-46a1-b7b5-ec7856771054"/>
    <xsd:import namespace="4d39e04f-539d-4b29-a0fa-b476f08460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af6d95-0c21-46a1-b7b5-ec78567710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963f6a9-bf9c-43f0-b7bd-5e244946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9e04f-539d-4b29-a0fa-b476f084603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5b91c22-8027-40c0-a2fb-6956b10a21f8}" ma:internalName="TaxCatchAll" ma:showField="CatchAllData" ma:web="4d39e04f-539d-4b29-a0fa-b476f08460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d39e04f-539d-4b29-a0fa-b476f084603f" xsi:nil="true"/>
    <lcf76f155ced4ddcb4097134ff3c332f xmlns="15af6d95-0c21-46a1-b7b5-ec785677105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E438BA2-B23B-4429-A1E6-BD11EFD301FA}"/>
</file>

<file path=customXml/itemProps2.xml><?xml version="1.0" encoding="utf-8"?>
<ds:datastoreItem xmlns:ds="http://schemas.openxmlformats.org/officeDocument/2006/customXml" ds:itemID="{37C76EE0-9748-446B-9287-7BD934229332}"/>
</file>

<file path=customXml/itemProps3.xml><?xml version="1.0" encoding="utf-8"?>
<ds:datastoreItem xmlns:ds="http://schemas.openxmlformats.org/officeDocument/2006/customXml" ds:itemID="{07BE3EC1-5122-49E4-9A22-8FDC2F9F7B8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Enet - HEAnet conference</dc:title>
  <cp:revision>1</cp:revision>
  <dcterms:created xsi:type="dcterms:W3CDTF">2006-08-16T00:00:00Z</dcterms:created>
  <dcterms:modified xsi:type="dcterms:W3CDTF">2011-08-01T06:04:30Z</dcterms:modified>
  <dc:identifier>DAGVgnUXDkU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0x0101000630544E1717A14B9D63EB6BDE07A190</vt:lpwstr>
  </property>
</Properties>
</file>