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6"/>
  </p:notesMasterIdLst>
  <p:sldIdLst>
    <p:sldId id="266" r:id="rId5"/>
    <p:sldId id="579" r:id="rId6"/>
    <p:sldId id="586" r:id="rId7"/>
    <p:sldId id="591" r:id="rId8"/>
    <p:sldId id="588" r:id="rId9"/>
    <p:sldId id="594" r:id="rId10"/>
    <p:sldId id="589" r:id="rId11"/>
    <p:sldId id="590" r:id="rId12"/>
    <p:sldId id="592" r:id="rId13"/>
    <p:sldId id="593"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ADBB77-EE7E-7E36-54B7-41F32DE5583D}" name="Barbara Carroll" initials="BC" userId="S::barbara.carroll@heanet.ie::0f6d864c-9996-4696-99e4-7e7fa05036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7D7"/>
    <a:srgbClr val="224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6"/>
    <p:restoredTop sz="91176"/>
  </p:normalViewPr>
  <p:slideViewPr>
    <p:cSldViewPr snapToGrid="0">
      <p:cViewPr varScale="1">
        <p:scale>
          <a:sx n="67" d="100"/>
          <a:sy n="67" d="100"/>
        </p:scale>
        <p:origin x="1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9AE8-A154-4684-8AE3-31A39F9519E4}" type="datetimeFigureOut">
              <a:rPr lang="en-IE" smtClean="0"/>
              <a:t>14/10/2024</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2A68-7BE7-4A23-BB70-EA9681ECDE5F}" type="slidenum">
              <a:rPr lang="en-IE" smtClean="0"/>
              <a:t>‹#›</a:t>
            </a:fld>
            <a:endParaRPr lang="en-IE" dirty="0"/>
          </a:p>
        </p:txBody>
      </p:sp>
    </p:spTree>
    <p:extLst>
      <p:ext uri="{BB962C8B-B14F-4D97-AF65-F5344CB8AC3E}">
        <p14:creationId xmlns:p14="http://schemas.microsoft.com/office/powerpoint/2010/main" val="203430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nextcloud.com/server/latest/admin_manual/configuration_files/big_file_upload_configuration.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2A68-7BE7-4A23-BB70-EA9681ECDE5F}" type="slidenum">
              <a:rPr lang="en-IE" smtClean="0"/>
              <a:t>1</a:t>
            </a:fld>
            <a:endParaRPr lang="en-IE" dirty="0"/>
          </a:p>
        </p:txBody>
      </p:sp>
    </p:spTree>
    <p:extLst>
      <p:ext uri="{BB962C8B-B14F-4D97-AF65-F5344CB8AC3E}">
        <p14:creationId xmlns:p14="http://schemas.microsoft.com/office/powerpoint/2010/main" val="208788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software components involved are relevant later when you need to tune parameters for data file syncs using the Desktop Client (e.g. Apache (or nginx if using). Not just a single setting that will do the job. Refer to </a:t>
            </a:r>
            <a:r>
              <a:rPr lang="en-IE" dirty="0">
                <a:hlinkClick r:id="rId3"/>
              </a:rPr>
              <a:t>Nextcloud big file upload configuration in the server admin guide</a:t>
            </a:r>
            <a:r>
              <a:rPr lang="en-IE" dirty="0"/>
              <a:t>.</a:t>
            </a:r>
            <a:endParaRPr lang="en-US" dirty="0"/>
          </a:p>
        </p:txBody>
      </p:sp>
      <p:sp>
        <p:nvSpPr>
          <p:cNvPr id="4" name="Slide Number Placeholder 3"/>
          <p:cNvSpPr>
            <a:spLocks noGrp="1"/>
          </p:cNvSpPr>
          <p:nvPr>
            <p:ph type="sldNum" sz="quarter" idx="5"/>
          </p:nvPr>
        </p:nvSpPr>
        <p:spPr/>
        <p:txBody>
          <a:bodyPr/>
          <a:lstStyle/>
          <a:p>
            <a:fld id="{385A2A68-7BE7-4A23-BB70-EA9681ECDE5F}" type="slidenum">
              <a:rPr lang="en-IE" smtClean="0"/>
              <a:t>4</a:t>
            </a:fld>
            <a:endParaRPr lang="en-IE" dirty="0"/>
          </a:p>
        </p:txBody>
      </p:sp>
    </p:spTree>
    <p:extLst>
      <p:ext uri="{BB962C8B-B14F-4D97-AF65-F5344CB8AC3E}">
        <p14:creationId xmlns:p14="http://schemas.microsoft.com/office/powerpoint/2010/main" val="47682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2A68-7BE7-4A23-BB70-EA9681ECDE5F}" type="slidenum">
              <a:rPr lang="en-IE" smtClean="0"/>
              <a:t>5</a:t>
            </a:fld>
            <a:endParaRPr lang="en-IE" dirty="0"/>
          </a:p>
        </p:txBody>
      </p:sp>
    </p:spTree>
    <p:extLst>
      <p:ext uri="{BB962C8B-B14F-4D97-AF65-F5344CB8AC3E}">
        <p14:creationId xmlns:p14="http://schemas.microsoft.com/office/powerpoint/2010/main" val="8132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6018E-2591-AE93-38AD-16AB56426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7B21C-342B-84E5-DBC2-0E2BA41FC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74B74-1321-0900-D694-A1CCA8E72F1E}"/>
              </a:ext>
            </a:extLst>
          </p:cNvPr>
          <p:cNvSpPr>
            <a:spLocks noGrp="1"/>
          </p:cNvSpPr>
          <p:nvPr>
            <p:ph type="body" idx="1"/>
          </p:nvPr>
        </p:nvSpPr>
        <p:spPr/>
        <p:txBody>
          <a:bodyPr/>
          <a:lstStyle/>
          <a:p>
            <a:pPr marL="228600" indent="-228600">
              <a:buAutoNum type="arabicPeriod"/>
            </a:pPr>
            <a:r>
              <a:rPr lang="en-US" dirty="0"/>
              <a:t>B2ACCESS central landing page for IRLDAT users on national pilot (ICHEC, SETU, UCC).</a:t>
            </a:r>
          </a:p>
          <a:p>
            <a:pPr marL="228600" indent="-228600">
              <a:buAutoNum type="arabicPeriod"/>
            </a:pPr>
            <a:r>
              <a:rPr lang="en-US" dirty="0"/>
              <a:t>Enter Staff institute credentials using the institute identity provider (IDP) – Keycloak in this example.</a:t>
            </a:r>
          </a:p>
          <a:p>
            <a:pPr marL="228600" indent="-228600">
              <a:buAutoNum type="arabicPeriod"/>
            </a:pPr>
            <a:r>
              <a:rPr lang="en-US" dirty="0"/>
              <a:t>Enter MFA second factor (HSM) or Software Application soft token (e.g. Google Authenticator).</a:t>
            </a:r>
          </a:p>
          <a:p>
            <a:pPr marL="228600" indent="-228600">
              <a:buAutoNum type="arabicPeriod"/>
            </a:pPr>
            <a:r>
              <a:rPr lang="en-US" dirty="0"/>
              <a:t>Redirect user to Nextcloud IRLDAT landing page.</a:t>
            </a:r>
          </a:p>
        </p:txBody>
      </p:sp>
      <p:sp>
        <p:nvSpPr>
          <p:cNvPr id="4" name="Slide Number Placeholder 3">
            <a:extLst>
              <a:ext uri="{FF2B5EF4-FFF2-40B4-BE49-F238E27FC236}">
                <a16:creationId xmlns:a16="http://schemas.microsoft.com/office/drawing/2014/main" id="{134893E5-51B9-AAF6-2D64-8153C4EF72CA}"/>
              </a:ext>
            </a:extLst>
          </p:cNvPr>
          <p:cNvSpPr>
            <a:spLocks noGrp="1"/>
          </p:cNvSpPr>
          <p:nvPr>
            <p:ph type="sldNum" sz="quarter" idx="5"/>
          </p:nvPr>
        </p:nvSpPr>
        <p:spPr/>
        <p:txBody>
          <a:bodyPr/>
          <a:lstStyle/>
          <a:p>
            <a:fld id="{385A2A68-7BE7-4A23-BB70-EA9681ECDE5F}" type="slidenum">
              <a:rPr lang="en-IE" smtClean="0"/>
              <a:t>6</a:t>
            </a:fld>
            <a:endParaRPr lang="en-IE" dirty="0"/>
          </a:p>
        </p:txBody>
      </p:sp>
    </p:spTree>
    <p:extLst>
      <p:ext uri="{BB962C8B-B14F-4D97-AF65-F5344CB8AC3E}">
        <p14:creationId xmlns:p14="http://schemas.microsoft.com/office/powerpoint/2010/main" val="56538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E9AC-8896-93D5-273F-72FEB63A3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7ABF7-BB6C-DDAD-8AA1-61AEEB1F6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42CC6-CE57-5BA5-FB39-EE6CE7F5671D}"/>
              </a:ext>
            </a:extLst>
          </p:cNvPr>
          <p:cNvSpPr>
            <a:spLocks noGrp="1"/>
          </p:cNvSpPr>
          <p:nvPr>
            <p:ph type="body" idx="1"/>
          </p:nvPr>
        </p:nvSpPr>
        <p:spPr/>
        <p:txBody>
          <a:bodyPr/>
          <a:lstStyle/>
          <a:p>
            <a:r>
              <a:rPr lang="en-US" dirty="0"/>
              <a:t>Refer users to section “Isolating other issues”, second bullet point, from the Nextcloud Desktop Client user guide. https://docs.nextcloud.com/desktop/latest/troubleshooting.html#isolating-other-issues </a:t>
            </a:r>
          </a:p>
        </p:txBody>
      </p:sp>
      <p:sp>
        <p:nvSpPr>
          <p:cNvPr id="4" name="Slide Number Placeholder 3">
            <a:extLst>
              <a:ext uri="{FF2B5EF4-FFF2-40B4-BE49-F238E27FC236}">
                <a16:creationId xmlns:a16="http://schemas.microsoft.com/office/drawing/2014/main" id="{B493323F-4AC9-6B04-CE2C-9FC9B0A6A350}"/>
              </a:ext>
            </a:extLst>
          </p:cNvPr>
          <p:cNvSpPr>
            <a:spLocks noGrp="1"/>
          </p:cNvSpPr>
          <p:nvPr>
            <p:ph type="sldNum" sz="quarter" idx="5"/>
          </p:nvPr>
        </p:nvSpPr>
        <p:spPr/>
        <p:txBody>
          <a:bodyPr/>
          <a:lstStyle/>
          <a:p>
            <a:fld id="{385A2A68-7BE7-4A23-BB70-EA9681ECDE5F}" type="slidenum">
              <a:rPr lang="en-IE" smtClean="0"/>
              <a:t>7</a:t>
            </a:fld>
            <a:endParaRPr lang="en-IE" dirty="0"/>
          </a:p>
        </p:txBody>
      </p:sp>
    </p:spTree>
    <p:extLst>
      <p:ext uri="{BB962C8B-B14F-4D97-AF65-F5344CB8AC3E}">
        <p14:creationId xmlns:p14="http://schemas.microsoft.com/office/powerpoint/2010/main" val="282748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079B3-091A-D531-4189-40FA4207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E1EE5-7AAA-E73A-06FC-354EE53B7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AED0D-8FEC-319D-BB90-A2C09DC284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ea typeface="Times New Roman" panose="02020603050405020304" pitchFamily="18" charset="0"/>
                <a:cs typeface="Aptos" panose="020B0004020202020204" pitchFamily="34" charset="0"/>
              </a:rPr>
              <a:t>Have offline slides with the test case problem visual path and solution with all GitHub issue tracker references included for audience members who want to do their own implementations on AWS</a:t>
            </a:r>
            <a:r>
              <a:rPr lang="en-US" dirty="0">
                <a:ea typeface="Times New Roman" panose="02020603050405020304" pitchFamily="18" charset="0"/>
                <a:cs typeface="Aptos" panose="020B0004020202020204" pitchFamily="34" charset="0"/>
              </a:rPr>
              <a:t> as PoC or for own development activity.</a:t>
            </a:r>
            <a:endParaRPr lang="en-IE" dirty="0">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CD2DB687-A0A7-0699-0978-BD87A67E7D99}"/>
              </a:ext>
            </a:extLst>
          </p:cNvPr>
          <p:cNvSpPr>
            <a:spLocks noGrp="1"/>
          </p:cNvSpPr>
          <p:nvPr>
            <p:ph type="sldNum" sz="quarter" idx="5"/>
          </p:nvPr>
        </p:nvSpPr>
        <p:spPr/>
        <p:txBody>
          <a:bodyPr/>
          <a:lstStyle/>
          <a:p>
            <a:fld id="{385A2A68-7BE7-4A23-BB70-EA9681ECDE5F}" type="slidenum">
              <a:rPr lang="en-IE" smtClean="0"/>
              <a:t>8</a:t>
            </a:fld>
            <a:endParaRPr lang="en-IE" dirty="0"/>
          </a:p>
        </p:txBody>
      </p:sp>
    </p:spTree>
    <p:extLst>
      <p:ext uri="{BB962C8B-B14F-4D97-AF65-F5344CB8AC3E}">
        <p14:creationId xmlns:p14="http://schemas.microsoft.com/office/powerpoint/2010/main" val="92309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56CE8-D72F-8863-0E3D-E6EC7BF63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BB116-8603-FFD2-2190-0D30D074C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7EA53-833C-57EA-CD27-EBC21D3E39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B2110B06-6408-44BA-2021-00FB958A509E}"/>
              </a:ext>
            </a:extLst>
          </p:cNvPr>
          <p:cNvSpPr>
            <a:spLocks noGrp="1"/>
          </p:cNvSpPr>
          <p:nvPr>
            <p:ph type="sldNum" sz="quarter" idx="5"/>
          </p:nvPr>
        </p:nvSpPr>
        <p:spPr/>
        <p:txBody>
          <a:bodyPr/>
          <a:lstStyle/>
          <a:p>
            <a:fld id="{385A2A68-7BE7-4A23-BB70-EA9681ECDE5F}" type="slidenum">
              <a:rPr lang="en-IE" smtClean="0"/>
              <a:t>9</a:t>
            </a:fld>
            <a:endParaRPr lang="en-IE" dirty="0"/>
          </a:p>
        </p:txBody>
      </p:sp>
    </p:spTree>
    <p:extLst>
      <p:ext uri="{BB962C8B-B14F-4D97-AF65-F5344CB8AC3E}">
        <p14:creationId xmlns:p14="http://schemas.microsoft.com/office/powerpoint/2010/main" val="102961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FCF02-5E7B-41FA-31D8-F7E15FAB6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68D0C-3669-F195-BD95-30C3A6792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93F03-DFC1-D030-44E7-0DD3E75293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Times New Roman" panose="02020603050405020304" pitchFamily="18" charset="0"/>
                <a:cs typeface="Aptos" panose="020B0004020202020204" pitchFamily="34" charset="0"/>
              </a:rPr>
              <a:t>Have offline deck and reference web updater and CLI via demo system.</a:t>
            </a:r>
            <a:endParaRPr lang="en-IE" dirty="0">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7F304609-E1B2-E550-4DFB-3A5F4653C2C7}"/>
              </a:ext>
            </a:extLst>
          </p:cNvPr>
          <p:cNvSpPr>
            <a:spLocks noGrp="1"/>
          </p:cNvSpPr>
          <p:nvPr>
            <p:ph type="sldNum" sz="quarter" idx="5"/>
          </p:nvPr>
        </p:nvSpPr>
        <p:spPr/>
        <p:txBody>
          <a:bodyPr/>
          <a:lstStyle/>
          <a:p>
            <a:fld id="{385A2A68-7BE7-4A23-BB70-EA9681ECDE5F}" type="slidenum">
              <a:rPr lang="en-IE" smtClean="0"/>
              <a:t>10</a:t>
            </a:fld>
            <a:endParaRPr lang="en-IE" dirty="0"/>
          </a:p>
        </p:txBody>
      </p:sp>
    </p:spTree>
    <p:extLst>
      <p:ext uri="{BB962C8B-B14F-4D97-AF65-F5344CB8AC3E}">
        <p14:creationId xmlns:p14="http://schemas.microsoft.com/office/powerpoint/2010/main" val="1772369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o Logo">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p:nvPicPr>
        <p:blipFill>
          <a:blip r:embed="rId2"/>
          <a:src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02C47F43-7B45-4F49-B81A-3938ABBAE773}"/>
              </a:ext>
            </a:extLst>
          </p:cNvPr>
          <p:cNvSpPr>
            <a:spLocks noGrp="1"/>
          </p:cNvSpPr>
          <p:nvPr>
            <p:ph type="ctrTitle"/>
          </p:nvPr>
        </p:nvSpPr>
        <p:spPr>
          <a:xfrm>
            <a:off x="772160" y="1122363"/>
            <a:ext cx="6055360" cy="2387600"/>
          </a:xfrm>
        </p:spPr>
        <p:txBody>
          <a:bodyPr anchor="b"/>
          <a:lstStyle>
            <a:lvl1pPr algn="ctr">
              <a:defRPr sz="60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097B176-1518-684A-AC3E-8AEAA5D35D96}"/>
              </a:ext>
            </a:extLst>
          </p:cNvPr>
          <p:cNvSpPr>
            <a:spLocks noGrp="1"/>
          </p:cNvSpPr>
          <p:nvPr>
            <p:ph type="subTitle" idx="1"/>
          </p:nvPr>
        </p:nvSpPr>
        <p:spPr>
          <a:xfrm>
            <a:off x="772160" y="3602038"/>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2D02C7B4-6233-4B84-AA21-E5325F311F4F}"/>
              </a:ext>
            </a:extLst>
          </p:cNvPr>
          <p:cNvPicPr>
            <a:picLocks noChangeAspect="1"/>
          </p:cNvPicPr>
          <p:nvPr userDrawn="1"/>
        </p:nvPicPr>
        <p:blipFill>
          <a:blip r:embed="rId2"/>
          <a:srcRect/>
          <a:stretch/>
        </p:blipFill>
        <p:spPr>
          <a:xfrm>
            <a:off x="0" y="6350"/>
            <a:ext cx="12192000" cy="6851650"/>
          </a:xfrm>
          <a:prstGeom prst="rect">
            <a:avLst/>
          </a:prstGeom>
        </p:spPr>
      </p:pic>
    </p:spTree>
    <p:extLst>
      <p:ext uri="{BB962C8B-B14F-4D97-AF65-F5344CB8AC3E}">
        <p14:creationId xmlns:p14="http://schemas.microsoft.com/office/powerpoint/2010/main" val="277820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userDrawn="1"/>
        </p:nvPicPr>
        <p:blipFill>
          <a:blip r:embed="rId2"/>
          <a:srcRect/>
          <a:stretch/>
        </p:blipFill>
        <p:spPr>
          <a:xfrm>
            <a:off x="0" y="6350"/>
            <a:ext cx="12192000" cy="6851650"/>
          </a:xfrm>
          <a:prstGeom prst="rect">
            <a:avLst/>
          </a:prstGeom>
        </p:spPr>
      </p:pic>
      <p:pic>
        <p:nvPicPr>
          <p:cNvPr id="5" name="Picture 4">
            <a:extLst>
              <a:ext uri="{FF2B5EF4-FFF2-40B4-BE49-F238E27FC236}">
                <a16:creationId xmlns:a16="http://schemas.microsoft.com/office/drawing/2014/main" id="{192604A0-4DCE-E246-9371-01C214AF6BFC}"/>
              </a:ext>
            </a:extLst>
          </p:cNvPr>
          <p:cNvPicPr>
            <a:picLocks noChangeAspect="1"/>
          </p:cNvPicPr>
          <p:nvPr userDrawn="1"/>
        </p:nvPicPr>
        <p:blipFill>
          <a:blip r:embed="rId3"/>
          <a:stretch>
            <a:fillRect/>
          </a:stretch>
        </p:blipFill>
        <p:spPr>
          <a:xfrm>
            <a:off x="1887417" y="927220"/>
            <a:ext cx="3824845" cy="1574561"/>
          </a:xfrm>
          <a:prstGeom prst="rect">
            <a:avLst/>
          </a:prstGeom>
        </p:spPr>
      </p:pic>
      <p:sp>
        <p:nvSpPr>
          <p:cNvPr id="9" name="Title 1">
            <a:extLst>
              <a:ext uri="{FF2B5EF4-FFF2-40B4-BE49-F238E27FC236}">
                <a16:creationId xmlns:a16="http://schemas.microsoft.com/office/drawing/2014/main" id="{7429D5AD-2FE9-6C42-AAB6-D988AD090B1E}"/>
              </a:ext>
            </a:extLst>
          </p:cNvPr>
          <p:cNvSpPr>
            <a:spLocks noGrp="1"/>
          </p:cNvSpPr>
          <p:nvPr>
            <p:ph type="ctrTitle"/>
          </p:nvPr>
        </p:nvSpPr>
        <p:spPr>
          <a:xfrm>
            <a:off x="772160" y="2501781"/>
            <a:ext cx="6055360" cy="2121020"/>
          </a:xfrm>
        </p:spPr>
        <p:txBody>
          <a:bodyPr anchor="b"/>
          <a:lstStyle>
            <a:lvl1pPr algn="ctr">
              <a:defRPr sz="6000" baseline="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790F804A-C6B1-7442-ADAE-B7FF269AA152}"/>
              </a:ext>
            </a:extLst>
          </p:cNvPr>
          <p:cNvSpPr>
            <a:spLocks noGrp="1"/>
          </p:cNvSpPr>
          <p:nvPr>
            <p:ph type="subTitle" idx="1"/>
          </p:nvPr>
        </p:nvSpPr>
        <p:spPr>
          <a:xfrm>
            <a:off x="772160" y="4714876"/>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2980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0" y="0"/>
            <a:ext cx="3811588" cy="6858000"/>
          </a:xfrm>
        </p:spPr>
        <p:txBody>
          <a:bodyPr/>
          <a:lstStyle/>
          <a:p>
            <a:r>
              <a:rPr lang="en-US" dirty="0"/>
              <a:t>Click icon to add picture</a:t>
            </a:r>
          </a:p>
        </p:txBody>
      </p:sp>
      <p:sp>
        <p:nvSpPr>
          <p:cNvPr id="12" name="Date Placeholder 4">
            <a:extLst>
              <a:ext uri="{FF2B5EF4-FFF2-40B4-BE49-F238E27FC236}">
                <a16:creationId xmlns:a16="http://schemas.microsoft.com/office/drawing/2014/main" id="{736DB356-2B28-0B49-99AC-5261D68DF14C}"/>
              </a:ext>
            </a:extLst>
          </p:cNvPr>
          <p:cNvSpPr>
            <a:spLocks noGrp="1"/>
          </p:cNvSpPr>
          <p:nvPr>
            <p:ph type="dt" sz="half" idx="2"/>
          </p:nvPr>
        </p:nvSpPr>
        <p:spPr>
          <a:xfrm>
            <a:off x="4287520" y="6356350"/>
            <a:ext cx="2458720" cy="365125"/>
          </a:xfrm>
          <a:prstGeom prst="rect">
            <a:avLst/>
          </a:prstGeom>
        </p:spPr>
        <p:txBody>
          <a:bodyPr/>
          <a:lstStyle>
            <a:lvl1pPr>
              <a:defRPr/>
            </a:lvl1pPr>
          </a:lstStyle>
          <a:p>
            <a:fld id="{60A7E3A7-EC6F-3142-AA0A-6B1E9A4ABBDF}" type="datetime3">
              <a:rPr lang="en-IE" smtClean="0"/>
              <a:pPr/>
              <a:t>14 October 2024</a:t>
            </a:fld>
            <a:endParaRPr lang="en-US" dirty="0"/>
          </a:p>
        </p:txBody>
      </p:sp>
      <p:sp>
        <p:nvSpPr>
          <p:cNvPr id="13" name="Slide Number Placeholder 6">
            <a:extLst>
              <a:ext uri="{FF2B5EF4-FFF2-40B4-BE49-F238E27FC236}">
                <a16:creationId xmlns:a16="http://schemas.microsoft.com/office/drawing/2014/main" id="{C26A0C62-F633-874C-A15A-D1A68C630D8B}"/>
              </a:ext>
            </a:extLst>
          </p:cNvPr>
          <p:cNvSpPr>
            <a:spLocks noGrp="1"/>
          </p:cNvSpPr>
          <p:nvPr>
            <p:ph type="sldNum" sz="quarter" idx="4"/>
          </p:nvPr>
        </p:nvSpPr>
        <p:spPr>
          <a:xfrm>
            <a:off x="6969760" y="6356350"/>
            <a:ext cx="2077720" cy="365125"/>
          </a:xfrm>
          <a:prstGeom prst="rect">
            <a:avLst/>
          </a:prstGeom>
        </p:spPr>
        <p:txBody>
          <a:bodyPr/>
          <a:lstStyle>
            <a:lvl1pPr algn="r">
              <a:defRPr/>
            </a:lvl1pPr>
          </a:lstStyle>
          <a:p>
            <a:fld id="{FC7BA54B-393B-7746-BEB6-A7E84BC93482}" type="slidenum">
              <a:rPr lang="en-US" smtClean="0"/>
              <a:pPr/>
              <a:t>‹#›</a:t>
            </a:fld>
            <a:endParaRPr lang="en-US" dirty="0"/>
          </a:p>
        </p:txBody>
      </p:sp>
    </p:spTree>
    <p:extLst>
      <p:ext uri="{BB962C8B-B14F-4D97-AF65-F5344CB8AC3E}">
        <p14:creationId xmlns:p14="http://schemas.microsoft.com/office/powerpoint/2010/main" val="410288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Lef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userDrawn="1"/>
        </p:nvPicPr>
        <p:blipFill>
          <a:blip r:embed="rId2"/>
          <a:stretch>
            <a:fillRect/>
          </a:stretch>
        </p:blipFill>
        <p:spPr>
          <a:xfrm>
            <a:off x="0" y="3175"/>
            <a:ext cx="12192000" cy="6872638"/>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04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6B549-7095-444D-B599-A1315154CCCE}"/>
              </a:ext>
            </a:extLst>
          </p:cNvPr>
          <p:cNvPicPr>
            <a:picLocks noChangeAspect="1"/>
          </p:cNvPicPr>
          <p:nvPr userDrawn="1"/>
        </p:nvPicPr>
        <p:blipFill>
          <a:blip r:embed="rId2"/>
          <a:stretch>
            <a:fill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01040" y="365125"/>
            <a:ext cx="726717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01040" y="1825625"/>
            <a:ext cx="72671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8380412" y="0"/>
            <a:ext cx="3811588" cy="6858000"/>
          </a:xfrm>
        </p:spPr>
        <p:txBody>
          <a:bodyPr/>
          <a:lstStyle/>
          <a:p>
            <a:r>
              <a:rPr lang="en-US" dirty="0"/>
              <a:t>Click icon to add picture</a:t>
            </a:r>
          </a:p>
        </p:txBody>
      </p:sp>
      <p:sp>
        <p:nvSpPr>
          <p:cNvPr id="7" name="Date Placeholder 4">
            <a:extLst>
              <a:ext uri="{FF2B5EF4-FFF2-40B4-BE49-F238E27FC236}">
                <a16:creationId xmlns:a16="http://schemas.microsoft.com/office/drawing/2014/main" id="{F07D8A17-3BEE-6148-9B03-46CCD27D40EC}"/>
              </a:ext>
            </a:extLst>
          </p:cNvPr>
          <p:cNvSpPr>
            <a:spLocks noGrp="1"/>
          </p:cNvSpPr>
          <p:nvPr>
            <p:ph type="dt" sz="half" idx="2"/>
          </p:nvPr>
        </p:nvSpPr>
        <p:spPr>
          <a:xfrm>
            <a:off x="3208250" y="6356350"/>
            <a:ext cx="2458720" cy="365125"/>
          </a:xfrm>
          <a:prstGeom prst="rect">
            <a:avLst/>
          </a:prstGeom>
        </p:spPr>
        <p:txBody>
          <a:bodyPr/>
          <a:lstStyle>
            <a:lvl1pPr>
              <a:defRPr/>
            </a:lvl1pPr>
          </a:lstStyle>
          <a:p>
            <a:fld id="{60A7E3A7-EC6F-3142-AA0A-6B1E9A4ABBDF}" type="datetime3">
              <a:rPr lang="en-IE" smtClean="0"/>
              <a:pPr/>
              <a:t>14 October 2024</a:t>
            </a:fld>
            <a:endParaRPr lang="en-US" dirty="0"/>
          </a:p>
        </p:txBody>
      </p:sp>
      <p:sp>
        <p:nvSpPr>
          <p:cNvPr id="8" name="Slide Number Placeholder 6">
            <a:extLst>
              <a:ext uri="{FF2B5EF4-FFF2-40B4-BE49-F238E27FC236}">
                <a16:creationId xmlns:a16="http://schemas.microsoft.com/office/drawing/2014/main" id="{DC8352FA-C4C0-1E4C-805A-CA70A61DC866}"/>
              </a:ext>
            </a:extLst>
          </p:cNvPr>
          <p:cNvSpPr>
            <a:spLocks noGrp="1"/>
          </p:cNvSpPr>
          <p:nvPr>
            <p:ph type="sldNum" sz="quarter" idx="4"/>
          </p:nvPr>
        </p:nvSpPr>
        <p:spPr>
          <a:xfrm>
            <a:off x="5890490" y="6356350"/>
            <a:ext cx="2077720" cy="365125"/>
          </a:xfrm>
          <a:prstGeom prst="rect">
            <a:avLst/>
          </a:prstGeom>
        </p:spPr>
        <p:txBody>
          <a:bodyPr/>
          <a:lstStyle>
            <a:lvl1pPr algn="r">
              <a:defRPr/>
            </a:lvl1pPr>
          </a:lstStyle>
          <a:p>
            <a:fld id="{FC7BA54B-393B-7746-BEB6-A7E84BC93482}" type="slidenum">
              <a:rPr lang="en-US" smtClean="0"/>
              <a:pPr/>
              <a:t>‹#›</a:t>
            </a:fld>
            <a:endParaRPr lang="en-US" dirty="0"/>
          </a:p>
        </p:txBody>
      </p:sp>
    </p:spTree>
    <p:extLst>
      <p:ext uri="{BB962C8B-B14F-4D97-AF65-F5344CB8AC3E}">
        <p14:creationId xmlns:p14="http://schemas.microsoft.com/office/powerpoint/2010/main" val="55988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Righ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userDrawn="1"/>
        </p:nvPicPr>
        <p:blipFill>
          <a:blip r:embed="rId2"/>
          <a:srcRect/>
          <a:stretch/>
        </p:blipFill>
        <p:spPr>
          <a:xfrm>
            <a:off x="0" y="6349"/>
            <a:ext cx="12192000" cy="6869463"/>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5008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s layout 1">
    <p:bg>
      <p:bgPr>
        <a:blipFill dpi="0" rotWithShape="1">
          <a:blip r:embed="rId2">
            <a:lum/>
          </a:blip>
          <a:srcRect/>
          <a:stretch>
            <a:fillRect l="-18000" t="-4000" r="-2000"/>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74F0161-E1A8-714D-BDB4-BCC6DA1E52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225" y="381211"/>
            <a:ext cx="3867607" cy="743535"/>
          </a:xfrm>
          <a:prstGeom prst="rect">
            <a:avLst/>
          </a:prstGeom>
        </p:spPr>
      </p:pic>
      <p:sp>
        <p:nvSpPr>
          <p:cNvPr id="14" name="Rettangolo 13">
            <a:extLst>
              <a:ext uri="{FF2B5EF4-FFF2-40B4-BE49-F238E27FC236}">
                <a16:creationId xmlns:a16="http://schemas.microsoft.com/office/drawing/2014/main" id="{0ACF6475-EAF3-FC4C-9277-98AB506D989E}"/>
              </a:ext>
            </a:extLst>
          </p:cNvPr>
          <p:cNvSpPr/>
          <p:nvPr userDrawn="1"/>
        </p:nvSpPr>
        <p:spPr>
          <a:xfrm flipH="1">
            <a:off x="3" y="476672"/>
            <a:ext cx="229686" cy="576064"/>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75" dirty="0"/>
          </a:p>
        </p:txBody>
      </p:sp>
      <p:sp>
        <p:nvSpPr>
          <p:cNvPr id="9" name="Content Placeholder 2">
            <a:extLst>
              <a:ext uri="{FF2B5EF4-FFF2-40B4-BE49-F238E27FC236}">
                <a16:creationId xmlns:a16="http://schemas.microsoft.com/office/drawing/2014/main" id="{BAC634EC-5A9C-5044-9E3E-B3A0D7A17B68}"/>
              </a:ext>
            </a:extLst>
          </p:cNvPr>
          <p:cNvSpPr>
            <a:spLocks noGrp="1"/>
          </p:cNvSpPr>
          <p:nvPr>
            <p:ph idx="1" hasCustomPrompt="1"/>
          </p:nvPr>
        </p:nvSpPr>
        <p:spPr>
          <a:xfrm>
            <a:off x="606176" y="1412779"/>
            <a:ext cx="11058445" cy="4484787"/>
          </a:xfrm>
          <a:prstGeom prst="rect">
            <a:avLst/>
          </a:prstGeom>
        </p:spPr>
        <p:txBody>
          <a:bodyPr>
            <a:normAutofit/>
          </a:bodyPr>
          <a:lstStyle>
            <a:lvl1pPr marL="318992" indent="-318992">
              <a:buSzPct val="100000"/>
              <a:buFontTx/>
              <a:buBlip>
                <a:blip r:embed="rId4"/>
              </a:buBlip>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91149" indent="-265827">
              <a:buSzPct val="90000"/>
              <a:buFontTx/>
              <a:buBlip>
                <a:blip r:embed="rId4"/>
              </a:buBlip>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063306" indent="-212661">
              <a:buSzPct val="80000"/>
              <a:buFontTx/>
              <a:buBlip>
                <a:blip r:embed="rId4"/>
              </a:buBlip>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488628" marR="0" indent="-212661" algn="l" defTabSz="425322" rtl="0" eaLnBrk="1" fontAlgn="auto" latinLnBrk="0" hangingPunct="1">
              <a:lnSpc>
                <a:spcPct val="100000"/>
              </a:lnSpc>
              <a:spcBef>
                <a:spcPct val="20000"/>
              </a:spcBef>
              <a:spcAft>
                <a:spcPts val="0"/>
              </a:spcAft>
              <a:buClrTx/>
              <a:buSzPct val="70000"/>
              <a:buFontTx/>
              <a:buBlip>
                <a:blip r:embed="rId4"/>
              </a:buBlip>
              <a:tabLst/>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754454" marR="0" indent="-265827" algn="l" defTabSz="425322" rtl="0" eaLnBrk="1" fontAlgn="auto" latinLnBrk="0" hangingPunct="1">
              <a:lnSpc>
                <a:spcPct val="100000"/>
              </a:lnSpc>
              <a:spcBef>
                <a:spcPct val="20000"/>
              </a:spcBef>
              <a:spcAft>
                <a:spcPts val="0"/>
              </a:spcAft>
              <a:buClrTx/>
              <a:buSzPct val="80000"/>
              <a:buFontTx/>
              <a:buBlip>
                <a:blip r:embed="rId4"/>
              </a:buBlip>
              <a:tabLst/>
              <a:defRPr sz="1395" b="0" i="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marL="1488628" marR="0" lvl="3" indent="-212661" algn="l" defTabSz="425322" rtl="0" eaLnBrk="1" fontAlgn="auto" latinLnBrk="0" hangingPunct="1">
              <a:lnSpc>
                <a:spcPct val="100000"/>
              </a:lnSpc>
              <a:spcBef>
                <a:spcPct val="20000"/>
              </a:spcBef>
              <a:spcAft>
                <a:spcPts val="0"/>
              </a:spcAft>
              <a:buClrTx/>
              <a:buSzPct val="70000"/>
              <a:buFontTx/>
              <a:buBlip>
                <a:blip r:embed="rId4"/>
              </a:buBlip>
              <a:tabLst/>
              <a:defRPr/>
            </a:pPr>
            <a:r>
              <a:rPr lang="it-IT" dirty="0" err="1"/>
              <a:t>Fourth</a:t>
            </a:r>
            <a:r>
              <a:rPr lang="it-IT" dirty="0"/>
              <a:t> </a:t>
            </a:r>
            <a:r>
              <a:rPr lang="it-IT" dirty="0" err="1"/>
              <a:t>level</a:t>
            </a:r>
            <a:endParaRPr lang="en-US" dirty="0"/>
          </a:p>
          <a:p>
            <a:pPr lvl="4"/>
            <a:r>
              <a:rPr lang="it-IT" dirty="0" err="1"/>
              <a:t>Fifth</a:t>
            </a:r>
            <a:r>
              <a:rPr lang="it-IT" dirty="0"/>
              <a:t> </a:t>
            </a:r>
            <a:r>
              <a:rPr lang="it-IT" dirty="0" err="1"/>
              <a:t>level</a:t>
            </a:r>
            <a:endParaRPr lang="it-IT" dirty="0"/>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8" name="Date Placeholder 3">
            <a:extLst>
              <a:ext uri="{FF2B5EF4-FFF2-40B4-BE49-F238E27FC236}">
                <a16:creationId xmlns:a16="http://schemas.microsoft.com/office/drawing/2014/main" id="{47C87108-BC77-4941-A62C-F94D8554E768}"/>
              </a:ext>
            </a:extLst>
          </p:cNvPr>
          <p:cNvSpPr>
            <a:spLocks noGrp="1"/>
          </p:cNvSpPr>
          <p:nvPr>
            <p:ph type="dt" sz="half" idx="10"/>
          </p:nvPr>
        </p:nvSpPr>
        <p:spPr>
          <a:xfrm>
            <a:off x="527381" y="6381328"/>
            <a:ext cx="2844800" cy="365125"/>
          </a:xfrm>
          <a:prstGeom prst="rect">
            <a:avLst/>
          </a:prstGeom>
        </p:spPr>
        <p:txBody>
          <a:bodyPr/>
          <a:lstStyle>
            <a:lvl1pPr>
              <a:defRPr sz="931" b="0" i="0">
                <a:solidFill>
                  <a:schemeClr val="tx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D8BD707-D9CF-40AE-B4C6-C98DA3205C09}" type="datetimeFigureOut">
              <a:rPr lang="en-US" smtClean="0"/>
              <a:pPr/>
              <a:t>10/14/24</a:t>
            </a:fld>
            <a:endParaRPr lang="en-US" dirty="0"/>
          </a:p>
        </p:txBody>
      </p:sp>
      <p:cxnSp>
        <p:nvCxnSpPr>
          <p:cNvPr id="19" name="Connettore 1 18">
            <a:extLst>
              <a:ext uri="{FF2B5EF4-FFF2-40B4-BE49-F238E27FC236}">
                <a16:creationId xmlns:a16="http://schemas.microsoft.com/office/drawing/2014/main" id="{82035A79-1B7B-6544-A1D3-181E1E5930CA}"/>
              </a:ext>
            </a:extLst>
          </p:cNvPr>
          <p:cNvCxnSpPr>
            <a:cxnSpLocks/>
          </p:cNvCxnSpPr>
          <p:nvPr userDrawn="1"/>
        </p:nvCxnSpPr>
        <p:spPr>
          <a:xfrm flipH="1">
            <a:off x="1295467" y="6372000"/>
            <a:ext cx="9889099" cy="0"/>
          </a:xfrm>
          <a:prstGeom prst="line">
            <a:avLst/>
          </a:prstGeom>
          <a:ln w="12700">
            <a:solidFill>
              <a:srgbClr val="26377F"/>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a:extLst>
              <a:ext uri="{FF2B5EF4-FFF2-40B4-BE49-F238E27FC236}">
                <a16:creationId xmlns:a16="http://schemas.microsoft.com/office/drawing/2014/main" id="{53739C8B-034F-3E47-BF0B-3A47F41E19E8}"/>
              </a:ext>
            </a:extLst>
          </p:cNvPr>
          <p:cNvSpPr>
            <a:spLocks noGrp="1"/>
          </p:cNvSpPr>
          <p:nvPr>
            <p:ph type="sldNum" sz="quarter" idx="12"/>
          </p:nvPr>
        </p:nvSpPr>
        <p:spPr>
          <a:xfrm>
            <a:off x="10992544" y="6376244"/>
            <a:ext cx="540544" cy="293117"/>
          </a:xfrm>
          <a:prstGeom prst="rect">
            <a:avLst/>
          </a:prstGeom>
        </p:spPr>
        <p:txBody>
          <a:bodyPr/>
          <a:lstStyle>
            <a:lvl1pPr algn="r">
              <a:defRPr sz="931" b="0" i="0">
                <a:solidFill>
                  <a:schemeClr val="tx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US" smtClean="0"/>
              <a:pPr/>
              <a:t>‹#›</a:t>
            </a:fld>
            <a:endParaRPr lang="en-US" dirty="0"/>
          </a:p>
        </p:txBody>
      </p:sp>
      <p:sp>
        <p:nvSpPr>
          <p:cNvPr id="21" name="Segnaposto testo 3">
            <a:extLst>
              <a:ext uri="{FF2B5EF4-FFF2-40B4-BE49-F238E27FC236}">
                <a16:creationId xmlns:a16="http://schemas.microsoft.com/office/drawing/2014/main" id="{2AC9EC50-C324-A747-AF6E-677924BCC473}"/>
              </a:ext>
            </a:extLst>
          </p:cNvPr>
          <p:cNvSpPr>
            <a:spLocks noGrp="1"/>
          </p:cNvSpPr>
          <p:nvPr>
            <p:ph type="body" sz="quarter" idx="14" hasCustomPrompt="1"/>
          </p:nvPr>
        </p:nvSpPr>
        <p:spPr>
          <a:xfrm>
            <a:off x="4751852" y="692699"/>
            <a:ext cx="5286106" cy="313077"/>
          </a:xfrm>
          <a:prstGeom prst="rect">
            <a:avLst/>
          </a:prstGeom>
        </p:spPr>
        <p:txBody>
          <a:bodyPr>
            <a:normAutofit/>
          </a:bodyPr>
          <a:lstStyle>
            <a:lvl1pPr marL="0" indent="0">
              <a:buNone/>
              <a:defRPr sz="186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noProof="0" dirty="0"/>
              <a:t>Click here to add title</a:t>
            </a:r>
            <a:endParaRPr lang="en-GB" dirty="0"/>
          </a:p>
        </p:txBody>
      </p:sp>
    </p:spTree>
    <p:extLst>
      <p:ext uri="{BB962C8B-B14F-4D97-AF65-F5344CB8AC3E}">
        <p14:creationId xmlns:p14="http://schemas.microsoft.com/office/powerpoint/2010/main" val="84942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Logo">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p:nvPicPr>
        <p:blipFill>
          <a:blip r:embed="rId2"/>
          <a:srcRect/>
          <a:stretch/>
        </p:blipFill>
        <p:spPr>
          <a:xfrm>
            <a:off x="0" y="6350"/>
            <a:ext cx="12192000" cy="6851650"/>
          </a:xfrm>
          <a:prstGeom prst="rect">
            <a:avLst/>
          </a:prstGeom>
        </p:spPr>
      </p:pic>
      <p:pic>
        <p:nvPicPr>
          <p:cNvPr id="5" name="Picture 4">
            <a:extLst>
              <a:ext uri="{FF2B5EF4-FFF2-40B4-BE49-F238E27FC236}">
                <a16:creationId xmlns:a16="http://schemas.microsoft.com/office/drawing/2014/main" id="{192604A0-4DCE-E246-9371-01C214AF6BFC}"/>
              </a:ext>
            </a:extLst>
          </p:cNvPr>
          <p:cNvPicPr>
            <a:picLocks noChangeAspect="1"/>
          </p:cNvPicPr>
          <p:nvPr/>
        </p:nvPicPr>
        <p:blipFill>
          <a:blip r:embed="rId3"/>
          <a:stretch>
            <a:fillRect/>
          </a:stretch>
        </p:blipFill>
        <p:spPr>
          <a:xfrm>
            <a:off x="1887417" y="927220"/>
            <a:ext cx="3824845" cy="1574561"/>
          </a:xfrm>
          <a:prstGeom prst="rect">
            <a:avLst/>
          </a:prstGeom>
        </p:spPr>
      </p:pic>
      <p:sp>
        <p:nvSpPr>
          <p:cNvPr id="6" name="Title 1">
            <a:extLst>
              <a:ext uri="{FF2B5EF4-FFF2-40B4-BE49-F238E27FC236}">
                <a16:creationId xmlns:a16="http://schemas.microsoft.com/office/drawing/2014/main" id="{469E2389-3DBC-6E4C-8B1A-1C22D5F9AB56}"/>
              </a:ext>
            </a:extLst>
          </p:cNvPr>
          <p:cNvSpPr>
            <a:spLocks noGrp="1"/>
          </p:cNvSpPr>
          <p:nvPr>
            <p:ph type="ctrTitle"/>
          </p:nvPr>
        </p:nvSpPr>
        <p:spPr>
          <a:xfrm>
            <a:off x="772160" y="2501781"/>
            <a:ext cx="6055360" cy="2121020"/>
          </a:xfrm>
        </p:spPr>
        <p:txBody>
          <a:bodyPr anchor="b"/>
          <a:lstStyle>
            <a:lvl1pPr algn="ctr">
              <a:defRPr sz="6000" baseline="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59E30B6E-4587-5241-9A68-A1264D8089BA}"/>
              </a:ext>
            </a:extLst>
          </p:cNvPr>
          <p:cNvSpPr>
            <a:spLocks noGrp="1"/>
          </p:cNvSpPr>
          <p:nvPr>
            <p:ph type="subTitle" idx="1"/>
          </p:nvPr>
        </p:nvSpPr>
        <p:spPr>
          <a:xfrm>
            <a:off x="772160" y="4714876"/>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4F960BC6-0E21-4693-A571-3592CEEE5D8E}"/>
              </a:ext>
            </a:extLst>
          </p:cNvPr>
          <p:cNvPicPr>
            <a:picLocks noChangeAspect="1"/>
          </p:cNvPicPr>
          <p:nvPr userDrawn="1"/>
        </p:nvPicPr>
        <p:blipFill>
          <a:blip r:embed="rId2"/>
          <a:srcRect/>
          <a:stretch/>
        </p:blipFill>
        <p:spPr>
          <a:xfrm>
            <a:off x="0" y="6350"/>
            <a:ext cx="12192000" cy="6851650"/>
          </a:xfrm>
          <a:prstGeom prst="rect">
            <a:avLst/>
          </a:prstGeom>
        </p:spPr>
      </p:pic>
      <p:pic>
        <p:nvPicPr>
          <p:cNvPr id="10" name="Picture 9">
            <a:extLst>
              <a:ext uri="{FF2B5EF4-FFF2-40B4-BE49-F238E27FC236}">
                <a16:creationId xmlns:a16="http://schemas.microsoft.com/office/drawing/2014/main" id="{A0B40F26-A8AE-4AE6-A3D5-455B12298D99}"/>
              </a:ext>
            </a:extLst>
          </p:cNvPr>
          <p:cNvPicPr>
            <a:picLocks noChangeAspect="1"/>
          </p:cNvPicPr>
          <p:nvPr userDrawn="1"/>
        </p:nvPicPr>
        <p:blipFill>
          <a:blip r:embed="rId3"/>
          <a:stretch>
            <a:fillRect/>
          </a:stretch>
        </p:blipFill>
        <p:spPr>
          <a:xfrm>
            <a:off x="1887417" y="927220"/>
            <a:ext cx="3824845" cy="1574561"/>
          </a:xfrm>
          <a:prstGeom prst="rect">
            <a:avLst/>
          </a:prstGeom>
        </p:spPr>
      </p:pic>
    </p:spTree>
    <p:extLst>
      <p:ext uri="{BB962C8B-B14F-4D97-AF65-F5344CB8AC3E}">
        <p14:creationId xmlns:p14="http://schemas.microsoft.com/office/powerpoint/2010/main" val="16987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p:nvPicPr>
        <p:blipFill>
          <a:blip r:embed="rId2"/>
          <a:srcRect/>
          <a:stretch/>
        </p:blipFill>
        <p:spPr>
          <a:xfrm>
            <a:off x="0" y="6350"/>
            <a:ext cx="12192000" cy="6851650"/>
          </a:xfrm>
          <a:prstGeom prst="rect">
            <a:avLst/>
          </a:prstGeom>
        </p:spPr>
      </p:pic>
      <p:pic>
        <p:nvPicPr>
          <p:cNvPr id="5" name="Picture 4">
            <a:extLst>
              <a:ext uri="{FF2B5EF4-FFF2-40B4-BE49-F238E27FC236}">
                <a16:creationId xmlns:a16="http://schemas.microsoft.com/office/drawing/2014/main" id="{192604A0-4DCE-E246-9371-01C214AF6BFC}"/>
              </a:ext>
            </a:extLst>
          </p:cNvPr>
          <p:cNvPicPr>
            <a:picLocks noChangeAspect="1"/>
          </p:cNvPicPr>
          <p:nvPr/>
        </p:nvPicPr>
        <p:blipFill>
          <a:blip r:embed="rId3"/>
          <a:stretch>
            <a:fillRect/>
          </a:stretch>
        </p:blipFill>
        <p:spPr>
          <a:xfrm>
            <a:off x="1887417" y="927220"/>
            <a:ext cx="3824845" cy="1574561"/>
          </a:xfrm>
          <a:prstGeom prst="rect">
            <a:avLst/>
          </a:prstGeom>
        </p:spPr>
      </p:pic>
      <p:sp>
        <p:nvSpPr>
          <p:cNvPr id="9" name="Title 1">
            <a:extLst>
              <a:ext uri="{FF2B5EF4-FFF2-40B4-BE49-F238E27FC236}">
                <a16:creationId xmlns:a16="http://schemas.microsoft.com/office/drawing/2014/main" id="{7429D5AD-2FE9-6C42-AAB6-D988AD090B1E}"/>
              </a:ext>
            </a:extLst>
          </p:cNvPr>
          <p:cNvSpPr>
            <a:spLocks noGrp="1"/>
          </p:cNvSpPr>
          <p:nvPr>
            <p:ph type="ctrTitle"/>
          </p:nvPr>
        </p:nvSpPr>
        <p:spPr>
          <a:xfrm>
            <a:off x="772160" y="2501781"/>
            <a:ext cx="6055360" cy="2121020"/>
          </a:xfrm>
        </p:spPr>
        <p:txBody>
          <a:bodyPr anchor="b"/>
          <a:lstStyle>
            <a:lvl1pPr algn="ctr">
              <a:defRPr sz="6000" baseline="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790F804A-C6B1-7442-ADAE-B7FF269AA152}"/>
              </a:ext>
            </a:extLst>
          </p:cNvPr>
          <p:cNvSpPr>
            <a:spLocks noGrp="1"/>
          </p:cNvSpPr>
          <p:nvPr>
            <p:ph type="subTitle" idx="1"/>
          </p:nvPr>
        </p:nvSpPr>
        <p:spPr>
          <a:xfrm>
            <a:off x="772160" y="4714876"/>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60599CA6-8DAF-41B0-B2F3-A94F05B26322}"/>
              </a:ext>
            </a:extLst>
          </p:cNvPr>
          <p:cNvPicPr>
            <a:picLocks noChangeAspect="1"/>
          </p:cNvPicPr>
          <p:nvPr userDrawn="1"/>
        </p:nvPicPr>
        <p:blipFill>
          <a:blip r:embed="rId2"/>
          <a:srcRect/>
          <a:stretch/>
        </p:blipFill>
        <p:spPr>
          <a:xfrm>
            <a:off x="0" y="6350"/>
            <a:ext cx="12192000" cy="6851650"/>
          </a:xfrm>
          <a:prstGeom prst="rect">
            <a:avLst/>
          </a:prstGeom>
        </p:spPr>
      </p:pic>
      <p:pic>
        <p:nvPicPr>
          <p:cNvPr id="7" name="Picture 6">
            <a:extLst>
              <a:ext uri="{FF2B5EF4-FFF2-40B4-BE49-F238E27FC236}">
                <a16:creationId xmlns:a16="http://schemas.microsoft.com/office/drawing/2014/main" id="{5923D73D-64C9-4A76-B2A2-2A1F36C36757}"/>
              </a:ext>
            </a:extLst>
          </p:cNvPr>
          <p:cNvPicPr>
            <a:picLocks noChangeAspect="1"/>
          </p:cNvPicPr>
          <p:nvPr userDrawn="1"/>
        </p:nvPicPr>
        <p:blipFill>
          <a:blip r:embed="rId3"/>
          <a:stretch>
            <a:fillRect/>
          </a:stretch>
        </p:blipFill>
        <p:spPr>
          <a:xfrm>
            <a:off x="1887417" y="927220"/>
            <a:ext cx="3824845" cy="1574561"/>
          </a:xfrm>
          <a:prstGeom prst="rect">
            <a:avLst/>
          </a:prstGeom>
        </p:spPr>
      </p:pic>
    </p:spTree>
    <p:extLst>
      <p:ext uri="{BB962C8B-B14F-4D97-AF65-F5344CB8AC3E}">
        <p14:creationId xmlns:p14="http://schemas.microsoft.com/office/powerpoint/2010/main" val="97101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rgbClr val="22497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9A8F11-6F67-754D-8853-3B057BC62EE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C47F43-7B45-4F49-B81A-3938ABBAE773}"/>
              </a:ext>
            </a:extLst>
          </p:cNvPr>
          <p:cNvSpPr>
            <a:spLocks noGrp="1"/>
          </p:cNvSpPr>
          <p:nvPr>
            <p:ph type="ctrTitle"/>
          </p:nvPr>
        </p:nvSpPr>
        <p:spPr>
          <a:xfrm>
            <a:off x="772160" y="1122363"/>
            <a:ext cx="10525760" cy="2387600"/>
          </a:xfrm>
        </p:spPr>
        <p:txBody>
          <a:bodyPr anchor="b"/>
          <a:lstStyle>
            <a:lvl1pPr algn="ctr">
              <a:defRPr sz="600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097B176-1518-684A-AC3E-8AEAA5D35D96}"/>
              </a:ext>
            </a:extLst>
          </p:cNvPr>
          <p:cNvSpPr>
            <a:spLocks noGrp="1"/>
          </p:cNvSpPr>
          <p:nvPr>
            <p:ph type="subTitle" idx="1"/>
          </p:nvPr>
        </p:nvSpPr>
        <p:spPr>
          <a:xfrm>
            <a:off x="772160" y="3602038"/>
            <a:ext cx="10525760" cy="1655762"/>
          </a:xfrm>
        </p:spPr>
        <p:txBody>
          <a:bodyPr/>
          <a:lstStyle>
            <a:lvl1pPr marL="0" indent="0" algn="ctr">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26C769A9-5803-4528-86DB-68D934D92A2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354886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0" y="0"/>
            <a:ext cx="3811588" cy="6858000"/>
          </a:xfrm>
        </p:spPr>
        <p:txBody>
          <a:bodyPr/>
          <a:lstStyle/>
          <a:p>
            <a:r>
              <a:rPr lang="en-US" dirty="0"/>
              <a:t>Click icon to add picture</a:t>
            </a:r>
          </a:p>
        </p:txBody>
      </p:sp>
      <p:sp>
        <p:nvSpPr>
          <p:cNvPr id="12" name="Date Placeholder 4">
            <a:extLst>
              <a:ext uri="{FF2B5EF4-FFF2-40B4-BE49-F238E27FC236}">
                <a16:creationId xmlns:a16="http://schemas.microsoft.com/office/drawing/2014/main" id="{736DB356-2B28-0B49-99AC-5261D68DF14C}"/>
              </a:ext>
            </a:extLst>
          </p:cNvPr>
          <p:cNvSpPr>
            <a:spLocks noGrp="1"/>
          </p:cNvSpPr>
          <p:nvPr>
            <p:ph type="dt" sz="half" idx="2"/>
          </p:nvPr>
        </p:nvSpPr>
        <p:spPr>
          <a:xfrm>
            <a:off x="4287520" y="6356350"/>
            <a:ext cx="2458720" cy="365125"/>
          </a:xfrm>
          <a:prstGeom prst="rect">
            <a:avLst/>
          </a:prstGeom>
        </p:spPr>
        <p:txBody>
          <a:bodyPr/>
          <a:lstStyle>
            <a:lvl1pPr>
              <a:defRPr/>
            </a:lvl1pPr>
          </a:lstStyle>
          <a:p>
            <a:fld id="{60A7E3A7-EC6F-3142-AA0A-6B1E9A4ABBDF}" type="datetime3">
              <a:rPr lang="en-IE" smtClean="0"/>
              <a:pPr/>
              <a:t>14 October 2024</a:t>
            </a:fld>
            <a:endParaRPr lang="en-US" dirty="0"/>
          </a:p>
        </p:txBody>
      </p:sp>
      <p:sp>
        <p:nvSpPr>
          <p:cNvPr id="13" name="Slide Number Placeholder 6">
            <a:extLst>
              <a:ext uri="{FF2B5EF4-FFF2-40B4-BE49-F238E27FC236}">
                <a16:creationId xmlns:a16="http://schemas.microsoft.com/office/drawing/2014/main" id="{C26A0C62-F633-874C-A15A-D1A68C630D8B}"/>
              </a:ext>
            </a:extLst>
          </p:cNvPr>
          <p:cNvSpPr>
            <a:spLocks noGrp="1"/>
          </p:cNvSpPr>
          <p:nvPr>
            <p:ph type="sldNum" sz="quarter" idx="4"/>
          </p:nvPr>
        </p:nvSpPr>
        <p:spPr>
          <a:xfrm>
            <a:off x="6969760" y="6356350"/>
            <a:ext cx="2077720" cy="365125"/>
          </a:xfrm>
          <a:prstGeom prst="rect">
            <a:avLst/>
          </a:prstGeom>
        </p:spPr>
        <p:txBody>
          <a:bodyPr/>
          <a:lstStyle>
            <a:lvl1pPr algn="r">
              <a:defRPr/>
            </a:lvl1pPr>
          </a:lstStyle>
          <a:p>
            <a:fld id="{FC7BA54B-393B-7746-BEB6-A7E84BC93482}" type="slidenum">
              <a:rPr lang="en-US" smtClean="0"/>
              <a:pPr/>
              <a:t>‹#›</a:t>
            </a:fld>
            <a:endParaRPr lang="en-US" dirty="0"/>
          </a:p>
        </p:txBody>
      </p:sp>
    </p:spTree>
    <p:extLst>
      <p:ext uri="{BB962C8B-B14F-4D97-AF65-F5344CB8AC3E}">
        <p14:creationId xmlns:p14="http://schemas.microsoft.com/office/powerpoint/2010/main" val="107349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Lef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p:nvPicPr>
        <p:blipFill>
          <a:blip r:embed="rId2"/>
          <a:stretch>
            <a:fillRect/>
          </a:stretch>
        </p:blipFill>
        <p:spPr>
          <a:xfrm>
            <a:off x="0" y="3175"/>
            <a:ext cx="12192000" cy="6872638"/>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19E97EE9-FFAB-4EC0-99E0-6267AC72BF96}"/>
              </a:ext>
            </a:extLst>
          </p:cNvPr>
          <p:cNvPicPr>
            <a:picLocks noChangeAspect="1"/>
          </p:cNvPicPr>
          <p:nvPr userDrawn="1"/>
        </p:nvPicPr>
        <p:blipFill>
          <a:blip r:embed="rId2"/>
          <a:stretch>
            <a:fillRect/>
          </a:stretch>
        </p:blipFill>
        <p:spPr>
          <a:xfrm>
            <a:off x="0" y="3175"/>
            <a:ext cx="12192000" cy="6872638"/>
          </a:xfrm>
          <a:prstGeom prst="rect">
            <a:avLst/>
          </a:prstGeom>
        </p:spPr>
      </p:pic>
    </p:spTree>
    <p:extLst>
      <p:ext uri="{BB962C8B-B14F-4D97-AF65-F5344CB8AC3E}">
        <p14:creationId xmlns:p14="http://schemas.microsoft.com/office/powerpoint/2010/main" val="193498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6B549-7095-444D-B599-A1315154CCCE}"/>
              </a:ext>
            </a:extLst>
          </p:cNvPr>
          <p:cNvPicPr>
            <a:picLocks noChangeAspect="1"/>
          </p:cNvPicPr>
          <p:nvPr/>
        </p:nvPicPr>
        <p:blipFill>
          <a:blip r:embed="rId2"/>
          <a:stretch>
            <a:fill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01040" y="365125"/>
            <a:ext cx="726717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01040" y="1825625"/>
            <a:ext cx="72671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8380412" y="0"/>
            <a:ext cx="3811588" cy="6858000"/>
          </a:xfrm>
        </p:spPr>
        <p:txBody>
          <a:bodyPr/>
          <a:lstStyle/>
          <a:p>
            <a:r>
              <a:rPr lang="en-US" dirty="0"/>
              <a:t>Click icon to add picture</a:t>
            </a:r>
          </a:p>
        </p:txBody>
      </p:sp>
      <p:sp>
        <p:nvSpPr>
          <p:cNvPr id="7" name="Date Placeholder 4">
            <a:extLst>
              <a:ext uri="{FF2B5EF4-FFF2-40B4-BE49-F238E27FC236}">
                <a16:creationId xmlns:a16="http://schemas.microsoft.com/office/drawing/2014/main" id="{F07D8A17-3BEE-6148-9B03-46CCD27D40EC}"/>
              </a:ext>
            </a:extLst>
          </p:cNvPr>
          <p:cNvSpPr>
            <a:spLocks noGrp="1"/>
          </p:cNvSpPr>
          <p:nvPr>
            <p:ph type="dt" sz="half" idx="2"/>
          </p:nvPr>
        </p:nvSpPr>
        <p:spPr>
          <a:xfrm>
            <a:off x="3208250" y="6356350"/>
            <a:ext cx="2458720" cy="365125"/>
          </a:xfrm>
          <a:prstGeom prst="rect">
            <a:avLst/>
          </a:prstGeom>
        </p:spPr>
        <p:txBody>
          <a:bodyPr/>
          <a:lstStyle>
            <a:lvl1pPr>
              <a:defRPr/>
            </a:lvl1pPr>
          </a:lstStyle>
          <a:p>
            <a:fld id="{60A7E3A7-EC6F-3142-AA0A-6B1E9A4ABBDF}" type="datetime3">
              <a:rPr lang="en-IE" smtClean="0"/>
              <a:pPr/>
              <a:t>14 October 2024</a:t>
            </a:fld>
            <a:endParaRPr lang="en-US" dirty="0"/>
          </a:p>
        </p:txBody>
      </p:sp>
      <p:sp>
        <p:nvSpPr>
          <p:cNvPr id="8" name="Slide Number Placeholder 6">
            <a:extLst>
              <a:ext uri="{FF2B5EF4-FFF2-40B4-BE49-F238E27FC236}">
                <a16:creationId xmlns:a16="http://schemas.microsoft.com/office/drawing/2014/main" id="{DC8352FA-C4C0-1E4C-805A-CA70A61DC866}"/>
              </a:ext>
            </a:extLst>
          </p:cNvPr>
          <p:cNvSpPr>
            <a:spLocks noGrp="1"/>
          </p:cNvSpPr>
          <p:nvPr>
            <p:ph type="sldNum" sz="quarter" idx="4"/>
          </p:nvPr>
        </p:nvSpPr>
        <p:spPr>
          <a:xfrm>
            <a:off x="5890490" y="6356350"/>
            <a:ext cx="2077720" cy="365125"/>
          </a:xfrm>
          <a:prstGeom prst="rect">
            <a:avLst/>
          </a:prstGeom>
        </p:spPr>
        <p:txBody>
          <a:bodyPr/>
          <a:lstStyle>
            <a:lvl1pPr algn="r">
              <a:defRPr/>
            </a:lvl1pPr>
          </a:lstStyle>
          <a:p>
            <a:fld id="{FC7BA54B-393B-7746-BEB6-A7E84BC93482}" type="slidenum">
              <a:rPr lang="en-US" smtClean="0"/>
              <a:pPr/>
              <a:t>‹#›</a:t>
            </a:fld>
            <a:endParaRPr lang="en-US" dirty="0"/>
          </a:p>
        </p:txBody>
      </p:sp>
      <p:pic>
        <p:nvPicPr>
          <p:cNvPr id="9" name="Picture 8">
            <a:extLst>
              <a:ext uri="{FF2B5EF4-FFF2-40B4-BE49-F238E27FC236}">
                <a16:creationId xmlns:a16="http://schemas.microsoft.com/office/drawing/2014/main" id="{FFAFBA00-46A7-433B-8FF8-0018307D3655}"/>
              </a:ext>
            </a:extLst>
          </p:cNvPr>
          <p:cNvPicPr>
            <a:picLocks noChangeAspect="1"/>
          </p:cNvPicPr>
          <p:nvPr userDrawn="1"/>
        </p:nvPicPr>
        <p:blipFill>
          <a:blip r:embed="rId2"/>
          <a:stretch>
            <a:fillRect/>
          </a:stretch>
        </p:blipFill>
        <p:spPr>
          <a:xfrm>
            <a:off x="0" y="6350"/>
            <a:ext cx="12192000" cy="6851650"/>
          </a:xfrm>
          <a:prstGeom prst="rect">
            <a:avLst/>
          </a:prstGeom>
        </p:spPr>
      </p:pic>
    </p:spTree>
    <p:extLst>
      <p:ext uri="{BB962C8B-B14F-4D97-AF65-F5344CB8AC3E}">
        <p14:creationId xmlns:p14="http://schemas.microsoft.com/office/powerpoint/2010/main" val="94137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Righ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p:nvPicPr>
        <p:blipFill>
          <a:blip r:embed="rId2"/>
          <a:srcRect/>
          <a:stretch/>
        </p:blipFill>
        <p:spPr>
          <a:xfrm>
            <a:off x="0" y="6349"/>
            <a:ext cx="12192000" cy="6869463"/>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A4B712C-BD89-4E75-A4F9-930A635154B9}"/>
              </a:ext>
            </a:extLst>
          </p:cNvPr>
          <p:cNvPicPr>
            <a:picLocks noChangeAspect="1"/>
          </p:cNvPicPr>
          <p:nvPr userDrawn="1"/>
        </p:nvPicPr>
        <p:blipFill>
          <a:blip r:embed="rId2"/>
          <a:srcRect/>
          <a:stretch/>
        </p:blipFill>
        <p:spPr>
          <a:xfrm>
            <a:off x="0" y="6349"/>
            <a:ext cx="12192000" cy="6869463"/>
          </a:xfrm>
          <a:prstGeom prst="rect">
            <a:avLst/>
          </a:prstGeom>
        </p:spPr>
      </p:pic>
      <p:pic>
        <p:nvPicPr>
          <p:cNvPr id="4" name="Picture 3">
            <a:extLst>
              <a:ext uri="{FF2B5EF4-FFF2-40B4-BE49-F238E27FC236}">
                <a16:creationId xmlns:a16="http://schemas.microsoft.com/office/drawing/2014/main" id="{1F2BF140-468B-C13C-698C-E299A27D81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2526" y="5880549"/>
            <a:ext cx="7137149" cy="826369"/>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F0B969CB-4AEA-E111-88E8-4D58402EA316}"/>
              </a:ext>
            </a:extLst>
          </p:cNvPr>
          <p:cNvPicPr>
            <a:picLocks noChangeAspect="1"/>
          </p:cNvPicPr>
          <p:nvPr userDrawn="1"/>
        </p:nvPicPr>
        <p:blipFill>
          <a:blip r:embed="rId4"/>
          <a:stretch>
            <a:fillRect/>
          </a:stretch>
        </p:blipFill>
        <p:spPr>
          <a:xfrm>
            <a:off x="9866120" y="5859719"/>
            <a:ext cx="2244695" cy="847199"/>
          </a:xfrm>
          <a:prstGeom prst="rect">
            <a:avLst/>
          </a:prstGeom>
        </p:spPr>
      </p:pic>
    </p:spTree>
    <p:extLst>
      <p:ext uri="{BB962C8B-B14F-4D97-AF65-F5344CB8AC3E}">
        <p14:creationId xmlns:p14="http://schemas.microsoft.com/office/powerpoint/2010/main" val="401550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With Logo">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userDrawn="1"/>
        </p:nvPicPr>
        <p:blipFill>
          <a:blip r:embed="rId2"/>
          <a:srcRect/>
          <a:stretch/>
        </p:blipFill>
        <p:spPr>
          <a:xfrm>
            <a:off x="0" y="6350"/>
            <a:ext cx="12192000" cy="6851650"/>
          </a:xfrm>
          <a:prstGeom prst="rect">
            <a:avLst/>
          </a:prstGeom>
        </p:spPr>
      </p:pic>
      <p:pic>
        <p:nvPicPr>
          <p:cNvPr id="5" name="Picture 4">
            <a:extLst>
              <a:ext uri="{FF2B5EF4-FFF2-40B4-BE49-F238E27FC236}">
                <a16:creationId xmlns:a16="http://schemas.microsoft.com/office/drawing/2014/main" id="{192604A0-4DCE-E246-9371-01C214AF6BFC}"/>
              </a:ext>
            </a:extLst>
          </p:cNvPr>
          <p:cNvPicPr>
            <a:picLocks noChangeAspect="1"/>
          </p:cNvPicPr>
          <p:nvPr userDrawn="1"/>
        </p:nvPicPr>
        <p:blipFill>
          <a:blip r:embed="rId3"/>
          <a:stretch>
            <a:fillRect/>
          </a:stretch>
        </p:blipFill>
        <p:spPr>
          <a:xfrm>
            <a:off x="1887417" y="927220"/>
            <a:ext cx="3824845" cy="1574561"/>
          </a:xfrm>
          <a:prstGeom prst="rect">
            <a:avLst/>
          </a:prstGeom>
        </p:spPr>
      </p:pic>
      <p:sp>
        <p:nvSpPr>
          <p:cNvPr id="6" name="Title 1">
            <a:extLst>
              <a:ext uri="{FF2B5EF4-FFF2-40B4-BE49-F238E27FC236}">
                <a16:creationId xmlns:a16="http://schemas.microsoft.com/office/drawing/2014/main" id="{469E2389-3DBC-6E4C-8B1A-1C22D5F9AB56}"/>
              </a:ext>
            </a:extLst>
          </p:cNvPr>
          <p:cNvSpPr>
            <a:spLocks noGrp="1"/>
          </p:cNvSpPr>
          <p:nvPr>
            <p:ph type="ctrTitle"/>
          </p:nvPr>
        </p:nvSpPr>
        <p:spPr>
          <a:xfrm>
            <a:off x="772160" y="2501781"/>
            <a:ext cx="6055360" cy="2121020"/>
          </a:xfrm>
        </p:spPr>
        <p:txBody>
          <a:bodyPr anchor="b"/>
          <a:lstStyle>
            <a:lvl1pPr algn="ctr">
              <a:defRPr sz="6000" baseline="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59E30B6E-4587-5241-9A68-A1264D8089BA}"/>
              </a:ext>
            </a:extLst>
          </p:cNvPr>
          <p:cNvSpPr>
            <a:spLocks noGrp="1"/>
          </p:cNvSpPr>
          <p:nvPr>
            <p:ph type="subTitle" idx="1"/>
          </p:nvPr>
        </p:nvSpPr>
        <p:spPr>
          <a:xfrm>
            <a:off x="772160" y="4714876"/>
            <a:ext cx="605536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8753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61B837-0AF4-7841-AF64-8466BFD9C3C7}"/>
              </a:ext>
            </a:extLst>
          </p:cNvPr>
          <p:cNvPicPr>
            <a:picLocks noChangeAspect="1"/>
          </p:cNvPicPr>
          <p:nvPr/>
        </p:nvPicPr>
        <p:blipFill>
          <a:blip r:embed="rId17"/>
          <a:stretch>
            <a:fillRect/>
          </a:stretch>
        </p:blipFill>
        <p:spPr>
          <a:xfrm>
            <a:off x="0" y="6350"/>
            <a:ext cx="12192000" cy="6851650"/>
          </a:xfrm>
          <a:prstGeom prst="rect">
            <a:avLst/>
          </a:prstGeom>
        </p:spPr>
      </p:pic>
      <p:sp>
        <p:nvSpPr>
          <p:cNvPr id="2" name="Title Placeholder 1">
            <a:extLst>
              <a:ext uri="{FF2B5EF4-FFF2-40B4-BE49-F238E27FC236}">
                <a16:creationId xmlns:a16="http://schemas.microsoft.com/office/drawing/2014/main" id="{EDC971C0-ADEB-7F43-9C68-3A9805E145A4}"/>
              </a:ext>
            </a:extLst>
          </p:cNvPr>
          <p:cNvSpPr>
            <a:spLocks noGrp="1"/>
          </p:cNvSpPr>
          <p:nvPr>
            <p:ph type="title"/>
          </p:nvPr>
        </p:nvSpPr>
        <p:spPr>
          <a:xfrm>
            <a:off x="4287520" y="365125"/>
            <a:ext cx="72671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2DBA7-F58F-AE41-A996-4106909566A5}"/>
              </a:ext>
            </a:extLst>
          </p:cNvPr>
          <p:cNvSpPr>
            <a:spLocks noGrp="1"/>
          </p:cNvSpPr>
          <p:nvPr>
            <p:ph type="body" idx="1"/>
          </p:nvPr>
        </p:nvSpPr>
        <p:spPr>
          <a:xfrm>
            <a:off x="4287520" y="1825625"/>
            <a:ext cx="72671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a:extLst>
              <a:ext uri="{FF2B5EF4-FFF2-40B4-BE49-F238E27FC236}">
                <a16:creationId xmlns:a16="http://schemas.microsoft.com/office/drawing/2014/main" id="{408E9859-5416-DF49-B4A0-93C119BB6A6F}"/>
              </a:ext>
            </a:extLst>
          </p:cNvPr>
          <p:cNvSpPr>
            <a:spLocks noGrp="1"/>
          </p:cNvSpPr>
          <p:nvPr>
            <p:ph type="dt" sz="half" idx="2"/>
          </p:nvPr>
        </p:nvSpPr>
        <p:spPr>
          <a:xfrm>
            <a:off x="4287520" y="6356350"/>
            <a:ext cx="2458720" cy="365125"/>
          </a:xfrm>
          <a:prstGeom prst="rect">
            <a:avLst/>
          </a:prstGeom>
        </p:spPr>
        <p:txBody>
          <a:bodyPr/>
          <a:lstStyle>
            <a:lvl1pPr>
              <a:defRPr/>
            </a:lvl1pPr>
          </a:lstStyle>
          <a:p>
            <a:fld id="{60A7E3A7-EC6F-3142-AA0A-6B1E9A4ABBDF}" type="datetime3">
              <a:rPr lang="en-IE" smtClean="0"/>
              <a:pPr/>
              <a:t>14 October 2024</a:t>
            </a:fld>
            <a:endParaRPr lang="en-US" dirty="0"/>
          </a:p>
        </p:txBody>
      </p:sp>
      <p:sp>
        <p:nvSpPr>
          <p:cNvPr id="12" name="Slide Number Placeholder 6">
            <a:extLst>
              <a:ext uri="{FF2B5EF4-FFF2-40B4-BE49-F238E27FC236}">
                <a16:creationId xmlns:a16="http://schemas.microsoft.com/office/drawing/2014/main" id="{E0C464A7-862E-B34A-977C-5E681852BA7E}"/>
              </a:ext>
            </a:extLst>
          </p:cNvPr>
          <p:cNvSpPr>
            <a:spLocks noGrp="1"/>
          </p:cNvSpPr>
          <p:nvPr>
            <p:ph type="sldNum" sz="quarter" idx="4"/>
          </p:nvPr>
        </p:nvSpPr>
        <p:spPr>
          <a:xfrm>
            <a:off x="6969760" y="6356350"/>
            <a:ext cx="2077720" cy="365125"/>
          </a:xfrm>
          <a:prstGeom prst="rect">
            <a:avLst/>
          </a:prstGeom>
        </p:spPr>
        <p:txBody>
          <a:bodyPr/>
          <a:lstStyle>
            <a:lvl1pPr algn="r">
              <a:defRPr/>
            </a:lvl1pPr>
          </a:lstStyle>
          <a:p>
            <a:fld id="{FC7BA54B-393B-7746-BEB6-A7E84BC93482}" type="slidenum">
              <a:rPr lang="en-US" smtClean="0"/>
              <a:pPr/>
              <a:t>‹#›</a:t>
            </a:fld>
            <a:endParaRPr lang="en-US" dirty="0"/>
          </a:p>
        </p:txBody>
      </p:sp>
      <p:pic>
        <p:nvPicPr>
          <p:cNvPr id="7" name="Picture 6">
            <a:extLst>
              <a:ext uri="{FF2B5EF4-FFF2-40B4-BE49-F238E27FC236}">
                <a16:creationId xmlns:a16="http://schemas.microsoft.com/office/drawing/2014/main" id="{64B36BCB-4565-41EB-911E-98FAD4000467}"/>
              </a:ext>
            </a:extLst>
          </p:cNvPr>
          <p:cNvPicPr>
            <a:picLocks noChangeAspect="1"/>
          </p:cNvPicPr>
          <p:nvPr userDrawn="1"/>
        </p:nvPicPr>
        <p:blipFill>
          <a:blip r:embed="rId17"/>
          <a:stretch>
            <a:fillRect/>
          </a:stretch>
        </p:blipFill>
        <p:spPr>
          <a:xfrm>
            <a:off x="0" y="6350"/>
            <a:ext cx="12192000" cy="6851650"/>
          </a:xfrm>
          <a:prstGeom prst="rect">
            <a:avLst/>
          </a:prstGeom>
        </p:spPr>
      </p:pic>
    </p:spTree>
    <p:extLst>
      <p:ext uri="{BB962C8B-B14F-4D97-AF65-F5344CB8AC3E}">
        <p14:creationId xmlns:p14="http://schemas.microsoft.com/office/powerpoint/2010/main" val="21512993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63" r:id="rId9"/>
    <p:sldLayoutId id="2147483665" r:id="rId10"/>
    <p:sldLayoutId id="2147483650" r:id="rId11"/>
    <p:sldLayoutId id="2147483666" r:id="rId12"/>
    <p:sldLayoutId id="2147483662" r:id="rId13"/>
    <p:sldLayoutId id="2147483667"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s://eudat.eu/service-catalogue/b2acces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86A9-C885-4D2F-875F-79992EEFC572}"/>
              </a:ext>
            </a:extLst>
          </p:cNvPr>
          <p:cNvSpPr>
            <a:spLocks noGrp="1"/>
          </p:cNvSpPr>
          <p:nvPr>
            <p:ph type="ctrTitle"/>
          </p:nvPr>
        </p:nvSpPr>
        <p:spPr>
          <a:xfrm>
            <a:off x="532563" y="2706234"/>
            <a:ext cx="6896937" cy="1445531"/>
          </a:xfrm>
        </p:spPr>
        <p:txBody>
          <a:bodyPr>
            <a:noAutofit/>
          </a:bodyPr>
          <a:lstStyle/>
          <a:p>
            <a:pPr algn="l"/>
            <a:br>
              <a:rPr lang="en-US" sz="3200" dirty="0"/>
            </a:br>
            <a:r>
              <a:rPr lang="en-US" sz="2800" b="1" dirty="0"/>
              <a:t>IRLDAT: Operational experience of running Nextcloud as a shared storage service</a:t>
            </a:r>
            <a:br>
              <a:rPr lang="en-US" sz="2800" b="1" dirty="0"/>
            </a:br>
            <a:r>
              <a:rPr lang="en-US" sz="2800" dirty="0"/>
              <a:t>Section: IRLDAT on AWS Lessons Learned</a:t>
            </a:r>
            <a:endParaRPr lang="en-IE" sz="2800" dirty="0"/>
          </a:p>
        </p:txBody>
      </p:sp>
      <p:sp>
        <p:nvSpPr>
          <p:cNvPr id="3" name="Subtitle 2">
            <a:extLst>
              <a:ext uri="{FF2B5EF4-FFF2-40B4-BE49-F238E27FC236}">
                <a16:creationId xmlns:a16="http://schemas.microsoft.com/office/drawing/2014/main" id="{523DFBEF-AE0E-4400-8016-F1A7991ECCBF}"/>
              </a:ext>
            </a:extLst>
          </p:cNvPr>
          <p:cNvSpPr>
            <a:spLocks noGrp="1"/>
          </p:cNvSpPr>
          <p:nvPr>
            <p:ph type="subTitle" idx="1"/>
          </p:nvPr>
        </p:nvSpPr>
        <p:spPr>
          <a:xfrm>
            <a:off x="795020" y="4897756"/>
            <a:ext cx="6055360" cy="1655762"/>
          </a:xfrm>
        </p:spPr>
        <p:txBody>
          <a:bodyPr vert="horz" lIns="91440" tIns="45720" rIns="91440" bIns="45720" rtlCol="0" anchor="t">
            <a:normAutofit lnSpcReduction="10000"/>
          </a:bodyPr>
          <a:lstStyle/>
          <a:p>
            <a:r>
              <a:rPr lang="en-US" dirty="0"/>
              <a:t>Workshop</a:t>
            </a:r>
          </a:p>
          <a:p>
            <a:r>
              <a:rPr lang="en-US" dirty="0"/>
              <a:t>7</a:t>
            </a:r>
            <a:r>
              <a:rPr lang="en-US" baseline="30000" dirty="0"/>
              <a:t>th</a:t>
            </a:r>
            <a:r>
              <a:rPr lang="en-US" dirty="0"/>
              <a:t>  November 2024</a:t>
            </a:r>
            <a:endParaRPr lang="en-US" dirty="0">
              <a:ea typeface="Calibri"/>
              <a:cs typeface="Calibri"/>
            </a:endParaRPr>
          </a:p>
          <a:p>
            <a:r>
              <a:rPr lang="en-US" dirty="0"/>
              <a:t>IRLDAT team speakers: Brian Clayton (UCC) Niall Guerin (ICHEC)</a:t>
            </a:r>
            <a:endParaRPr lang="en-IE" dirty="0">
              <a:ea typeface="Calibri"/>
              <a:cs typeface="Calibri"/>
            </a:endParaRPr>
          </a:p>
        </p:txBody>
      </p:sp>
    </p:spTree>
    <p:extLst>
      <p:ext uri="{BB962C8B-B14F-4D97-AF65-F5344CB8AC3E}">
        <p14:creationId xmlns:p14="http://schemas.microsoft.com/office/powerpoint/2010/main" val="254886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FE84B-441B-78A0-7274-F762F2D2F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AB9F8-A3DA-65C2-CD34-7025A1CBE8D3}"/>
              </a:ext>
            </a:extLst>
          </p:cNvPr>
          <p:cNvSpPr>
            <a:spLocks noGrp="1"/>
          </p:cNvSpPr>
          <p:nvPr>
            <p:ph type="title"/>
          </p:nvPr>
        </p:nvSpPr>
        <p:spPr>
          <a:xfrm>
            <a:off x="736270" y="138112"/>
            <a:ext cx="10818420" cy="1325563"/>
          </a:xfrm>
        </p:spPr>
        <p:txBody>
          <a:bodyPr/>
          <a:lstStyle/>
          <a:p>
            <a:r>
              <a:rPr lang="en-US" b="1" dirty="0"/>
              <a:t>Case Study Example</a:t>
            </a:r>
            <a:endParaRPr lang="en-IE" b="1" dirty="0"/>
          </a:p>
        </p:txBody>
      </p:sp>
      <p:sp>
        <p:nvSpPr>
          <p:cNvPr id="3" name="Content Placeholder 2">
            <a:extLst>
              <a:ext uri="{FF2B5EF4-FFF2-40B4-BE49-F238E27FC236}">
                <a16:creationId xmlns:a16="http://schemas.microsoft.com/office/drawing/2014/main" id="{98C80A33-7F8D-9BFF-BA20-9B4ADBE4F506}"/>
              </a:ext>
            </a:extLst>
          </p:cNvPr>
          <p:cNvSpPr>
            <a:spLocks noGrp="1"/>
          </p:cNvSpPr>
          <p:nvPr>
            <p:ph idx="1"/>
          </p:nvPr>
        </p:nvSpPr>
        <p:spPr>
          <a:xfrm>
            <a:off x="736270" y="1463675"/>
            <a:ext cx="10818420" cy="4351338"/>
          </a:xfrm>
        </p:spPr>
        <p:txBody>
          <a:bodyPr>
            <a:normAutofit/>
          </a:bodyPr>
          <a:lstStyle/>
          <a:p>
            <a:pPr marL="342900" lvl="0" indent="-342900">
              <a:buFont typeface="Symbol" panose="05050102010706020507" pitchFamily="18" charset="2"/>
              <a:buChar char=""/>
            </a:pPr>
            <a:r>
              <a:rPr lang="en-IE" dirty="0">
                <a:ea typeface="Times New Roman" panose="02020603050405020304" pitchFamily="18" charset="0"/>
                <a:cs typeface="Aptos" panose="020B0004020202020204" pitchFamily="34" charset="0"/>
              </a:rPr>
              <a:t>Demo showing typical Nextcloud upgrade path errors and resolution steps </a:t>
            </a:r>
            <a:r>
              <a:rPr lang="en-IE">
                <a:ea typeface="Times New Roman" panose="02020603050405020304" pitchFamily="18" charset="0"/>
                <a:cs typeface="Aptos" panose="020B0004020202020204" pitchFamily="34" charset="0"/>
              </a:rPr>
              <a:t>for Nextcloud administrators</a:t>
            </a:r>
            <a:endParaRPr lang="en-IE" dirty="0">
              <a:ea typeface="Times New Roman" panose="02020603050405020304" pitchFamily="18" charset="0"/>
              <a:cs typeface="Aptos" panose="020B0004020202020204" pitchFamily="34" charset="0"/>
            </a:endParaRPr>
          </a:p>
          <a:p>
            <a:pPr marL="457200" lvl="1" indent="0">
              <a:buNone/>
            </a:pPr>
            <a:endParaRPr lang="en-IE" dirty="0">
              <a:ea typeface="Times New Roman" panose="02020603050405020304" pitchFamily="18" charset="0"/>
              <a:cs typeface="Aptos" panose="020B0004020202020204" pitchFamily="34" charset="0"/>
            </a:endParaRPr>
          </a:p>
          <a:p>
            <a:pPr marL="457200" lvl="1" indent="0">
              <a:buNone/>
            </a:pPr>
            <a:endParaRPr lang="en-IE" dirty="0">
              <a:effectLst/>
              <a:ea typeface="Times New Roman" panose="02020603050405020304" pitchFamily="18" charset="0"/>
              <a:cs typeface="Aptos" panose="020B0004020202020204" pitchFamily="34" charset="0"/>
            </a:endParaRPr>
          </a:p>
          <a:p>
            <a:pPr marL="0" indent="0">
              <a:buNone/>
            </a:pPr>
            <a:endParaRPr lang="en-IE" dirty="0"/>
          </a:p>
        </p:txBody>
      </p:sp>
    </p:spTree>
    <p:extLst>
      <p:ext uri="{BB962C8B-B14F-4D97-AF65-F5344CB8AC3E}">
        <p14:creationId xmlns:p14="http://schemas.microsoft.com/office/powerpoint/2010/main" val="276683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BB06-6612-4077-89C2-46B72AC37BB1}"/>
              </a:ext>
            </a:extLst>
          </p:cNvPr>
          <p:cNvSpPr>
            <a:spLocks noGrp="1"/>
          </p:cNvSpPr>
          <p:nvPr>
            <p:ph type="ctrTitle"/>
          </p:nvPr>
        </p:nvSpPr>
        <p:spPr/>
        <p:txBody>
          <a:bodyPr/>
          <a:lstStyle/>
          <a:p>
            <a:r>
              <a:rPr lang="en-US" dirty="0"/>
              <a:t>Thank you</a:t>
            </a:r>
            <a:endParaRPr lang="en-IE" dirty="0"/>
          </a:p>
        </p:txBody>
      </p:sp>
      <p:sp>
        <p:nvSpPr>
          <p:cNvPr id="3" name="Subtitle 2">
            <a:extLst>
              <a:ext uri="{FF2B5EF4-FFF2-40B4-BE49-F238E27FC236}">
                <a16:creationId xmlns:a16="http://schemas.microsoft.com/office/drawing/2014/main" id="{330E2C7F-0179-43C6-B17E-4F65B35DD635}"/>
              </a:ext>
            </a:extLst>
          </p:cNvPr>
          <p:cNvSpPr>
            <a:spLocks noGrp="1"/>
          </p:cNvSpPr>
          <p:nvPr>
            <p:ph type="subTitle" idx="1"/>
          </p:nvPr>
        </p:nvSpPr>
        <p:spPr/>
        <p:txBody>
          <a:bodyPr/>
          <a:lstStyle/>
          <a:p>
            <a:r>
              <a:rPr lang="en-US" dirty="0"/>
              <a:t>Any questions?</a:t>
            </a:r>
            <a:endParaRPr lang="en-IE" dirty="0"/>
          </a:p>
        </p:txBody>
      </p:sp>
    </p:spTree>
    <p:extLst>
      <p:ext uri="{BB962C8B-B14F-4D97-AF65-F5344CB8AC3E}">
        <p14:creationId xmlns:p14="http://schemas.microsoft.com/office/powerpoint/2010/main" val="316430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19BA-7978-146E-2525-6331598CE83B}"/>
              </a:ext>
            </a:extLst>
          </p:cNvPr>
          <p:cNvSpPr>
            <a:spLocks noGrp="1"/>
          </p:cNvSpPr>
          <p:nvPr>
            <p:ph type="title"/>
          </p:nvPr>
        </p:nvSpPr>
        <p:spPr>
          <a:xfrm>
            <a:off x="736270" y="138112"/>
            <a:ext cx="10818420" cy="1325563"/>
          </a:xfrm>
        </p:spPr>
        <p:txBody>
          <a:bodyPr/>
          <a:lstStyle/>
          <a:p>
            <a:r>
              <a:rPr lang="en-US" b="1" dirty="0"/>
              <a:t>Agenda for Nextcloud on AWS</a:t>
            </a:r>
            <a:endParaRPr lang="en-IE" b="1" dirty="0"/>
          </a:p>
        </p:txBody>
      </p:sp>
      <p:sp>
        <p:nvSpPr>
          <p:cNvPr id="3" name="Content Placeholder 2">
            <a:extLst>
              <a:ext uri="{FF2B5EF4-FFF2-40B4-BE49-F238E27FC236}">
                <a16:creationId xmlns:a16="http://schemas.microsoft.com/office/drawing/2014/main" id="{24D145DE-F1DB-953D-6741-328779D0BA1B}"/>
              </a:ext>
            </a:extLst>
          </p:cNvPr>
          <p:cNvSpPr>
            <a:spLocks noGrp="1"/>
          </p:cNvSpPr>
          <p:nvPr>
            <p:ph idx="1"/>
          </p:nvPr>
        </p:nvSpPr>
        <p:spPr>
          <a:xfrm>
            <a:off x="736270" y="1463675"/>
            <a:ext cx="10818420" cy="4351338"/>
          </a:xfrm>
        </p:spPr>
        <p:txBody>
          <a:bodyPr>
            <a:normAutofit/>
          </a:bodyPr>
          <a:lstStyle/>
          <a:p>
            <a:r>
              <a:rPr lang="en-US" dirty="0"/>
              <a:t>Operating Nextcloud on AWS</a:t>
            </a:r>
          </a:p>
          <a:p>
            <a:pPr lvl="1"/>
            <a:r>
              <a:rPr lang="en-US" dirty="0"/>
              <a:t>Overview of IRLDAT pilot instance on AWS</a:t>
            </a:r>
          </a:p>
          <a:p>
            <a:pPr lvl="1"/>
            <a:r>
              <a:rPr lang="en-US" dirty="0"/>
              <a:t>Software Components and Services supporting the IRLDAT pilot instance on AWS</a:t>
            </a:r>
          </a:p>
          <a:p>
            <a:pPr lvl="1"/>
            <a:r>
              <a:rPr lang="en-US" dirty="0"/>
              <a:t>B2ACCESS and Centralized User Management for IRLDAT</a:t>
            </a:r>
          </a:p>
          <a:p>
            <a:pPr lvl="1"/>
            <a:r>
              <a:rPr lang="en-US" dirty="0"/>
              <a:t>Lessons Learned – Nextcloud on AWS</a:t>
            </a:r>
          </a:p>
          <a:p>
            <a:pPr lvl="1"/>
            <a:r>
              <a:rPr lang="en-US" dirty="0"/>
              <a:t>Case Study Demo</a:t>
            </a:r>
          </a:p>
          <a:p>
            <a:pPr marL="457200" lvl="1" indent="0">
              <a:buNone/>
            </a:pPr>
            <a:endParaRPr lang="en-IE" dirty="0">
              <a:effectLs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r>
              <a:rPr lang="en-IE" dirty="0">
                <a:effectLst/>
                <a:ea typeface="Times New Roman" panose="02020603050405020304" pitchFamily="18" charset="0"/>
                <a:cs typeface="Aptos" panose="020B0004020202020204" pitchFamily="34" charset="0"/>
              </a:rPr>
              <a:t>Upgrading Nextcloud</a:t>
            </a:r>
          </a:p>
          <a:p>
            <a:pPr marL="800100" lvl="1" indent="-342900">
              <a:buFont typeface="Symbol" panose="05050102010706020507" pitchFamily="18" charset="2"/>
              <a:buChar char=""/>
            </a:pPr>
            <a:r>
              <a:rPr lang="en-IE" dirty="0">
                <a:effectLst/>
                <a:ea typeface="Times New Roman" panose="02020603050405020304" pitchFamily="18" charset="0"/>
                <a:cs typeface="Aptos" panose="020B0004020202020204" pitchFamily="34" charset="0"/>
              </a:rPr>
              <a:t>Dos and Don’ts</a:t>
            </a:r>
          </a:p>
          <a:p>
            <a:pPr marL="0" indent="0">
              <a:buNone/>
            </a:pPr>
            <a:endParaRPr lang="en-IE" dirty="0"/>
          </a:p>
        </p:txBody>
      </p:sp>
    </p:spTree>
    <p:extLst>
      <p:ext uri="{BB962C8B-B14F-4D97-AF65-F5344CB8AC3E}">
        <p14:creationId xmlns:p14="http://schemas.microsoft.com/office/powerpoint/2010/main" val="427386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37C3D-7CEB-FAF6-30C1-6B99F83BCF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1E8456-50BA-33BD-D96D-CC7014B49711}"/>
              </a:ext>
            </a:extLst>
          </p:cNvPr>
          <p:cNvSpPr>
            <a:spLocks noGrp="1"/>
          </p:cNvSpPr>
          <p:nvPr>
            <p:ph type="title"/>
          </p:nvPr>
        </p:nvSpPr>
        <p:spPr>
          <a:xfrm>
            <a:off x="736270" y="165340"/>
            <a:ext cx="10818420" cy="768515"/>
          </a:xfrm>
        </p:spPr>
        <p:txBody>
          <a:bodyPr>
            <a:normAutofit/>
          </a:bodyPr>
          <a:lstStyle/>
          <a:p>
            <a:r>
              <a:rPr lang="en-GB" sz="3200" dirty="0"/>
              <a:t>IRLDAT National Pilot Infrastructure Architecture: ICHEC instance</a:t>
            </a:r>
            <a:endParaRPr lang="en-NL" sz="3200"/>
          </a:p>
        </p:txBody>
      </p:sp>
      <p:sp>
        <p:nvSpPr>
          <p:cNvPr id="4" name="TextBox 3">
            <a:extLst>
              <a:ext uri="{FF2B5EF4-FFF2-40B4-BE49-F238E27FC236}">
                <a16:creationId xmlns:a16="http://schemas.microsoft.com/office/drawing/2014/main" id="{CB5C4C2C-2496-2F88-3817-1028A4E45AEF}"/>
              </a:ext>
            </a:extLst>
          </p:cNvPr>
          <p:cNvSpPr txBox="1"/>
          <p:nvPr/>
        </p:nvSpPr>
        <p:spPr>
          <a:xfrm>
            <a:off x="7276289" y="933855"/>
            <a:ext cx="472764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AWS Cloud Nextcloud instance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Firewalls at VPC EC2 instance layer and at Debian OS-level (iptables) layer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Debian Linux OS single VM running both the Nextcloud application server and MariaDB DB server on single instance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Nextcloud data files are stored in an S3 bucket as the primary storage container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Users from UCD, ICHEC, Galway, and Yale onboarded via B2ACCESS using their own organization Identity Provider (IDP)</a:t>
            </a:r>
          </a:p>
        </p:txBody>
      </p:sp>
      <p:pic>
        <p:nvPicPr>
          <p:cNvPr id="7" name="Picture 6">
            <a:extLst>
              <a:ext uri="{FF2B5EF4-FFF2-40B4-BE49-F238E27FC236}">
                <a16:creationId xmlns:a16="http://schemas.microsoft.com/office/drawing/2014/main" id="{A2FDE537-B8C8-BAF2-0680-ED9769F12DB3}"/>
              </a:ext>
            </a:extLst>
          </p:cNvPr>
          <p:cNvPicPr>
            <a:picLocks noChangeAspect="1"/>
          </p:cNvPicPr>
          <p:nvPr/>
        </p:nvPicPr>
        <p:blipFill>
          <a:blip r:embed="rId2"/>
          <a:stretch>
            <a:fillRect/>
          </a:stretch>
        </p:blipFill>
        <p:spPr>
          <a:xfrm>
            <a:off x="736270" y="717550"/>
            <a:ext cx="6604000" cy="5003800"/>
          </a:xfrm>
          <a:prstGeom prst="rect">
            <a:avLst/>
          </a:prstGeom>
        </p:spPr>
      </p:pic>
    </p:spTree>
    <p:extLst>
      <p:ext uri="{BB962C8B-B14F-4D97-AF65-F5344CB8AC3E}">
        <p14:creationId xmlns:p14="http://schemas.microsoft.com/office/powerpoint/2010/main" val="221021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3EEB4-B397-C570-7F6B-108C1DAD1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47EDD-1F55-4BAC-D9B4-28EE58222866}"/>
              </a:ext>
            </a:extLst>
          </p:cNvPr>
          <p:cNvSpPr>
            <a:spLocks noGrp="1"/>
          </p:cNvSpPr>
          <p:nvPr>
            <p:ph type="title"/>
          </p:nvPr>
        </p:nvSpPr>
        <p:spPr>
          <a:xfrm>
            <a:off x="736270" y="138112"/>
            <a:ext cx="10818420" cy="1325563"/>
          </a:xfrm>
        </p:spPr>
        <p:txBody>
          <a:bodyPr/>
          <a:lstStyle/>
          <a:p>
            <a:r>
              <a:rPr lang="en-US" b="1" dirty="0"/>
              <a:t>Software Components and Services</a:t>
            </a:r>
            <a:endParaRPr lang="en-IE" b="1" dirty="0"/>
          </a:p>
        </p:txBody>
      </p:sp>
      <p:pic>
        <p:nvPicPr>
          <p:cNvPr id="4" name="Picture 3">
            <a:extLst>
              <a:ext uri="{FF2B5EF4-FFF2-40B4-BE49-F238E27FC236}">
                <a16:creationId xmlns:a16="http://schemas.microsoft.com/office/drawing/2014/main" id="{DBC46BE9-A1B4-8701-6E3A-18629F4B1950}"/>
              </a:ext>
            </a:extLst>
          </p:cNvPr>
          <p:cNvPicPr>
            <a:picLocks noChangeAspect="1"/>
          </p:cNvPicPr>
          <p:nvPr/>
        </p:nvPicPr>
        <p:blipFill>
          <a:blip r:embed="rId3"/>
          <a:stretch>
            <a:fillRect/>
          </a:stretch>
        </p:blipFill>
        <p:spPr>
          <a:xfrm>
            <a:off x="736269" y="1162050"/>
            <a:ext cx="9551575" cy="1295400"/>
          </a:xfrm>
          <a:prstGeom prst="rect">
            <a:avLst/>
          </a:prstGeom>
        </p:spPr>
      </p:pic>
      <p:pic>
        <p:nvPicPr>
          <p:cNvPr id="6" name="Picture 5">
            <a:extLst>
              <a:ext uri="{FF2B5EF4-FFF2-40B4-BE49-F238E27FC236}">
                <a16:creationId xmlns:a16="http://schemas.microsoft.com/office/drawing/2014/main" id="{D067BA3C-2B56-A04F-4DAC-778E5AC46633}"/>
              </a:ext>
            </a:extLst>
          </p:cNvPr>
          <p:cNvPicPr>
            <a:picLocks noChangeAspect="1"/>
          </p:cNvPicPr>
          <p:nvPr/>
        </p:nvPicPr>
        <p:blipFill>
          <a:blip r:embed="rId4"/>
          <a:stretch>
            <a:fillRect/>
          </a:stretch>
        </p:blipFill>
        <p:spPr>
          <a:xfrm>
            <a:off x="3545465" y="2614316"/>
            <a:ext cx="2600015" cy="929684"/>
          </a:xfrm>
          <a:prstGeom prst="rect">
            <a:avLst/>
          </a:prstGeom>
        </p:spPr>
      </p:pic>
      <p:pic>
        <p:nvPicPr>
          <p:cNvPr id="7" name="Picture 6">
            <a:extLst>
              <a:ext uri="{FF2B5EF4-FFF2-40B4-BE49-F238E27FC236}">
                <a16:creationId xmlns:a16="http://schemas.microsoft.com/office/drawing/2014/main" id="{D244AB1D-D76D-2B48-59FD-1B9913188486}"/>
              </a:ext>
            </a:extLst>
          </p:cNvPr>
          <p:cNvPicPr>
            <a:picLocks noChangeAspect="1"/>
          </p:cNvPicPr>
          <p:nvPr/>
        </p:nvPicPr>
        <p:blipFill>
          <a:blip r:embed="rId5"/>
          <a:stretch>
            <a:fillRect/>
          </a:stretch>
        </p:blipFill>
        <p:spPr>
          <a:xfrm>
            <a:off x="844550" y="2614316"/>
            <a:ext cx="2425700" cy="929684"/>
          </a:xfrm>
          <a:prstGeom prst="rect">
            <a:avLst/>
          </a:prstGeom>
        </p:spPr>
      </p:pic>
      <p:pic>
        <p:nvPicPr>
          <p:cNvPr id="8" name="Picture 7">
            <a:extLst>
              <a:ext uri="{FF2B5EF4-FFF2-40B4-BE49-F238E27FC236}">
                <a16:creationId xmlns:a16="http://schemas.microsoft.com/office/drawing/2014/main" id="{6C73891E-21C9-3FF9-2F01-C98ED7CEB341}"/>
              </a:ext>
            </a:extLst>
          </p:cNvPr>
          <p:cNvPicPr>
            <a:picLocks noChangeAspect="1"/>
          </p:cNvPicPr>
          <p:nvPr/>
        </p:nvPicPr>
        <p:blipFill>
          <a:blip r:embed="rId6"/>
          <a:stretch>
            <a:fillRect/>
          </a:stretch>
        </p:blipFill>
        <p:spPr>
          <a:xfrm>
            <a:off x="844550" y="3700866"/>
            <a:ext cx="1840832" cy="1295400"/>
          </a:xfrm>
          <a:prstGeom prst="rect">
            <a:avLst/>
          </a:prstGeom>
        </p:spPr>
      </p:pic>
      <p:pic>
        <p:nvPicPr>
          <p:cNvPr id="9" name="Picture 8">
            <a:extLst>
              <a:ext uri="{FF2B5EF4-FFF2-40B4-BE49-F238E27FC236}">
                <a16:creationId xmlns:a16="http://schemas.microsoft.com/office/drawing/2014/main" id="{373A2223-8BCC-B8DC-317E-B707E95270DB}"/>
              </a:ext>
            </a:extLst>
          </p:cNvPr>
          <p:cNvPicPr>
            <a:picLocks noChangeAspect="1"/>
          </p:cNvPicPr>
          <p:nvPr/>
        </p:nvPicPr>
        <p:blipFill>
          <a:blip r:embed="rId7"/>
          <a:stretch>
            <a:fillRect/>
          </a:stretch>
        </p:blipFill>
        <p:spPr>
          <a:xfrm>
            <a:off x="6490545" y="2614316"/>
            <a:ext cx="3797300" cy="1036934"/>
          </a:xfrm>
          <a:prstGeom prst="rect">
            <a:avLst/>
          </a:prstGeom>
        </p:spPr>
      </p:pic>
      <p:pic>
        <p:nvPicPr>
          <p:cNvPr id="10" name="Picture 9">
            <a:extLst>
              <a:ext uri="{FF2B5EF4-FFF2-40B4-BE49-F238E27FC236}">
                <a16:creationId xmlns:a16="http://schemas.microsoft.com/office/drawing/2014/main" id="{793D1E53-ED3B-006D-C376-8664A89AB208}"/>
              </a:ext>
            </a:extLst>
          </p:cNvPr>
          <p:cNvPicPr>
            <a:picLocks noChangeAspect="1"/>
          </p:cNvPicPr>
          <p:nvPr/>
        </p:nvPicPr>
        <p:blipFill>
          <a:blip r:embed="rId8"/>
          <a:stretch>
            <a:fillRect/>
          </a:stretch>
        </p:blipFill>
        <p:spPr>
          <a:xfrm>
            <a:off x="2763095" y="3700866"/>
            <a:ext cx="3727450" cy="2076450"/>
          </a:xfrm>
          <a:prstGeom prst="rect">
            <a:avLst/>
          </a:prstGeom>
        </p:spPr>
      </p:pic>
      <p:pic>
        <p:nvPicPr>
          <p:cNvPr id="11" name="Picture 10">
            <a:extLst>
              <a:ext uri="{FF2B5EF4-FFF2-40B4-BE49-F238E27FC236}">
                <a16:creationId xmlns:a16="http://schemas.microsoft.com/office/drawing/2014/main" id="{496BD9F9-EA8A-52F2-D45A-86214225CB16}"/>
              </a:ext>
            </a:extLst>
          </p:cNvPr>
          <p:cNvPicPr>
            <a:picLocks noChangeAspect="1"/>
          </p:cNvPicPr>
          <p:nvPr/>
        </p:nvPicPr>
        <p:blipFill>
          <a:blip r:embed="rId9"/>
          <a:stretch>
            <a:fillRect/>
          </a:stretch>
        </p:blipFill>
        <p:spPr>
          <a:xfrm>
            <a:off x="6748689" y="3704740"/>
            <a:ext cx="3539155" cy="2072575"/>
          </a:xfrm>
          <a:prstGeom prst="rect">
            <a:avLst/>
          </a:prstGeom>
        </p:spPr>
      </p:pic>
    </p:spTree>
    <p:extLst>
      <p:ext uri="{BB962C8B-B14F-4D97-AF65-F5344CB8AC3E}">
        <p14:creationId xmlns:p14="http://schemas.microsoft.com/office/powerpoint/2010/main" val="400671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C1BE-58F4-DB27-6D51-FECA867E6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1B0BE-51DF-28EB-8F42-26D3A0007231}"/>
              </a:ext>
            </a:extLst>
          </p:cNvPr>
          <p:cNvSpPr>
            <a:spLocks noGrp="1"/>
          </p:cNvSpPr>
          <p:nvPr>
            <p:ph type="title"/>
          </p:nvPr>
        </p:nvSpPr>
        <p:spPr>
          <a:xfrm>
            <a:off x="736270" y="138112"/>
            <a:ext cx="10818420" cy="1325563"/>
          </a:xfrm>
        </p:spPr>
        <p:txBody>
          <a:bodyPr/>
          <a:lstStyle/>
          <a:p>
            <a:r>
              <a:rPr lang="en-US" b="1" dirty="0"/>
              <a:t>B2ACCESS and User Authentication</a:t>
            </a:r>
            <a:endParaRPr lang="en-IE" b="1" dirty="0"/>
          </a:p>
        </p:txBody>
      </p:sp>
      <p:sp>
        <p:nvSpPr>
          <p:cNvPr id="3" name="Content Placeholder 2">
            <a:extLst>
              <a:ext uri="{FF2B5EF4-FFF2-40B4-BE49-F238E27FC236}">
                <a16:creationId xmlns:a16="http://schemas.microsoft.com/office/drawing/2014/main" id="{4D714F92-286C-5E4B-638E-0911C8384E52}"/>
              </a:ext>
            </a:extLst>
          </p:cNvPr>
          <p:cNvSpPr>
            <a:spLocks noGrp="1"/>
          </p:cNvSpPr>
          <p:nvPr>
            <p:ph idx="1"/>
          </p:nvPr>
        </p:nvSpPr>
        <p:spPr>
          <a:xfrm>
            <a:off x="736270" y="1463675"/>
            <a:ext cx="10818420" cy="4351338"/>
          </a:xfrm>
        </p:spPr>
        <p:txBody>
          <a:bodyPr>
            <a:normAutofit/>
          </a:bodyPr>
          <a:lstStyle/>
          <a:p>
            <a:pPr marL="342900" lvl="0" indent="-342900">
              <a:buFont typeface="Symbol" panose="05050102010706020507" pitchFamily="18" charset="2"/>
              <a:buChar char=""/>
            </a:pPr>
            <a:r>
              <a:rPr lang="en-IE" dirty="0">
                <a:ea typeface="Times New Roman" panose="02020603050405020304" pitchFamily="18" charset="0"/>
                <a:cs typeface="Aptos" panose="020B0004020202020204" pitchFamily="34" charset="0"/>
                <a:hlinkClick r:id="rId3"/>
              </a:rPr>
              <a:t>B2ACCESS</a:t>
            </a:r>
            <a:r>
              <a:rPr lang="en-IE" dirty="0">
                <a:ea typeface="Times New Roman" panose="02020603050405020304" pitchFamily="18" charset="0"/>
                <a:cs typeface="Aptos" panose="020B0004020202020204" pitchFamily="34" charset="0"/>
              </a:rPr>
              <a:t> (federated authorisation and authentication proxy service)</a:t>
            </a:r>
            <a:endParaRPr lang="en-IE" dirty="0">
              <a:effectLst/>
              <a:ea typeface="Times New Roman" panose="02020603050405020304" pitchFamily="18" charset="0"/>
              <a:cs typeface="Aptos" panose="020B0004020202020204" pitchFamily="34" charset="0"/>
            </a:endParaRPr>
          </a:p>
          <a:p>
            <a:pPr marL="800100" lvl="1" indent="-342900">
              <a:buFont typeface="Symbol" panose="05050102010706020507" pitchFamily="18" charset="2"/>
              <a:buChar char=""/>
            </a:pPr>
            <a:r>
              <a:rPr lang="en-IE" dirty="0">
                <a:ea typeface="Times New Roman" panose="02020603050405020304" pitchFamily="18" charset="0"/>
                <a:cs typeface="Aptos" panose="020B0004020202020204" pitchFamily="34" charset="0"/>
              </a:rPr>
              <a:t>The ICHEC AWS instance like the UCC and SETU IRLDAT sites offered users single sign on using organisation credentials via B2ACCESS service hosted by EUDAT</a:t>
            </a:r>
          </a:p>
          <a:p>
            <a:pPr marL="457200" lvl="1" indent="0">
              <a:buNone/>
            </a:pPr>
            <a:endParaRPr lang="en-IE" dirty="0">
              <a:ea typeface="Times New Roman" panose="02020603050405020304" pitchFamily="18" charset="0"/>
              <a:cs typeface="Aptos" panose="020B0004020202020204" pitchFamily="34" charset="0"/>
            </a:endParaRPr>
          </a:p>
          <a:p>
            <a:pPr marL="800100" lvl="1" indent="-342900">
              <a:buFont typeface="Symbol" panose="05050102010706020507" pitchFamily="18" charset="2"/>
              <a:buChar char=""/>
            </a:pPr>
            <a:r>
              <a:rPr lang="en-IE" dirty="0">
                <a:ea typeface="Times New Roman" panose="02020603050405020304" pitchFamily="18" charset="0"/>
                <a:cs typeface="Aptos" panose="020B0004020202020204" pitchFamily="34" charset="0"/>
              </a:rPr>
              <a:t>The configured workflow for ICHEC AWS instance with B2ACCESS uses SAML</a:t>
            </a:r>
          </a:p>
          <a:p>
            <a:pPr marL="457200" lvl="1" indent="0">
              <a:buNone/>
            </a:pPr>
            <a:endParaRPr lang="en-IE" dirty="0">
              <a:ea typeface="Times New Roman" panose="02020603050405020304" pitchFamily="18" charset="0"/>
              <a:cs typeface="Aptos" panose="020B0004020202020204" pitchFamily="34" charset="0"/>
            </a:endParaRPr>
          </a:p>
          <a:p>
            <a:pPr marL="457200" lvl="1" indent="0">
              <a:buNone/>
            </a:pPr>
            <a:endParaRPr lang="en-IE" dirty="0">
              <a:effectLst/>
              <a:ea typeface="Times New Roman" panose="02020603050405020304" pitchFamily="18" charset="0"/>
              <a:cs typeface="Aptos" panose="020B0004020202020204" pitchFamily="34" charset="0"/>
            </a:endParaRPr>
          </a:p>
          <a:p>
            <a:pPr marL="0" indent="0">
              <a:buNone/>
            </a:pPr>
            <a:endParaRPr lang="en-IE" dirty="0"/>
          </a:p>
        </p:txBody>
      </p:sp>
    </p:spTree>
    <p:extLst>
      <p:ext uri="{BB962C8B-B14F-4D97-AF65-F5344CB8AC3E}">
        <p14:creationId xmlns:p14="http://schemas.microsoft.com/office/powerpoint/2010/main" val="323415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8843F-E6BD-EB67-8F1A-FCF2EFE98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F42A7-37C1-F53A-EF81-E0CA1055C3C9}"/>
              </a:ext>
            </a:extLst>
          </p:cNvPr>
          <p:cNvSpPr>
            <a:spLocks noGrp="1"/>
          </p:cNvSpPr>
          <p:nvPr>
            <p:ph type="title"/>
          </p:nvPr>
        </p:nvSpPr>
        <p:spPr>
          <a:xfrm>
            <a:off x="736270" y="138112"/>
            <a:ext cx="10818420" cy="1325563"/>
          </a:xfrm>
        </p:spPr>
        <p:txBody>
          <a:bodyPr/>
          <a:lstStyle/>
          <a:p>
            <a:r>
              <a:rPr lang="en-US" b="1" dirty="0"/>
              <a:t>B2ACCESS and User Authentication</a:t>
            </a:r>
            <a:endParaRPr lang="en-IE" b="1" dirty="0"/>
          </a:p>
        </p:txBody>
      </p:sp>
      <p:sp>
        <p:nvSpPr>
          <p:cNvPr id="3" name="Content Placeholder 2">
            <a:extLst>
              <a:ext uri="{FF2B5EF4-FFF2-40B4-BE49-F238E27FC236}">
                <a16:creationId xmlns:a16="http://schemas.microsoft.com/office/drawing/2014/main" id="{A37FB35C-DAA3-0D10-F79B-5E68269DA5AA}"/>
              </a:ext>
            </a:extLst>
          </p:cNvPr>
          <p:cNvSpPr>
            <a:spLocks noGrp="1"/>
          </p:cNvSpPr>
          <p:nvPr>
            <p:ph idx="1"/>
          </p:nvPr>
        </p:nvSpPr>
        <p:spPr>
          <a:xfrm>
            <a:off x="736270" y="1463675"/>
            <a:ext cx="10818420" cy="4351338"/>
          </a:xfrm>
        </p:spPr>
        <p:txBody>
          <a:bodyPr>
            <a:normAutofit/>
          </a:bodyPr>
          <a:lstStyle/>
          <a:p>
            <a:pPr marL="457200" lvl="1" indent="0">
              <a:buNone/>
            </a:pPr>
            <a:endParaRPr lang="en-IE" dirty="0">
              <a:ea typeface="Times New Roman" panose="02020603050405020304" pitchFamily="18" charset="0"/>
              <a:cs typeface="Aptos" panose="020B0004020202020204" pitchFamily="34" charset="0"/>
            </a:endParaRPr>
          </a:p>
          <a:p>
            <a:pPr marL="457200" lvl="1" indent="0">
              <a:buNone/>
            </a:pPr>
            <a:endParaRPr lang="en-IE" dirty="0">
              <a:effectLst/>
              <a:ea typeface="Times New Roman" panose="02020603050405020304" pitchFamily="18" charset="0"/>
              <a:cs typeface="Aptos" panose="020B0004020202020204" pitchFamily="34" charset="0"/>
            </a:endParaRPr>
          </a:p>
          <a:p>
            <a:pPr marL="0" indent="0">
              <a:buNone/>
            </a:pPr>
            <a:endParaRPr lang="en-IE" dirty="0"/>
          </a:p>
        </p:txBody>
      </p:sp>
      <p:pic>
        <p:nvPicPr>
          <p:cNvPr id="4" name="Picture 3">
            <a:extLst>
              <a:ext uri="{FF2B5EF4-FFF2-40B4-BE49-F238E27FC236}">
                <a16:creationId xmlns:a16="http://schemas.microsoft.com/office/drawing/2014/main" id="{89BFF198-175B-35AD-1A61-DCD5CBCF6A1E}"/>
              </a:ext>
            </a:extLst>
          </p:cNvPr>
          <p:cNvPicPr>
            <a:picLocks noChangeAspect="1"/>
          </p:cNvPicPr>
          <p:nvPr/>
        </p:nvPicPr>
        <p:blipFill>
          <a:blip r:embed="rId3"/>
          <a:stretch>
            <a:fillRect/>
          </a:stretch>
        </p:blipFill>
        <p:spPr>
          <a:xfrm>
            <a:off x="736270" y="1617662"/>
            <a:ext cx="7262819" cy="2514600"/>
          </a:xfrm>
          <a:prstGeom prst="rect">
            <a:avLst/>
          </a:prstGeom>
        </p:spPr>
      </p:pic>
      <p:pic>
        <p:nvPicPr>
          <p:cNvPr id="5" name="Picture 4">
            <a:extLst>
              <a:ext uri="{FF2B5EF4-FFF2-40B4-BE49-F238E27FC236}">
                <a16:creationId xmlns:a16="http://schemas.microsoft.com/office/drawing/2014/main" id="{12501705-5341-E013-7549-D0A2DF038812}"/>
              </a:ext>
            </a:extLst>
          </p:cNvPr>
          <p:cNvPicPr>
            <a:picLocks noChangeAspect="1"/>
          </p:cNvPicPr>
          <p:nvPr/>
        </p:nvPicPr>
        <p:blipFill>
          <a:blip r:embed="rId4"/>
          <a:stretch>
            <a:fillRect/>
          </a:stretch>
        </p:blipFill>
        <p:spPr>
          <a:xfrm>
            <a:off x="8327200" y="2418555"/>
            <a:ext cx="3086100" cy="1681163"/>
          </a:xfrm>
          <a:prstGeom prst="rect">
            <a:avLst/>
          </a:prstGeom>
        </p:spPr>
      </p:pic>
      <p:sp>
        <p:nvSpPr>
          <p:cNvPr id="6" name="Oval 5">
            <a:extLst>
              <a:ext uri="{FF2B5EF4-FFF2-40B4-BE49-F238E27FC236}">
                <a16:creationId xmlns:a16="http://schemas.microsoft.com/office/drawing/2014/main" id="{289F5F4E-731B-9A98-AECC-84D3069C19E5}"/>
              </a:ext>
            </a:extLst>
          </p:cNvPr>
          <p:cNvSpPr/>
          <p:nvPr/>
        </p:nvSpPr>
        <p:spPr>
          <a:xfrm>
            <a:off x="6688570" y="2899967"/>
            <a:ext cx="552450" cy="4929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DCE2A959-4435-FCF4-A1D1-F929D8D41801}"/>
              </a:ext>
            </a:extLst>
          </p:cNvPr>
          <p:cNvSpPr/>
          <p:nvPr/>
        </p:nvSpPr>
        <p:spPr>
          <a:xfrm>
            <a:off x="10655320" y="2874962"/>
            <a:ext cx="552450" cy="4929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8" name="Picture 7">
            <a:extLst>
              <a:ext uri="{FF2B5EF4-FFF2-40B4-BE49-F238E27FC236}">
                <a16:creationId xmlns:a16="http://schemas.microsoft.com/office/drawing/2014/main" id="{C557A56C-3754-3130-4D41-F073E1D1D399}"/>
              </a:ext>
            </a:extLst>
          </p:cNvPr>
          <p:cNvPicPr>
            <a:picLocks noChangeAspect="1"/>
          </p:cNvPicPr>
          <p:nvPr/>
        </p:nvPicPr>
        <p:blipFill>
          <a:blip r:embed="rId5"/>
          <a:stretch>
            <a:fillRect/>
          </a:stretch>
        </p:blipFill>
        <p:spPr>
          <a:xfrm>
            <a:off x="8327200" y="4225527"/>
            <a:ext cx="3086100" cy="1528764"/>
          </a:xfrm>
          <a:prstGeom prst="rect">
            <a:avLst/>
          </a:prstGeom>
        </p:spPr>
      </p:pic>
      <p:sp>
        <p:nvSpPr>
          <p:cNvPr id="9" name="Oval 8">
            <a:extLst>
              <a:ext uri="{FF2B5EF4-FFF2-40B4-BE49-F238E27FC236}">
                <a16:creationId xmlns:a16="http://schemas.microsoft.com/office/drawing/2014/main" id="{7F8D8FA7-AF58-EDFE-8D1A-4C8590F35D40}"/>
              </a:ext>
            </a:extLst>
          </p:cNvPr>
          <p:cNvSpPr/>
          <p:nvPr/>
        </p:nvSpPr>
        <p:spPr>
          <a:xfrm>
            <a:off x="10655320" y="4650185"/>
            <a:ext cx="552450" cy="4929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0" name="Picture 9">
            <a:extLst>
              <a:ext uri="{FF2B5EF4-FFF2-40B4-BE49-F238E27FC236}">
                <a16:creationId xmlns:a16="http://schemas.microsoft.com/office/drawing/2014/main" id="{D4ABB979-5CD4-270D-B07E-9BB424D41FD5}"/>
              </a:ext>
            </a:extLst>
          </p:cNvPr>
          <p:cNvPicPr>
            <a:picLocks noChangeAspect="1"/>
          </p:cNvPicPr>
          <p:nvPr/>
        </p:nvPicPr>
        <p:blipFill>
          <a:blip r:embed="rId6"/>
          <a:stretch>
            <a:fillRect/>
          </a:stretch>
        </p:blipFill>
        <p:spPr>
          <a:xfrm>
            <a:off x="736270" y="4388392"/>
            <a:ext cx="7262819" cy="1332411"/>
          </a:xfrm>
          <a:prstGeom prst="rect">
            <a:avLst/>
          </a:prstGeom>
        </p:spPr>
      </p:pic>
      <p:sp>
        <p:nvSpPr>
          <p:cNvPr id="11" name="Oval 10">
            <a:extLst>
              <a:ext uri="{FF2B5EF4-FFF2-40B4-BE49-F238E27FC236}">
                <a16:creationId xmlns:a16="http://schemas.microsoft.com/office/drawing/2014/main" id="{E6409AE6-6687-09FF-7C04-D9C777BB19EB}"/>
              </a:ext>
            </a:extLst>
          </p:cNvPr>
          <p:cNvSpPr/>
          <p:nvPr/>
        </p:nvSpPr>
        <p:spPr>
          <a:xfrm>
            <a:off x="6688570" y="4650185"/>
            <a:ext cx="552450" cy="4929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13" name="Straight Arrow Connector 12">
            <a:extLst>
              <a:ext uri="{FF2B5EF4-FFF2-40B4-BE49-F238E27FC236}">
                <a16:creationId xmlns:a16="http://schemas.microsoft.com/office/drawing/2014/main" id="{4736E963-9FDC-0D20-6470-D603D1E17A66}"/>
              </a:ext>
            </a:extLst>
          </p:cNvPr>
          <p:cNvCxnSpPr>
            <a:stCxn id="6" idx="6"/>
          </p:cNvCxnSpPr>
          <p:nvPr/>
        </p:nvCxnSpPr>
        <p:spPr>
          <a:xfrm>
            <a:off x="7241020" y="3146426"/>
            <a:ext cx="3414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CBBA13-6BA1-4AAC-089E-770EB3561FEA}"/>
              </a:ext>
            </a:extLst>
          </p:cNvPr>
          <p:cNvCxnSpPr>
            <a:cxnSpLocks/>
            <a:stCxn id="7" idx="4"/>
            <a:endCxn id="9" idx="0"/>
          </p:cNvCxnSpPr>
          <p:nvPr/>
        </p:nvCxnSpPr>
        <p:spPr>
          <a:xfrm>
            <a:off x="10931545" y="3367880"/>
            <a:ext cx="0" cy="1282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925253A-E588-5D28-FC7A-549887AD15CE}"/>
              </a:ext>
            </a:extLst>
          </p:cNvPr>
          <p:cNvCxnSpPr>
            <a:cxnSpLocks/>
            <a:stCxn id="9" idx="2"/>
            <a:endCxn id="11" idx="6"/>
          </p:cNvCxnSpPr>
          <p:nvPr/>
        </p:nvCxnSpPr>
        <p:spPr>
          <a:xfrm flipH="1">
            <a:off x="7241020" y="4896644"/>
            <a:ext cx="3414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1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E9B97-F86A-8458-A3A2-E7E7BD91E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4D279-62F7-5A72-D0CE-732FC2FD9C8D}"/>
              </a:ext>
            </a:extLst>
          </p:cNvPr>
          <p:cNvSpPr>
            <a:spLocks noGrp="1"/>
          </p:cNvSpPr>
          <p:nvPr>
            <p:ph type="title"/>
          </p:nvPr>
        </p:nvSpPr>
        <p:spPr>
          <a:xfrm>
            <a:off x="736270" y="138112"/>
            <a:ext cx="10818420" cy="1325563"/>
          </a:xfrm>
        </p:spPr>
        <p:txBody>
          <a:bodyPr/>
          <a:lstStyle/>
          <a:p>
            <a:r>
              <a:rPr lang="en-US" b="1" dirty="0"/>
              <a:t>Lessons Learned - Nextcloud on AWS</a:t>
            </a:r>
            <a:endParaRPr lang="en-IE" b="1" dirty="0"/>
          </a:p>
        </p:txBody>
      </p:sp>
      <p:graphicFrame>
        <p:nvGraphicFramePr>
          <p:cNvPr id="10" name="Table 9">
            <a:extLst>
              <a:ext uri="{FF2B5EF4-FFF2-40B4-BE49-F238E27FC236}">
                <a16:creationId xmlns:a16="http://schemas.microsoft.com/office/drawing/2014/main" id="{1DADE19A-F84B-7404-5297-B7CC75D87965}"/>
              </a:ext>
            </a:extLst>
          </p:cNvPr>
          <p:cNvGraphicFramePr>
            <a:graphicFrameLocks noGrp="1"/>
          </p:cNvGraphicFramePr>
          <p:nvPr>
            <p:extLst>
              <p:ext uri="{D42A27DB-BD31-4B8C-83A1-F6EECF244321}">
                <p14:modId xmlns:p14="http://schemas.microsoft.com/office/powerpoint/2010/main" val="4272890183"/>
              </p:ext>
            </p:extLst>
          </p:nvPr>
        </p:nvGraphicFramePr>
        <p:xfrm>
          <a:off x="736270" y="1217083"/>
          <a:ext cx="11055680" cy="4008556"/>
        </p:xfrm>
        <a:graphic>
          <a:graphicData uri="http://schemas.openxmlformats.org/drawingml/2006/table">
            <a:tbl>
              <a:tblPr firstRow="1" bandRow="1">
                <a:tableStyleId>{5C22544A-7EE6-4342-B048-85BDC9FD1C3A}</a:tableStyleId>
              </a:tblPr>
              <a:tblGrid>
                <a:gridCol w="5527840">
                  <a:extLst>
                    <a:ext uri="{9D8B030D-6E8A-4147-A177-3AD203B41FA5}">
                      <a16:colId xmlns:a16="http://schemas.microsoft.com/office/drawing/2014/main" val="943879113"/>
                    </a:ext>
                  </a:extLst>
                </a:gridCol>
                <a:gridCol w="5527840">
                  <a:extLst>
                    <a:ext uri="{9D8B030D-6E8A-4147-A177-3AD203B41FA5}">
                      <a16:colId xmlns:a16="http://schemas.microsoft.com/office/drawing/2014/main" val="4010268231"/>
                    </a:ext>
                  </a:extLst>
                </a:gridCol>
              </a:tblGrid>
              <a:tr h="385270">
                <a:tc>
                  <a:txBody>
                    <a:bodyPr/>
                    <a:lstStyle/>
                    <a:p>
                      <a:r>
                        <a:rPr lang="en-US" dirty="0"/>
                        <a:t>Problem</a:t>
                      </a:r>
                    </a:p>
                  </a:txBody>
                  <a:tcPr/>
                </a:tc>
                <a:tc>
                  <a:txBody>
                    <a:bodyPr/>
                    <a:lstStyle/>
                    <a:p>
                      <a:r>
                        <a:rPr lang="en-US" dirty="0"/>
                        <a:t>Comment</a:t>
                      </a:r>
                    </a:p>
                  </a:txBody>
                  <a:tcPr/>
                </a:tc>
                <a:extLst>
                  <a:ext uri="{0D108BD9-81ED-4DB2-BD59-A6C34878D82A}">
                    <a16:rowId xmlns:a16="http://schemas.microsoft.com/office/drawing/2014/main" val="4188960268"/>
                  </a:ext>
                </a:extLst>
              </a:tr>
              <a:tr h="1811643">
                <a:tc>
                  <a:txBody>
                    <a:bodyPr/>
                    <a:lstStyle/>
                    <a:p>
                      <a:r>
                        <a:rPr lang="en-US" sz="1400" dirty="0"/>
                        <a:t>Transferring files to ICHEC AWS instance &gt; 16-20GB</a:t>
                      </a:r>
                    </a:p>
                    <a:p>
                      <a:endParaRPr lang="en-US" sz="1400" dirty="0"/>
                    </a:p>
                  </a:txBody>
                  <a:tcPr/>
                </a:tc>
                <a:tc>
                  <a:txBody>
                    <a:bodyPr/>
                    <a:lstStyle/>
                    <a:p>
                      <a:r>
                        <a:rPr lang="en-US" sz="1400" dirty="0"/>
                        <a:t>Root cause was Nextcloud AWS properties on server side rather than Desktop Client settings. One user found laptop power settings helped though in the larger file syncs, we found this less of an issue versus the server-side AWS properties for Nextcloud. Currently we have single desktop client sync transfers with 180GB working without issue and continuing tests. These properties were found researching in GitHub issue trackers often through long discussion chains, but not in the main Nextcloud admin guide documentation.</a:t>
                      </a:r>
                    </a:p>
                  </a:txBody>
                  <a:tcPr/>
                </a:tc>
                <a:extLst>
                  <a:ext uri="{0D108BD9-81ED-4DB2-BD59-A6C34878D82A}">
                    <a16:rowId xmlns:a16="http://schemas.microsoft.com/office/drawing/2014/main" val="1790737726"/>
                  </a:ext>
                </a:extLst>
              </a:tr>
              <a:tr h="1811643">
                <a:tc>
                  <a:txBody>
                    <a:bodyPr/>
                    <a:lstStyle/>
                    <a:p>
                      <a:r>
                        <a:rPr lang="en-US" sz="1400" dirty="0"/>
                        <a:t>Desktop Client bug introduced early in pilot only affected ICHEC AWS IRLDAT instance users, not UCC or SETU on-premise solutions.</a:t>
                      </a:r>
                    </a:p>
                  </a:txBody>
                  <a:tcPr/>
                </a:tc>
                <a:tc>
                  <a:txBody>
                    <a:bodyPr/>
                    <a:lstStyle/>
                    <a:p>
                      <a:r>
                        <a:rPr lang="en-US" sz="1400" dirty="0"/>
                        <a:t>This bug was introduced accidentally by Nextcloud developers, but it’s noted here because there was much confusion in GitHub issue tracker with multiple users opening duplicates while others were dealing with a completely different problem to do with general Nextcloud file chunking parameter sizing, not the bug that was only affecting AWS instances. The users who did report this one were Nextcloud AWS instance users only and when the developer rolled back the change in an unofficial release patch, we found our issue was resolved.</a:t>
                      </a:r>
                    </a:p>
                  </a:txBody>
                  <a:tcPr/>
                </a:tc>
                <a:extLst>
                  <a:ext uri="{0D108BD9-81ED-4DB2-BD59-A6C34878D82A}">
                    <a16:rowId xmlns:a16="http://schemas.microsoft.com/office/drawing/2014/main" val="3837629544"/>
                  </a:ext>
                </a:extLst>
              </a:tr>
            </a:tbl>
          </a:graphicData>
        </a:graphic>
      </p:graphicFrame>
      <p:pic>
        <p:nvPicPr>
          <p:cNvPr id="11" name="Picture 10">
            <a:extLst>
              <a:ext uri="{FF2B5EF4-FFF2-40B4-BE49-F238E27FC236}">
                <a16:creationId xmlns:a16="http://schemas.microsoft.com/office/drawing/2014/main" id="{F77DA381-7881-3D52-454E-D3140D24B996}"/>
              </a:ext>
            </a:extLst>
          </p:cNvPr>
          <p:cNvPicPr>
            <a:picLocks noChangeAspect="1"/>
          </p:cNvPicPr>
          <p:nvPr/>
        </p:nvPicPr>
        <p:blipFill>
          <a:blip r:embed="rId3"/>
          <a:stretch>
            <a:fillRect/>
          </a:stretch>
        </p:blipFill>
        <p:spPr>
          <a:xfrm>
            <a:off x="1009650" y="1997603"/>
            <a:ext cx="4888015" cy="1325563"/>
          </a:xfrm>
          <a:prstGeom prst="rect">
            <a:avLst/>
          </a:prstGeom>
        </p:spPr>
      </p:pic>
    </p:spTree>
    <p:extLst>
      <p:ext uri="{BB962C8B-B14F-4D97-AF65-F5344CB8AC3E}">
        <p14:creationId xmlns:p14="http://schemas.microsoft.com/office/powerpoint/2010/main" val="131730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F059-77B9-364B-8F5B-31334769E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30FC1-FDC5-5D67-C12A-3E8CA9DFBA0C}"/>
              </a:ext>
            </a:extLst>
          </p:cNvPr>
          <p:cNvSpPr>
            <a:spLocks noGrp="1"/>
          </p:cNvSpPr>
          <p:nvPr>
            <p:ph type="title"/>
          </p:nvPr>
        </p:nvSpPr>
        <p:spPr>
          <a:xfrm>
            <a:off x="736270" y="138112"/>
            <a:ext cx="10818420" cy="1325563"/>
          </a:xfrm>
        </p:spPr>
        <p:txBody>
          <a:bodyPr/>
          <a:lstStyle/>
          <a:p>
            <a:r>
              <a:rPr lang="en-US" b="1" dirty="0"/>
              <a:t>Case Study Example</a:t>
            </a:r>
            <a:endParaRPr lang="en-IE" b="1" dirty="0"/>
          </a:p>
        </p:txBody>
      </p:sp>
      <p:sp>
        <p:nvSpPr>
          <p:cNvPr id="3" name="Content Placeholder 2">
            <a:extLst>
              <a:ext uri="{FF2B5EF4-FFF2-40B4-BE49-F238E27FC236}">
                <a16:creationId xmlns:a16="http://schemas.microsoft.com/office/drawing/2014/main" id="{4FA50DF4-88AD-47CA-5264-A478CDB75363}"/>
              </a:ext>
            </a:extLst>
          </p:cNvPr>
          <p:cNvSpPr>
            <a:spLocks noGrp="1"/>
          </p:cNvSpPr>
          <p:nvPr>
            <p:ph idx="1"/>
          </p:nvPr>
        </p:nvSpPr>
        <p:spPr>
          <a:xfrm>
            <a:off x="736270" y="1463675"/>
            <a:ext cx="10818420" cy="4351338"/>
          </a:xfrm>
        </p:spPr>
        <p:txBody>
          <a:bodyPr>
            <a:normAutofit/>
          </a:bodyPr>
          <a:lstStyle/>
          <a:p>
            <a:pPr marL="342900" lvl="0" indent="-342900">
              <a:buFont typeface="Symbol" panose="05050102010706020507" pitchFamily="18" charset="2"/>
              <a:buChar char=""/>
            </a:pPr>
            <a:r>
              <a:rPr lang="en-IE" dirty="0">
                <a:ea typeface="Times New Roman" panose="02020603050405020304" pitchFamily="18" charset="0"/>
                <a:cs typeface="Aptos" panose="020B0004020202020204" pitchFamily="34" charset="0"/>
              </a:rPr>
              <a:t>Demo case study Nextcloud AWS scenario with 16-20GB failed file transfer and how to resolve it. Show this on the AWS Nextcloud system</a:t>
            </a:r>
          </a:p>
          <a:p>
            <a:pPr marL="457200" lvl="1" indent="0">
              <a:buNone/>
            </a:pPr>
            <a:endParaRPr lang="en-IE" dirty="0">
              <a:ea typeface="Times New Roman" panose="02020603050405020304" pitchFamily="18" charset="0"/>
              <a:cs typeface="Aptos" panose="020B0004020202020204" pitchFamily="34" charset="0"/>
            </a:endParaRPr>
          </a:p>
          <a:p>
            <a:pPr marL="457200" lvl="1" indent="0">
              <a:buNone/>
            </a:pPr>
            <a:endParaRPr lang="en-IE" dirty="0">
              <a:effectLst/>
              <a:ea typeface="Times New Roman" panose="02020603050405020304" pitchFamily="18" charset="0"/>
              <a:cs typeface="Aptos" panose="020B0004020202020204" pitchFamily="34" charset="0"/>
            </a:endParaRPr>
          </a:p>
          <a:p>
            <a:pPr marL="0" indent="0">
              <a:buNone/>
            </a:pPr>
            <a:endParaRPr lang="en-IE" dirty="0"/>
          </a:p>
        </p:txBody>
      </p:sp>
    </p:spTree>
    <p:extLst>
      <p:ext uri="{BB962C8B-B14F-4D97-AF65-F5344CB8AC3E}">
        <p14:creationId xmlns:p14="http://schemas.microsoft.com/office/powerpoint/2010/main" val="138222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CA13-F873-F16A-245F-5A57B40EC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035BE-51BC-E917-D96D-3CDDBF2C28A9}"/>
              </a:ext>
            </a:extLst>
          </p:cNvPr>
          <p:cNvSpPr>
            <a:spLocks noGrp="1"/>
          </p:cNvSpPr>
          <p:nvPr>
            <p:ph type="title"/>
          </p:nvPr>
        </p:nvSpPr>
        <p:spPr>
          <a:xfrm>
            <a:off x="736270" y="138112"/>
            <a:ext cx="10818420" cy="1325563"/>
          </a:xfrm>
        </p:spPr>
        <p:txBody>
          <a:bodyPr/>
          <a:lstStyle/>
          <a:p>
            <a:r>
              <a:rPr lang="en-US" b="1" dirty="0"/>
              <a:t>Upgrading Nextcloud</a:t>
            </a:r>
            <a:endParaRPr lang="en-IE" b="1" dirty="0"/>
          </a:p>
        </p:txBody>
      </p:sp>
      <p:sp>
        <p:nvSpPr>
          <p:cNvPr id="3" name="Content Placeholder 2">
            <a:extLst>
              <a:ext uri="{FF2B5EF4-FFF2-40B4-BE49-F238E27FC236}">
                <a16:creationId xmlns:a16="http://schemas.microsoft.com/office/drawing/2014/main" id="{949718E0-DAC8-40B2-9D64-A0C7E3D60BB1}"/>
              </a:ext>
            </a:extLst>
          </p:cNvPr>
          <p:cNvSpPr>
            <a:spLocks noGrp="1"/>
          </p:cNvSpPr>
          <p:nvPr>
            <p:ph idx="1"/>
          </p:nvPr>
        </p:nvSpPr>
        <p:spPr>
          <a:xfrm>
            <a:off x="736270" y="1463675"/>
            <a:ext cx="10818420" cy="4351338"/>
          </a:xfrm>
        </p:spPr>
        <p:txBody>
          <a:bodyPr>
            <a:normAutofit/>
          </a:bodyPr>
          <a:lstStyle/>
          <a:p>
            <a:pPr marL="457200" lvl="1" indent="0">
              <a:buNone/>
            </a:pPr>
            <a:endParaRPr lang="en-IE" dirty="0">
              <a:effectLst/>
              <a:ea typeface="Times New Roman" panose="02020603050405020304" pitchFamily="18" charset="0"/>
              <a:cs typeface="Aptos" panose="020B0004020202020204" pitchFamily="34" charset="0"/>
            </a:endParaRPr>
          </a:p>
          <a:p>
            <a:pPr marL="0" indent="0">
              <a:buNone/>
            </a:pPr>
            <a:endParaRPr lang="en-IE" dirty="0"/>
          </a:p>
        </p:txBody>
      </p:sp>
      <p:graphicFrame>
        <p:nvGraphicFramePr>
          <p:cNvPr id="5" name="Table 4">
            <a:extLst>
              <a:ext uri="{FF2B5EF4-FFF2-40B4-BE49-F238E27FC236}">
                <a16:creationId xmlns:a16="http://schemas.microsoft.com/office/drawing/2014/main" id="{573EA99C-35A6-BC38-1BF2-314752335909}"/>
              </a:ext>
            </a:extLst>
          </p:cNvPr>
          <p:cNvGraphicFramePr>
            <a:graphicFrameLocks noGrp="1"/>
          </p:cNvGraphicFramePr>
          <p:nvPr>
            <p:extLst>
              <p:ext uri="{D42A27DB-BD31-4B8C-83A1-F6EECF244321}">
                <p14:modId xmlns:p14="http://schemas.microsoft.com/office/powerpoint/2010/main" val="299029168"/>
              </p:ext>
            </p:extLst>
          </p:nvPr>
        </p:nvGraphicFramePr>
        <p:xfrm>
          <a:off x="736270" y="1414304"/>
          <a:ext cx="10446080" cy="4410068"/>
        </p:xfrm>
        <a:graphic>
          <a:graphicData uri="http://schemas.openxmlformats.org/drawingml/2006/table">
            <a:tbl>
              <a:tblPr firstRow="1" bandRow="1">
                <a:tableStyleId>{5C22544A-7EE6-4342-B048-85BDC9FD1C3A}</a:tableStyleId>
              </a:tblPr>
              <a:tblGrid>
                <a:gridCol w="921080">
                  <a:extLst>
                    <a:ext uri="{9D8B030D-6E8A-4147-A177-3AD203B41FA5}">
                      <a16:colId xmlns:a16="http://schemas.microsoft.com/office/drawing/2014/main" val="910462861"/>
                    </a:ext>
                  </a:extLst>
                </a:gridCol>
                <a:gridCol w="9525000">
                  <a:extLst>
                    <a:ext uri="{9D8B030D-6E8A-4147-A177-3AD203B41FA5}">
                      <a16:colId xmlns:a16="http://schemas.microsoft.com/office/drawing/2014/main" val="762369030"/>
                    </a:ext>
                  </a:extLst>
                </a:gridCol>
              </a:tblGrid>
              <a:tr h="398738">
                <a:tc>
                  <a:txBody>
                    <a:bodyPr/>
                    <a:lstStyle/>
                    <a:p>
                      <a:r>
                        <a:rPr lang="en-US" dirty="0"/>
                        <a:t>Step</a:t>
                      </a:r>
                    </a:p>
                  </a:txBody>
                  <a:tcPr/>
                </a:tc>
                <a:tc>
                  <a:txBody>
                    <a:bodyPr/>
                    <a:lstStyle/>
                    <a:p>
                      <a:r>
                        <a:rPr lang="en-US" dirty="0"/>
                        <a:t>Upgrade Action</a:t>
                      </a:r>
                    </a:p>
                  </a:txBody>
                  <a:tcPr/>
                </a:tc>
                <a:extLst>
                  <a:ext uri="{0D108BD9-81ED-4DB2-BD59-A6C34878D82A}">
                    <a16:rowId xmlns:a16="http://schemas.microsoft.com/office/drawing/2014/main" val="3792010415"/>
                  </a:ext>
                </a:extLst>
              </a:tr>
              <a:tr h="655962">
                <a:tc>
                  <a:txBody>
                    <a:bodyPr/>
                    <a:lstStyle/>
                    <a:p>
                      <a:r>
                        <a:rPr lang="en-US" sz="1400" dirty="0"/>
                        <a:t>1</a:t>
                      </a:r>
                    </a:p>
                  </a:txBody>
                  <a:tcPr/>
                </a:tc>
                <a:tc>
                  <a:txBody>
                    <a:bodyPr/>
                    <a:lstStyle/>
                    <a:p>
                      <a:r>
                        <a:rPr lang="en-US" sz="1400" dirty="0"/>
                        <a:t>Create a backup (file system and execute database backup).</a:t>
                      </a:r>
                    </a:p>
                  </a:txBody>
                  <a:tcPr/>
                </a:tc>
                <a:extLst>
                  <a:ext uri="{0D108BD9-81ED-4DB2-BD59-A6C34878D82A}">
                    <a16:rowId xmlns:a16="http://schemas.microsoft.com/office/drawing/2014/main" val="3828090158"/>
                  </a:ext>
                </a:extLst>
              </a:tr>
              <a:tr h="655962">
                <a:tc>
                  <a:txBody>
                    <a:bodyPr/>
                    <a:lstStyle/>
                    <a:p>
                      <a:r>
                        <a:rPr lang="en-US" sz="1400" dirty="0"/>
                        <a:t>2</a:t>
                      </a:r>
                    </a:p>
                  </a:txBody>
                  <a:tcPr/>
                </a:tc>
                <a:tc>
                  <a:txBody>
                    <a:bodyPr/>
                    <a:lstStyle/>
                    <a:p>
                      <a:r>
                        <a:rPr lang="en-US" sz="1400" dirty="0"/>
                        <a:t>In the existing Major release version, run the Web Updater UI to bring you up to the latest step version of Nextcloud in that major release. </a:t>
                      </a:r>
                      <a:r>
                        <a:rPr lang="en-US" sz="1400" b="1" dirty="0"/>
                        <a:t>DO NOT JUMP MULTIPLE MAJOR RELEASES AT ONCE</a:t>
                      </a:r>
                      <a:r>
                        <a:rPr lang="en-US" sz="1400" dirty="0"/>
                        <a:t>.</a:t>
                      </a:r>
                    </a:p>
                  </a:txBody>
                  <a:tcPr/>
                </a:tc>
                <a:extLst>
                  <a:ext uri="{0D108BD9-81ED-4DB2-BD59-A6C34878D82A}">
                    <a16:rowId xmlns:a16="http://schemas.microsoft.com/office/drawing/2014/main" val="3491921990"/>
                  </a:ext>
                </a:extLst>
              </a:tr>
              <a:tr h="672789">
                <a:tc>
                  <a:txBody>
                    <a:bodyPr/>
                    <a:lstStyle/>
                    <a:p>
                      <a:r>
                        <a:rPr lang="en-US" sz="1400" dirty="0"/>
                        <a:t>3</a:t>
                      </a:r>
                    </a:p>
                  </a:txBody>
                  <a:tcPr/>
                </a:tc>
                <a:tc>
                  <a:txBody>
                    <a:bodyPr/>
                    <a:lstStyle/>
                    <a:p>
                      <a:r>
                        <a:rPr lang="en-US" sz="1400" dirty="0"/>
                        <a:t>Once you are on highest version of current major release, e.g. 26.0.13. then go to the next major release. Web Update UI should be fine for the major release upgrade too; I used the CLI for the major release upgrades and had no issue but both should do the same task so it’s down to preference. Never upgrade to 0.0 or 0.1 version based on feedback from colleagues in EUDAT.</a:t>
                      </a:r>
                    </a:p>
                  </a:txBody>
                  <a:tcPr/>
                </a:tc>
                <a:extLst>
                  <a:ext uri="{0D108BD9-81ED-4DB2-BD59-A6C34878D82A}">
                    <a16:rowId xmlns:a16="http://schemas.microsoft.com/office/drawing/2014/main" val="1540512311"/>
                  </a:ext>
                </a:extLst>
              </a:tr>
              <a:tr h="655962">
                <a:tc>
                  <a:txBody>
                    <a:bodyPr/>
                    <a:lstStyle/>
                    <a:p>
                      <a:r>
                        <a:rPr lang="en-US" sz="1400" dirty="0"/>
                        <a:t>4</a:t>
                      </a:r>
                    </a:p>
                  </a:txBody>
                  <a:tcPr/>
                </a:tc>
                <a:tc>
                  <a:txBody>
                    <a:bodyPr/>
                    <a:lstStyle/>
                    <a:p>
                      <a:r>
                        <a:rPr lang="en-US" sz="1400" dirty="0"/>
                        <a:t>Run DB commands – columns, indices, primary-keys. Update the B2Drop theme if using EUDAT B2Drop UI theme.</a:t>
                      </a:r>
                    </a:p>
                  </a:txBody>
                  <a:tcPr/>
                </a:tc>
                <a:extLst>
                  <a:ext uri="{0D108BD9-81ED-4DB2-BD59-A6C34878D82A}">
                    <a16:rowId xmlns:a16="http://schemas.microsoft.com/office/drawing/2014/main" val="2008766615"/>
                  </a:ext>
                </a:extLst>
              </a:tr>
              <a:tr h="655962">
                <a:tc>
                  <a:txBody>
                    <a:bodyPr/>
                    <a:lstStyle/>
                    <a:p>
                      <a:r>
                        <a:rPr lang="en-US" sz="1400" dirty="0"/>
                        <a:t>5</a:t>
                      </a:r>
                    </a:p>
                  </a:txBody>
                  <a:tcPr/>
                </a:tc>
                <a:tc>
                  <a:txBody>
                    <a:bodyPr/>
                    <a:lstStyle/>
                    <a:p>
                      <a:r>
                        <a:rPr lang="en-US" sz="1400" dirty="0"/>
                        <a:t>Log in as Administrator and run system health checks and basic test cases for file syncs with Desktop and Web Client and verify workflows executing normally.</a:t>
                      </a:r>
                    </a:p>
                  </a:txBody>
                  <a:tcPr/>
                </a:tc>
                <a:extLst>
                  <a:ext uri="{0D108BD9-81ED-4DB2-BD59-A6C34878D82A}">
                    <a16:rowId xmlns:a16="http://schemas.microsoft.com/office/drawing/2014/main" val="3845594682"/>
                  </a:ext>
                </a:extLst>
              </a:tr>
              <a:tr h="655962">
                <a:tc>
                  <a:txBody>
                    <a:bodyPr/>
                    <a:lstStyle/>
                    <a:p>
                      <a:r>
                        <a:rPr lang="en-US" sz="1400" dirty="0"/>
                        <a:t>6</a:t>
                      </a:r>
                    </a:p>
                  </a:txBody>
                  <a:tcPr/>
                </a:tc>
                <a:tc>
                  <a:txBody>
                    <a:bodyPr/>
                    <a:lstStyle/>
                    <a:p>
                      <a:r>
                        <a:rPr lang="en-US" sz="1400" dirty="0"/>
                        <a:t>Notify users of status and ask end users to validate workflows and report back any issues.</a:t>
                      </a:r>
                    </a:p>
                  </a:txBody>
                  <a:tcPr/>
                </a:tc>
                <a:extLst>
                  <a:ext uri="{0D108BD9-81ED-4DB2-BD59-A6C34878D82A}">
                    <a16:rowId xmlns:a16="http://schemas.microsoft.com/office/drawing/2014/main" val="1949488928"/>
                  </a:ext>
                </a:extLst>
              </a:tr>
            </a:tbl>
          </a:graphicData>
        </a:graphic>
      </p:graphicFrame>
    </p:spTree>
    <p:extLst>
      <p:ext uri="{BB962C8B-B14F-4D97-AF65-F5344CB8AC3E}">
        <p14:creationId xmlns:p14="http://schemas.microsoft.com/office/powerpoint/2010/main" val="315428772"/>
      </p:ext>
    </p:extLst>
  </p:cSld>
  <p:clrMapOvr>
    <a:masterClrMapping/>
  </p:clrMapOvr>
</p:sld>
</file>

<file path=ppt/theme/theme1.xml><?xml version="1.0" encoding="utf-8"?>
<a:theme xmlns:a="http://schemas.openxmlformats.org/drawingml/2006/main" name="HEAnet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net2022" id="{86CCD8F2-B998-4F69-BD44-D7B3C87136B1}" vid="{941BAE30-729D-4232-A1DD-DEF5DCAD7B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9e04f-539d-4b29-a0fa-b476f084603f" xsi:nil="true"/>
    <SharedWithUsers xmlns="4d39e04f-539d-4b29-a0fa-b476f084603f">
      <UserInfo>
        <DisplayName>Eoin Kenny</DisplayName>
        <AccountId>15</AccountId>
        <AccountType/>
      </UserInfo>
      <UserInfo>
        <DisplayName>Roberto Sabatino</DisplayName>
        <AccountId>10</AccountId>
        <AccountType/>
      </UserInfo>
      <UserInfo>
        <DisplayName>Jenny O’Neill</DisplayName>
        <AccountId>106</AccountId>
        <AccountType/>
      </UserInfo>
    </SharedWithUsers>
    <lcf76f155ced4ddcb4097134ff3c332f xmlns="15af6d95-0c21-46a1-b7b5-ec785677105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30544E1717A14B9D63EB6BDE07A190" ma:contentTypeVersion="18" ma:contentTypeDescription="Create a new document." ma:contentTypeScope="" ma:versionID="2e247d34f5ca83769f98f636c92c0042">
  <xsd:schema xmlns:xsd="http://www.w3.org/2001/XMLSchema" xmlns:xs="http://www.w3.org/2001/XMLSchema" xmlns:p="http://schemas.microsoft.com/office/2006/metadata/properties" xmlns:ns2="15af6d95-0c21-46a1-b7b5-ec7856771054" xmlns:ns3="4d39e04f-539d-4b29-a0fa-b476f084603f" targetNamespace="http://schemas.microsoft.com/office/2006/metadata/properties" ma:root="true" ma:fieldsID="f6978c418541f26b667c2d744d4abbfe" ns2:_="" ns3:_="">
    <xsd:import namespace="15af6d95-0c21-46a1-b7b5-ec7856771054"/>
    <xsd:import namespace="4d39e04f-539d-4b29-a0fa-b476f08460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f6d95-0c21-46a1-b7b5-ec7856771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63f6a9-bf9c-43f0-b7bd-5e244946ac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39e04f-539d-4b29-a0fa-b476f08460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b91c22-8027-40c0-a2fb-6956b10a21f8}" ma:internalName="TaxCatchAll" ma:showField="CatchAllData" ma:web="4d39e04f-539d-4b29-a0fa-b476f0846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8517E9-19E9-4E1C-BF1D-E163BF8DEC25}">
  <ds:schemaRefs>
    <ds:schemaRef ds:uri="http://purl.org/dc/dcmitype/"/>
    <ds:schemaRef ds:uri="http://schemas.openxmlformats.org/package/2006/metadata/core-properties"/>
    <ds:schemaRef ds:uri="17c9262e-5b43-4f61-bed9-e568bdfea7b1"/>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56584054-8fdc-494c-8c30-7a92c1851d88"/>
  </ds:schemaRefs>
</ds:datastoreItem>
</file>

<file path=customXml/itemProps2.xml><?xml version="1.0" encoding="utf-8"?>
<ds:datastoreItem xmlns:ds="http://schemas.openxmlformats.org/officeDocument/2006/customXml" ds:itemID="{7C0CE918-665E-4ECB-91BA-A2DFB5913016}">
  <ds:schemaRefs>
    <ds:schemaRef ds:uri="http://schemas.microsoft.com/sharepoint/v3/contenttype/forms"/>
  </ds:schemaRefs>
</ds:datastoreItem>
</file>

<file path=customXml/itemProps3.xml><?xml version="1.0" encoding="utf-8"?>
<ds:datastoreItem xmlns:ds="http://schemas.openxmlformats.org/officeDocument/2006/customXml" ds:itemID="{319E58A3-CCDA-4ED7-8996-760BC4FB2A32}"/>
</file>

<file path=docProps/app.xml><?xml version="1.0" encoding="utf-8"?>
<Properties xmlns="http://schemas.openxmlformats.org/officeDocument/2006/extended-properties" xmlns:vt="http://schemas.openxmlformats.org/officeDocument/2006/docPropsVTypes">
  <Template>Default Theme</Template>
  <TotalTime>784</TotalTime>
  <Words>911</Words>
  <Application>Microsoft Macintosh PowerPoint</Application>
  <PresentationFormat>Widescreen</PresentationFormat>
  <Paragraphs>83</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Open Sans</vt:lpstr>
      <vt:lpstr>Symbol</vt:lpstr>
      <vt:lpstr>Times New Roman</vt:lpstr>
      <vt:lpstr>HEAnet2022</vt:lpstr>
      <vt:lpstr> IRLDAT: Operational experience of running Nextcloud as a shared storage service Section: IRLDAT on AWS Lessons Learned</vt:lpstr>
      <vt:lpstr>Agenda for Nextcloud on AWS</vt:lpstr>
      <vt:lpstr>IRLDAT National Pilot Infrastructure Architecture: ICHEC instance</vt:lpstr>
      <vt:lpstr>Software Components and Services</vt:lpstr>
      <vt:lpstr>B2ACCESS and User Authentication</vt:lpstr>
      <vt:lpstr>B2ACCESS and User Authentication</vt:lpstr>
      <vt:lpstr>Lessons Learned - Nextcloud on AWS</vt:lpstr>
      <vt:lpstr>Case Study Example</vt:lpstr>
      <vt:lpstr>Upgrading Nextcloud</vt:lpstr>
      <vt:lpstr>Case Study Example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Carroll</dc:creator>
  <cp:lastModifiedBy>Guerin, Niall</cp:lastModifiedBy>
  <cp:revision>103</cp:revision>
  <cp:lastPrinted>2024-10-03T13:12:28Z</cp:lastPrinted>
  <dcterms:created xsi:type="dcterms:W3CDTF">2021-12-10T15:35:57Z</dcterms:created>
  <dcterms:modified xsi:type="dcterms:W3CDTF">2024-10-14T15:19:23Z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Name">
    <vt:lpwstr>3702;#Communications|e6ab5dde-f6b7-42bc-86e7-39d0dfe1c1ea</vt:lpwstr>
  </property>
  <property fmtid="{D5CDD505-2E9C-101B-9397-08002B2CF9AE}" pid="3" name="ContentTypeId">
    <vt:lpwstr>0x01010049952463B0997441A1AE1897008BC635</vt:lpwstr>
  </property>
  <property fmtid="{D5CDD505-2E9C-101B-9397-08002B2CF9AE}" pid="4" name="Doc Subsections">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Library">
    <vt:lpwstr>3703;#Comms Admin|fb60b72b-0ccc-469b-b38f-265dea674346</vt:lpwstr>
  </property>
  <property fmtid="{D5CDD505-2E9C-101B-9397-08002B2CF9AE}" pid="9" name="Stakeholder">
    <vt:lpwstr/>
  </property>
  <property fmtid="{D5CDD505-2E9C-101B-9397-08002B2CF9AE}" pid="10" name="Doc Section">
    <vt:lpwstr/>
  </property>
  <property fmtid="{D5CDD505-2E9C-101B-9397-08002B2CF9AE}" pid="11" name="Document Category">
    <vt:lpwstr/>
  </property>
  <property fmtid="{D5CDD505-2E9C-101B-9397-08002B2CF9AE}" pid="12" name="MediaServiceImageTags">
    <vt:lpwstr/>
  </property>
</Properties>
</file>